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147479658" r:id="rId4"/>
    <p:sldId id="214747966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4BF"/>
    <a:srgbClr val="00425F"/>
    <a:srgbClr val="81A7CB"/>
    <a:srgbClr val="F9F9F9"/>
    <a:srgbClr val="8FD7CD"/>
    <a:srgbClr val="7CD1CD"/>
    <a:srgbClr val="CCEBEE"/>
    <a:srgbClr val="B6E2E7"/>
    <a:srgbClr val="72CCC8"/>
    <a:srgbClr val="CD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91" autoAdjust="0"/>
    <p:restoredTop sz="94555" autoAdjust="0"/>
  </p:normalViewPr>
  <p:slideViewPr>
    <p:cSldViewPr snapToGrid="0">
      <p:cViewPr varScale="1">
        <p:scale>
          <a:sx n="110" d="100"/>
          <a:sy n="110" d="100"/>
        </p:scale>
        <p:origin x="5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Y="-972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111148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b="0" dirty="0">
              <a:latin typeface="Montserrat" pitchFamily="2" charset="0"/>
            </a:rPr>
            <a:t>Higher education institutions</a:t>
          </a:r>
          <a:r>
            <a:rPr lang="uz-Cyrl-UZ" sz="1400" b="0" dirty="0">
              <a:latin typeface="Montserrat" pitchFamily="2" charset="0"/>
            </a:rPr>
            <a:t>:</a:t>
          </a:r>
          <a:r>
            <a:rPr lang="ru-RU" sz="1400" b="0" dirty="0">
              <a:latin typeface="Montserrat" pitchFamily="2" charset="0"/>
            </a:rPr>
            <a:t> 24</a:t>
          </a:r>
          <a:r>
            <a:rPr lang="en-US" sz="1400" dirty="0">
              <a:latin typeface="Montserrat" pitchFamily="2" charset="-52"/>
            </a:rPr>
            <a:t>	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Faculties of higher education: </a:t>
          </a:r>
          <a:r>
            <a:rPr lang="ru-RU" sz="1400" dirty="0">
              <a:latin typeface="Montserrat" pitchFamily="2" charset="-52"/>
            </a:rPr>
            <a:t>32</a:t>
          </a:r>
          <a:endParaRPr lang="en-US" sz="1400" dirty="0">
            <a:latin typeface="Montserrat" pitchFamily="2" charset="-52"/>
          </a:endParaRP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Number of graduates: </a:t>
          </a:r>
          <a:r>
            <a:rPr lang="ru-RU" sz="1400" dirty="0">
              <a:latin typeface="Montserrat" pitchFamily="2" charset="-52"/>
            </a:rPr>
            <a:t>4</a:t>
          </a:r>
          <a:r>
            <a:rPr lang="en-US" sz="1400" dirty="0">
              <a:latin typeface="Montserrat" pitchFamily="2" charset="-52"/>
            </a:rPr>
            <a:t> </a:t>
          </a:r>
          <a:r>
            <a:rPr lang="uz-Cyrl-UZ" sz="1400" noProof="0" dirty="0">
              <a:latin typeface="Montserrat" pitchFamily="2" charset="-52"/>
            </a:rPr>
            <a:t>000</a:t>
          </a:r>
          <a:r>
            <a:rPr lang="en-US" sz="1400" dirty="0">
              <a:latin typeface="Montserrat" pitchFamily="2" charset="-52"/>
            </a:rPr>
            <a:t>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72590" y="-572590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>
            <a:latin typeface="Montserrat" pitchFamily="2" charset="-52"/>
          </a:endParaRPr>
        </a:p>
      </dsp:txBody>
      <dsp:txXfrm rot="5400000">
        <a:off x="0" y="0"/>
        <a:ext cx="2007974" cy="647095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kern="1200" dirty="0"/>
        </a:p>
      </dsp:txBody>
      <dsp:txXfrm>
        <a:off x="2007974" y="0"/>
        <a:ext cx="2007974" cy="647095"/>
      </dsp:txXfrm>
    </dsp:sp>
    <dsp:sp modelId="{43449363-4EDA-467E-B961-270B2D8631D9}">
      <dsp:nvSpPr>
        <dsp:cNvPr id="0" name=""/>
        <dsp:cNvSpPr/>
      </dsp:nvSpPr>
      <dsp:spPr>
        <a:xfrm rot="10800000">
          <a:off x="0" y="862793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10800000">
        <a:off x="0" y="1078491"/>
        <a:ext cx="2007974" cy="647095"/>
      </dsp:txXfrm>
    </dsp:sp>
    <dsp:sp modelId="{A0A23C6F-A844-46E1-88BE-F3410554CBA0}">
      <dsp:nvSpPr>
        <dsp:cNvPr id="0" name=""/>
        <dsp:cNvSpPr/>
      </dsp:nvSpPr>
      <dsp:spPr>
        <a:xfrm rot="5400000">
          <a:off x="2580564" y="290203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-5400000">
        <a:off x="2007974" y="1078491"/>
        <a:ext cx="2007974" cy="647095"/>
      </dsp:txXfrm>
    </dsp:sp>
    <dsp:sp modelId="{A10CFAA8-7A06-484B-A328-27E6FE273152}">
      <dsp:nvSpPr>
        <dsp:cNvPr id="0" name=""/>
        <dsp:cNvSpPr/>
      </dsp:nvSpPr>
      <dsp:spPr>
        <a:xfrm>
          <a:off x="1269989" y="623049"/>
          <a:ext cx="1475969" cy="479488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sp:txBody>
      <dsp:txXfrm>
        <a:off x="1293396" y="646456"/>
        <a:ext cx="1429155" cy="432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592250" y="-400038"/>
          <a:ext cx="3094483" cy="3094483"/>
        </a:xfrm>
        <a:prstGeom prst="blockArc">
          <a:avLst>
            <a:gd name="adj1" fmla="val 18900000"/>
            <a:gd name="adj2" fmla="val 2700000"/>
            <a:gd name="adj3" fmla="val 698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22888" y="229440"/>
          <a:ext cx="4305130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atin typeface="Montserrat" pitchFamily="2" charset="0"/>
            </a:rPr>
            <a:t>Higher education institutions</a:t>
          </a:r>
          <a:r>
            <a:rPr lang="uz-Cyrl-UZ" sz="1400" b="0" kern="1200" dirty="0">
              <a:latin typeface="Montserrat" pitchFamily="2" charset="0"/>
            </a:rPr>
            <a:t>:</a:t>
          </a:r>
          <a:r>
            <a:rPr lang="ru-RU" sz="1400" b="0" kern="1200" dirty="0">
              <a:latin typeface="Montserrat" pitchFamily="2" charset="0"/>
            </a:rPr>
            <a:t> 24</a:t>
          </a:r>
          <a:r>
            <a:rPr lang="en-US" sz="1400" kern="1200" dirty="0">
              <a:latin typeface="Montserrat" pitchFamily="2" charset="-52"/>
            </a:rPr>
            <a:t>	 </a:t>
          </a:r>
        </a:p>
      </dsp:txBody>
      <dsp:txXfrm>
        <a:off x="322888" y="229440"/>
        <a:ext cx="4305130" cy="458881"/>
      </dsp:txXfrm>
    </dsp:sp>
    <dsp:sp modelId="{1AAE0AB9-ACE3-4492-8DE1-6280EC809071}">
      <dsp:nvSpPr>
        <dsp:cNvPr id="0" name=""/>
        <dsp:cNvSpPr/>
      </dsp:nvSpPr>
      <dsp:spPr>
        <a:xfrm>
          <a:off x="36087" y="172080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489692" y="917762"/>
          <a:ext cx="4138327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Faculties of higher education: </a:t>
          </a:r>
          <a:r>
            <a:rPr lang="ru-RU" sz="1400" kern="1200" dirty="0">
              <a:latin typeface="Montserrat" pitchFamily="2" charset="-52"/>
            </a:rPr>
            <a:t>32</a:t>
          </a:r>
          <a:endParaRPr lang="en-US" sz="1400" kern="1200" dirty="0">
            <a:latin typeface="Montserrat" pitchFamily="2" charset="-52"/>
          </a:endParaRPr>
        </a:p>
      </dsp:txBody>
      <dsp:txXfrm>
        <a:off x="489692" y="917762"/>
        <a:ext cx="4138327" cy="458881"/>
      </dsp:txXfrm>
    </dsp:sp>
    <dsp:sp modelId="{90A6ED45-F69D-4D83-8032-BAB57996FAD0}">
      <dsp:nvSpPr>
        <dsp:cNvPr id="0" name=""/>
        <dsp:cNvSpPr/>
      </dsp:nvSpPr>
      <dsp:spPr>
        <a:xfrm>
          <a:off x="202891" y="860402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22888" y="1606084"/>
          <a:ext cx="4305130" cy="458881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Number of graduates: </a:t>
          </a:r>
          <a:r>
            <a:rPr lang="ru-RU" sz="1400" kern="1200" dirty="0">
              <a:latin typeface="Montserrat" pitchFamily="2" charset="-52"/>
            </a:rPr>
            <a:t>4</a:t>
          </a:r>
          <a:r>
            <a:rPr lang="en-US" sz="1400" kern="1200" dirty="0">
              <a:latin typeface="Montserrat" pitchFamily="2" charset="-52"/>
            </a:rPr>
            <a:t> </a:t>
          </a:r>
          <a:r>
            <a:rPr lang="uz-Cyrl-UZ" sz="1400" kern="1200" noProof="0" dirty="0">
              <a:latin typeface="Montserrat" pitchFamily="2" charset="-52"/>
            </a:rPr>
            <a:t>000</a:t>
          </a:r>
          <a:r>
            <a:rPr lang="en-US" sz="1400" kern="1200" dirty="0">
              <a:latin typeface="Montserrat" pitchFamily="2" charset="-52"/>
            </a:rPr>
            <a:t> </a:t>
          </a:r>
        </a:p>
      </dsp:txBody>
      <dsp:txXfrm>
        <a:off x="322888" y="1606084"/>
        <a:ext cx="4305130" cy="458881"/>
      </dsp:txXfrm>
    </dsp:sp>
    <dsp:sp modelId="{99625505-F78B-4C03-8E72-16BD5AE51518}">
      <dsp:nvSpPr>
        <dsp:cNvPr id="0" name=""/>
        <dsp:cNvSpPr/>
      </dsp:nvSpPr>
      <dsp:spPr>
        <a:xfrm>
          <a:off x="36087" y="1548724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microsoft.com/office/2007/relationships/diagramDrawing" Target="../diagrams/drawing1.xml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2.png"/><Relationship Id="rId9" Type="http://schemas.openxmlformats.org/officeDocument/2006/relationships/diagramLayout" Target="../diagrams/layout1.xml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diagramLayout" Target="../diagrams/layout2.xm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11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microsoft.com/office/2007/relationships/diagramDrawing" Target="../diagrams/drawing2.xml"/><Relationship Id="rId4" Type="http://schemas.openxmlformats.org/officeDocument/2006/relationships/image" Target="../media/image11.png"/><Relationship Id="rId9" Type="http://schemas.openxmlformats.org/officeDocument/2006/relationships/diagramColors" Target="../diagrams/colors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bject 3">
            <a:extLst>
              <a:ext uri="{FF2B5EF4-FFF2-40B4-BE49-F238E27FC236}">
                <a16:creationId xmlns:a16="http://schemas.microsoft.com/office/drawing/2014/main" id="{D39D17C3-7276-486E-8811-C6688FFA8B77}"/>
              </a:ext>
            </a:extLst>
          </p:cNvPr>
          <p:cNvSpPr/>
          <p:nvPr/>
        </p:nvSpPr>
        <p:spPr>
          <a:xfrm>
            <a:off x="4533263" y="878252"/>
            <a:ext cx="7611111" cy="5703523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grpSp>
        <p:nvGrpSpPr>
          <p:cNvPr id="64" name="object 5">
            <a:extLst>
              <a:ext uri="{FF2B5EF4-FFF2-40B4-BE49-F238E27FC236}">
                <a16:creationId xmlns:a16="http://schemas.microsoft.com/office/drawing/2014/main" id="{7D3172BB-EBE7-46CA-B173-875AEBC93095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5" name="object 6">
              <a:extLst>
                <a:ext uri="{FF2B5EF4-FFF2-40B4-BE49-F238E27FC236}">
                  <a16:creationId xmlns:a16="http://schemas.microsoft.com/office/drawing/2014/main" id="{B0F39920-E916-4440-9868-D96F008B0EF9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70" name="object 7">
              <a:extLst>
                <a:ext uri="{FF2B5EF4-FFF2-40B4-BE49-F238E27FC236}">
                  <a16:creationId xmlns:a16="http://schemas.microsoft.com/office/drawing/2014/main" id="{3B903F2A-AED0-448B-9215-94A52847B75C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1892120" y="223760"/>
            <a:ext cx="7352468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en-US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Localization of Electric water heater product components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49053" y="1134494"/>
            <a:ext cx="2566918" cy="95551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Project scope</a:t>
            </a: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Localization of producing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electric water heater</a:t>
            </a: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components</a:t>
            </a: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458C570-E65B-439E-9EBC-EA5BD78C89D0}"/>
              </a:ext>
            </a:extLst>
          </p:cNvPr>
          <p:cNvSpPr txBox="1"/>
          <p:nvPr/>
        </p:nvSpPr>
        <p:spPr>
          <a:xfrm>
            <a:off x="2930799" y="1188386"/>
            <a:ext cx="1250676" cy="62324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Financing</a:t>
            </a:r>
          </a:p>
          <a:p>
            <a:pPr marL="240677" indent="-227977">
              <a:spcBef>
                <a:spcPts val="600"/>
              </a:spcBef>
              <a:spcAft>
                <a:spcPts val="600"/>
              </a:spcAft>
              <a:buChar char="•"/>
              <a:tabLst>
                <a:tab pos="240677" algn="l"/>
              </a:tabLst>
            </a:pPr>
            <a:r>
              <a:rPr lang="en-US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15</a:t>
            </a:r>
            <a:r>
              <a:rPr lang="ru-RU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 </a:t>
            </a:r>
            <a:r>
              <a:rPr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USD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118806" y="2998834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Project</a:t>
            </a:r>
            <a:r>
              <a:rPr sz="1400" b="1" spc="18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description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5979693" y="3556145"/>
            <a:ext cx="148018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uz-Cyrl-UZ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7</a:t>
            </a:r>
            <a:r>
              <a:rPr sz="1100" spc="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production lines</a:t>
            </a: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52726A82-485E-4B42-8AF1-7D093EB36267}"/>
              </a:ext>
            </a:extLst>
          </p:cNvPr>
          <p:cNvSpPr txBox="1"/>
          <p:nvPr/>
        </p:nvSpPr>
        <p:spPr>
          <a:xfrm>
            <a:off x="5979693" y="4132752"/>
            <a:ext cx="1950085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Capability to produce various sizes </a:t>
            </a: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9903AD49-3CA4-4C8A-9FE7-A5F7FEBC172E}"/>
              </a:ext>
            </a:extLst>
          </p:cNvPr>
          <p:cNvSpPr txBox="1"/>
          <p:nvPr/>
        </p:nvSpPr>
        <p:spPr>
          <a:xfrm>
            <a:off x="9215233" y="4234168"/>
            <a:ext cx="134302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35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</a:t>
            </a:r>
            <a:r>
              <a:rPr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employees</a:t>
            </a:r>
          </a:p>
        </p:txBody>
      </p:sp>
      <p:sp>
        <p:nvSpPr>
          <p:cNvPr id="36" name="object 35">
            <a:extLst>
              <a:ext uri="{FF2B5EF4-FFF2-40B4-BE49-F238E27FC236}">
                <a16:creationId xmlns:a16="http://schemas.microsoft.com/office/drawing/2014/main" id="{21A1801F-123F-4DE8-A36E-88C42FEE405F}"/>
              </a:ext>
            </a:extLst>
          </p:cNvPr>
          <p:cNvSpPr txBox="1"/>
          <p:nvPr/>
        </p:nvSpPr>
        <p:spPr>
          <a:xfrm>
            <a:off x="9215233" y="3374044"/>
            <a:ext cx="2874941" cy="54630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Domestic market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Existing 5 neighbor markets</a:t>
            </a:r>
          </a:p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Russia, Europe, Middle East markets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5121442" y="3363258"/>
            <a:ext cx="648000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93316D1E-7014-4BC3-AB97-A13763C27E42}"/>
              </a:ext>
            </a:extLst>
          </p:cNvPr>
          <p:cNvSpPr/>
          <p:nvPr/>
        </p:nvSpPr>
        <p:spPr>
          <a:xfrm>
            <a:off x="8424602" y="3363257"/>
            <a:ext cx="648000" cy="54038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21441" y="3295030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3" name="object 55">
            <a:extLst>
              <a:ext uri="{FF2B5EF4-FFF2-40B4-BE49-F238E27FC236}">
                <a16:creationId xmlns:a16="http://schemas.microsoft.com/office/drawing/2014/main" id="{FB4C992F-E293-4C1E-B156-98CA4DD2EC87}"/>
              </a:ext>
            </a:extLst>
          </p:cNvPr>
          <p:cNvSpPr/>
          <p:nvPr/>
        </p:nvSpPr>
        <p:spPr>
          <a:xfrm>
            <a:off x="8439810" y="3291023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4" name="object 56">
            <a:extLst>
              <a:ext uri="{FF2B5EF4-FFF2-40B4-BE49-F238E27FC236}">
                <a16:creationId xmlns:a16="http://schemas.microsoft.com/office/drawing/2014/main" id="{249E9E76-7003-41DD-9CDC-30930CF1CBBD}"/>
              </a:ext>
            </a:extLst>
          </p:cNvPr>
          <p:cNvSpPr/>
          <p:nvPr/>
        </p:nvSpPr>
        <p:spPr>
          <a:xfrm>
            <a:off x="8439810" y="3994992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076473" y="1089891"/>
            <a:ext cx="5280280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Business model: </a:t>
            </a:r>
            <a:r>
              <a:rPr lang="en-US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of 1</a:t>
            </a:r>
            <a:r>
              <a:rPr lang="uz-Cyrl-UZ" sz="1400">
                <a:solidFill>
                  <a:srgbClr val="00425F"/>
                </a:solidFill>
                <a:latin typeface="Montserrat" pitchFamily="2" charset="-52"/>
                <a:cs typeface="Arial MT"/>
              </a:rPr>
              <a:t>8</a:t>
            </a:r>
            <a:r>
              <a:rPr lang="en-US" sz="140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types of </a:t>
            </a:r>
            <a:r>
              <a:rPr lang="en-US"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electric water heater product components</a:t>
            </a:r>
            <a:endParaRPr lang="en-US" sz="140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076473" y="1593094"/>
            <a:ext cx="4536120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electric water heater product components: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3" name="object 38">
            <a:extLst>
              <a:ext uri="{FF2B5EF4-FFF2-40B4-BE49-F238E27FC236}">
                <a16:creationId xmlns:a16="http://schemas.microsoft.com/office/drawing/2014/main" id="{F2940C97-3CF0-4305-887C-7A2BCC7271A9}"/>
              </a:ext>
            </a:extLst>
          </p:cNvPr>
          <p:cNvSpPr/>
          <p:nvPr/>
        </p:nvSpPr>
        <p:spPr>
          <a:xfrm>
            <a:off x="8424602" y="4074188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6" name="object 38">
            <a:extLst>
              <a:ext uri="{FF2B5EF4-FFF2-40B4-BE49-F238E27FC236}">
                <a16:creationId xmlns:a16="http://schemas.microsoft.com/office/drawing/2014/main" id="{62B54652-1984-4101-8142-5828E74404FD}"/>
              </a:ext>
            </a:extLst>
          </p:cNvPr>
          <p:cNvSpPr/>
          <p:nvPr/>
        </p:nvSpPr>
        <p:spPr>
          <a:xfrm>
            <a:off x="5121441" y="4074188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95" name="object 56">
            <a:extLst>
              <a:ext uri="{FF2B5EF4-FFF2-40B4-BE49-F238E27FC236}">
                <a16:creationId xmlns:a16="http://schemas.microsoft.com/office/drawing/2014/main" id="{F07EFD54-CAB0-43E5-9810-C9D845B52F39}"/>
              </a:ext>
            </a:extLst>
          </p:cNvPr>
          <p:cNvSpPr/>
          <p:nvPr/>
        </p:nvSpPr>
        <p:spPr>
          <a:xfrm>
            <a:off x="5108187" y="3994300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026" name="Picture 2" descr="Производство ">
            <a:extLst>
              <a:ext uri="{FF2B5EF4-FFF2-40B4-BE49-F238E27FC236}">
                <a16:creationId xmlns:a16="http://schemas.microsoft.com/office/drawing/2014/main" id="{43845847-BCE0-4249-A13D-920CC70D1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687" y="3457595"/>
            <a:ext cx="358305" cy="35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Размер ">
            <a:extLst>
              <a:ext uri="{FF2B5EF4-FFF2-40B4-BE49-F238E27FC236}">
                <a16:creationId xmlns:a16="http://schemas.microsoft.com/office/drawing/2014/main" id="{50B48A78-B522-4E36-848E-EC82D7ACF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637" y="4075808"/>
            <a:ext cx="466049" cy="46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Рабочие ">
            <a:extLst>
              <a:ext uri="{FF2B5EF4-FFF2-40B4-BE49-F238E27FC236}">
                <a16:creationId xmlns:a16="http://schemas.microsoft.com/office/drawing/2014/main" id="{D601DAB6-0916-4BAE-9C41-3511AD9B9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985" y="4189555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ынок ">
            <a:extLst>
              <a:ext uri="{FF2B5EF4-FFF2-40B4-BE49-F238E27FC236}">
                <a16:creationId xmlns:a16="http://schemas.microsoft.com/office/drawing/2014/main" id="{AEC47528-886E-47B4-B2FD-AF2868183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232" y="3377136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object 24">
            <a:extLst>
              <a:ext uri="{FF2B5EF4-FFF2-40B4-BE49-F238E27FC236}">
                <a16:creationId xmlns:a16="http://schemas.microsoft.com/office/drawing/2014/main" id="{4FD4A310-A1C9-4E31-8ECB-69A5800084C7}"/>
              </a:ext>
            </a:extLst>
          </p:cNvPr>
          <p:cNvSpPr txBox="1"/>
          <p:nvPr/>
        </p:nvSpPr>
        <p:spPr>
          <a:xfrm>
            <a:off x="318748" y="5513217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Infrastructure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Gas                                          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1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cents/m³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Electricity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                            7 cents/kWh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Water                              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cents/m³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69" name="Схема 68">
            <a:extLst>
              <a:ext uri="{FF2B5EF4-FFF2-40B4-BE49-F238E27FC236}">
                <a16:creationId xmlns:a16="http://schemas.microsoft.com/office/drawing/2014/main" id="{6DB132D5-5255-4662-9B0E-CB7A0EF3E4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9843752"/>
              </p:ext>
            </p:extLst>
          </p:nvPr>
        </p:nvGraphicFramePr>
        <p:xfrm>
          <a:off x="223226" y="3517455"/>
          <a:ext cx="4015948" cy="172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6" name="object 24">
            <a:extLst>
              <a:ext uri="{FF2B5EF4-FFF2-40B4-BE49-F238E27FC236}">
                <a16:creationId xmlns:a16="http://schemas.microsoft.com/office/drawing/2014/main" id="{D0191CBC-58E6-43A3-B96A-6DB91792B39A}"/>
              </a:ext>
            </a:extLst>
          </p:cNvPr>
          <p:cNvSpPr txBox="1"/>
          <p:nvPr/>
        </p:nvSpPr>
        <p:spPr>
          <a:xfrm>
            <a:off x="289159" y="1938762"/>
            <a:ext cx="3821534" cy="1504771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Incentives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Infrastructure development at state cost* </a:t>
            </a:r>
            <a:b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(project cost exceeding 15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 USD)</a:t>
            </a: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endParaRPr lang="en-US" sz="500" i="1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Across the Republic, 27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FEZs offer tax breaks on land, property, water and CIT. 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(CIT - applied for investments over 3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USD)</a:t>
            </a:r>
            <a:endParaRPr lang="en-US" sz="1200" i="1" spc="-25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61" name="object 29">
            <a:extLst>
              <a:ext uri="{FF2B5EF4-FFF2-40B4-BE49-F238E27FC236}">
                <a16:creationId xmlns:a16="http://schemas.microsoft.com/office/drawing/2014/main" id="{9A6A1931-EFB8-4F3B-879A-50C53A40FEB8}"/>
              </a:ext>
            </a:extLst>
          </p:cNvPr>
          <p:cNvSpPr txBox="1"/>
          <p:nvPr/>
        </p:nvSpPr>
        <p:spPr>
          <a:xfrm>
            <a:off x="5121441" y="4969605"/>
            <a:ext cx="6389025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and trade volume of electric water heater (2024)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7AC666BF-248C-414D-AC49-8B2D8B54D9B1}"/>
              </a:ext>
            </a:extLst>
          </p:cNvPr>
          <p:cNvCxnSpPr>
            <a:cxnSpLocks/>
          </p:cNvCxnSpPr>
          <p:nvPr/>
        </p:nvCxnSpPr>
        <p:spPr>
          <a:xfrm>
            <a:off x="5136812" y="5783550"/>
            <a:ext cx="5652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id="{E07F787E-38F9-4DBA-A12B-092C7BBAC31E}"/>
              </a:ext>
            </a:extLst>
          </p:cNvPr>
          <p:cNvCxnSpPr>
            <a:cxnSpLocks/>
          </p:cNvCxnSpPr>
          <p:nvPr/>
        </p:nvCxnSpPr>
        <p:spPr>
          <a:xfrm>
            <a:off x="5136812" y="6226962"/>
            <a:ext cx="5652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3925ED38-C8CB-4DD3-BB86-3D554A769C4B}"/>
              </a:ext>
            </a:extLst>
          </p:cNvPr>
          <p:cNvSpPr/>
          <p:nvPr/>
        </p:nvSpPr>
        <p:spPr>
          <a:xfrm>
            <a:off x="5202937" y="5439250"/>
            <a:ext cx="9749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Production</a:t>
            </a: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75608916-1B53-4A24-8B9C-CDB97E602E15}"/>
              </a:ext>
            </a:extLst>
          </p:cNvPr>
          <p:cNvSpPr/>
          <p:nvPr/>
        </p:nvSpPr>
        <p:spPr>
          <a:xfrm>
            <a:off x="5242165" y="5877795"/>
            <a:ext cx="99418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80</a:t>
            </a:r>
            <a:r>
              <a:rPr lang="ru-RU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USD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mln</a:t>
            </a:r>
            <a:endParaRPr lang="uz-Cyrl-UZ" sz="800" b="0" kern="1200" baseline="300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D0B8C289-EE97-4C85-8D81-2B574508ADDA}"/>
              </a:ext>
            </a:extLst>
          </p:cNvPr>
          <p:cNvSpPr/>
          <p:nvPr/>
        </p:nvSpPr>
        <p:spPr>
          <a:xfrm>
            <a:off x="6712792" y="5868271"/>
            <a:ext cx="99418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45 USD </a:t>
            </a: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66C95BB3-A1FD-4201-8328-CA6199F31511}"/>
              </a:ext>
            </a:extLst>
          </p:cNvPr>
          <p:cNvSpPr/>
          <p:nvPr/>
        </p:nvSpPr>
        <p:spPr>
          <a:xfrm>
            <a:off x="8163904" y="5864557"/>
            <a:ext cx="97975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35 USD </a:t>
            </a: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endParaRPr lang="uz-Cyrl-UZ" sz="8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F1FC615B-1F34-4C44-BEA0-700AE2273D23}"/>
              </a:ext>
            </a:extLst>
          </p:cNvPr>
          <p:cNvSpPr/>
          <p:nvPr/>
        </p:nvSpPr>
        <p:spPr>
          <a:xfrm>
            <a:off x="9612594" y="5864557"/>
            <a:ext cx="107593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210 USD m</a:t>
            </a: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ln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F0D199BC-9EE7-48B9-9E20-2B60631A97B2}"/>
              </a:ext>
            </a:extLst>
          </p:cNvPr>
          <p:cNvSpPr/>
          <p:nvPr/>
        </p:nvSpPr>
        <p:spPr>
          <a:xfrm>
            <a:off x="6808972" y="5439250"/>
            <a:ext cx="65274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Export</a:t>
            </a: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ACA8ABA2-CE60-47CB-8137-8EB1B5E43DD0}"/>
              </a:ext>
            </a:extLst>
          </p:cNvPr>
          <p:cNvSpPr/>
          <p:nvPr/>
        </p:nvSpPr>
        <p:spPr>
          <a:xfrm>
            <a:off x="8281725" y="5439250"/>
            <a:ext cx="66877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Import</a:t>
            </a:r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E5DB002B-89D5-441E-BB75-DB9C70FA2BCB}"/>
              </a:ext>
            </a:extLst>
          </p:cNvPr>
          <p:cNvSpPr/>
          <p:nvPr/>
        </p:nvSpPr>
        <p:spPr>
          <a:xfrm>
            <a:off x="9244588" y="5378290"/>
            <a:ext cx="170342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Consumption (including</a:t>
            </a: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CA region)</a:t>
            </a:r>
          </a:p>
        </p:txBody>
      </p:sp>
      <p:cxnSp>
        <p:nvCxnSpPr>
          <p:cNvPr id="100" name="Прямая соединительная линия 99">
            <a:extLst>
              <a:ext uri="{FF2B5EF4-FFF2-40B4-BE49-F238E27FC236}">
                <a16:creationId xmlns:a16="http://schemas.microsoft.com/office/drawing/2014/main" id="{39FD93F1-DD71-4F2E-AB40-D6E1A2C85B31}"/>
              </a:ext>
            </a:extLst>
          </p:cNvPr>
          <p:cNvCxnSpPr>
            <a:cxnSpLocks/>
          </p:cNvCxnSpPr>
          <p:nvPr/>
        </p:nvCxnSpPr>
        <p:spPr>
          <a:xfrm>
            <a:off x="5076473" y="5347100"/>
            <a:ext cx="6139904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>
            <a:extLst>
              <a:ext uri="{FF2B5EF4-FFF2-40B4-BE49-F238E27FC236}">
                <a16:creationId xmlns:a16="http://schemas.microsoft.com/office/drawing/2014/main" id="{0E4C1246-823D-49B7-A17D-9B7C1A938467}"/>
              </a:ext>
            </a:extLst>
          </p:cNvPr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9" b="15189"/>
          <a:stretch/>
        </p:blipFill>
        <p:spPr bwMode="auto">
          <a:xfrm>
            <a:off x="4793235" y="1871495"/>
            <a:ext cx="1080000" cy="75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object 31">
            <a:extLst>
              <a:ext uri="{FF2B5EF4-FFF2-40B4-BE49-F238E27FC236}">
                <a16:creationId xmlns:a16="http://schemas.microsoft.com/office/drawing/2014/main" id="{17D58E2B-74C8-45BF-A8D6-22E868B62B68}"/>
              </a:ext>
            </a:extLst>
          </p:cNvPr>
          <p:cNvSpPr txBox="1"/>
          <p:nvPr/>
        </p:nvSpPr>
        <p:spPr>
          <a:xfrm>
            <a:off x="4859191" y="2627683"/>
            <a:ext cx="948087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Protective thermostat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F7700F3B-F5CA-466A-9878-C07818EE17CD}"/>
              </a:ext>
            </a:extLst>
          </p:cNvPr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84294" y="1871495"/>
            <a:ext cx="1157176" cy="75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object 31">
            <a:extLst>
              <a:ext uri="{FF2B5EF4-FFF2-40B4-BE49-F238E27FC236}">
                <a16:creationId xmlns:a16="http://schemas.microsoft.com/office/drawing/2014/main" id="{51D20EFC-86B8-44BF-8B37-0DD4233A9B46}"/>
              </a:ext>
            </a:extLst>
          </p:cNvPr>
          <p:cNvSpPr txBox="1"/>
          <p:nvPr/>
        </p:nvSpPr>
        <p:spPr>
          <a:xfrm>
            <a:off x="6274877" y="2627682"/>
            <a:ext cx="1123296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Thermostat</a:t>
            </a:r>
            <a:endParaRPr lang="en-US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EDC4D902-49A3-4708-8798-80BB4E5AD556}"/>
              </a:ext>
            </a:extLst>
          </p:cNvPr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82247" y="1885288"/>
            <a:ext cx="1080000" cy="72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object 31">
            <a:extLst>
              <a:ext uri="{FF2B5EF4-FFF2-40B4-BE49-F238E27FC236}">
                <a16:creationId xmlns:a16="http://schemas.microsoft.com/office/drawing/2014/main" id="{10F804F6-8F81-4C34-8144-3772E771AD71}"/>
              </a:ext>
            </a:extLst>
          </p:cNvPr>
          <p:cNvSpPr txBox="1"/>
          <p:nvPr/>
        </p:nvSpPr>
        <p:spPr>
          <a:xfrm>
            <a:off x="7895446" y="2627682"/>
            <a:ext cx="885648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Heat-shrink tubing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95886B8-514A-4803-ABF1-05B7D85F0B75}"/>
              </a:ext>
            </a:extLst>
          </p:cNvPr>
          <p:cNvPicPr>
            <a:picLocks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7" b="10257"/>
          <a:stretch/>
        </p:blipFill>
        <p:spPr>
          <a:xfrm>
            <a:off x="9276753" y="1871495"/>
            <a:ext cx="1080000" cy="751911"/>
          </a:xfrm>
          <a:prstGeom prst="rect">
            <a:avLst/>
          </a:prstGeom>
        </p:spPr>
      </p:pic>
      <p:sp>
        <p:nvSpPr>
          <p:cNvPr id="75" name="object 31">
            <a:extLst>
              <a:ext uri="{FF2B5EF4-FFF2-40B4-BE49-F238E27FC236}">
                <a16:creationId xmlns:a16="http://schemas.microsoft.com/office/drawing/2014/main" id="{0869FF80-D404-43FC-9F04-5FB53693E066}"/>
              </a:ext>
            </a:extLst>
          </p:cNvPr>
          <p:cNvSpPr txBox="1"/>
          <p:nvPr/>
        </p:nvSpPr>
        <p:spPr>
          <a:xfrm>
            <a:off x="9380146" y="2627682"/>
            <a:ext cx="885648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Spreader seal</a:t>
            </a: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B78CCAFC-0768-4908-AB7F-690E32F34818}"/>
              </a:ext>
            </a:extLst>
          </p:cNvPr>
          <p:cNvPicPr>
            <a:picLocks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2" b="1902"/>
          <a:stretch/>
        </p:blipFill>
        <p:spPr>
          <a:xfrm>
            <a:off x="10771258" y="1871495"/>
            <a:ext cx="1080000" cy="751911"/>
          </a:xfrm>
          <a:prstGeom prst="rect">
            <a:avLst/>
          </a:prstGeom>
        </p:spPr>
      </p:pic>
      <p:sp>
        <p:nvSpPr>
          <p:cNvPr id="83" name="object 31">
            <a:extLst>
              <a:ext uri="{FF2B5EF4-FFF2-40B4-BE49-F238E27FC236}">
                <a16:creationId xmlns:a16="http://schemas.microsoft.com/office/drawing/2014/main" id="{FEBD6F84-EA07-4793-9DC4-BDA994981A60}"/>
              </a:ext>
            </a:extLst>
          </p:cNvPr>
          <p:cNvSpPr txBox="1"/>
          <p:nvPr/>
        </p:nvSpPr>
        <p:spPr>
          <a:xfrm>
            <a:off x="10806129" y="2627682"/>
            <a:ext cx="1141417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Thermometer</a:t>
            </a:r>
          </a:p>
        </p:txBody>
      </p:sp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object 7">
            <a:extLst>
              <a:ext uri="{FF2B5EF4-FFF2-40B4-BE49-F238E27FC236}">
                <a16:creationId xmlns:a16="http://schemas.microsoft.com/office/drawing/2014/main" id="{DB734132-8910-4F93-9366-ACCC8483E34B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02472F83-AFA7-4839-B69B-242E0FFE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object 2">
            <a:extLst>
              <a:ext uri="{FF2B5EF4-FFF2-40B4-BE49-F238E27FC236}">
                <a16:creationId xmlns:a16="http://schemas.microsoft.com/office/drawing/2014/main" id="{E6D6F7C8-D227-420C-9606-52D04CDF22B9}"/>
              </a:ext>
            </a:extLst>
          </p:cNvPr>
          <p:cNvSpPr/>
          <p:nvPr/>
        </p:nvSpPr>
        <p:spPr>
          <a:xfrm>
            <a:off x="212435" y="1011304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55F869B-25F2-4002-96C3-56B9E8D7AB2C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182" name="object 2">
            <a:extLst>
              <a:ext uri="{FF2B5EF4-FFF2-40B4-BE49-F238E27FC236}">
                <a16:creationId xmlns:a16="http://schemas.microsoft.com/office/drawing/2014/main" id="{ED6A94CC-A0B7-462E-B336-2D5A89B873B0}"/>
              </a:ext>
            </a:extLst>
          </p:cNvPr>
          <p:cNvSpPr/>
          <p:nvPr/>
        </p:nvSpPr>
        <p:spPr>
          <a:xfrm>
            <a:off x="7055047" y="2118264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BC488AC5-F273-4444-B34E-D7CD1478982B}"/>
              </a:ext>
            </a:extLst>
          </p:cNvPr>
          <p:cNvSpPr txBox="1"/>
          <p:nvPr/>
        </p:nvSpPr>
        <p:spPr>
          <a:xfrm>
            <a:off x="6926488" y="738010"/>
            <a:ext cx="2115009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Trade agreements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184" name="Овал 183">
            <a:extLst>
              <a:ext uri="{FF2B5EF4-FFF2-40B4-BE49-F238E27FC236}">
                <a16:creationId xmlns:a16="http://schemas.microsoft.com/office/drawing/2014/main" id="{6020FE47-1F9F-4484-A211-58870493B2B5}"/>
              </a:ext>
            </a:extLst>
          </p:cNvPr>
          <p:cNvSpPr/>
          <p:nvPr/>
        </p:nvSpPr>
        <p:spPr>
          <a:xfrm>
            <a:off x="9548284" y="1280122"/>
            <a:ext cx="648000" cy="648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Овал 184">
            <a:extLst>
              <a:ext uri="{FF2B5EF4-FFF2-40B4-BE49-F238E27FC236}">
                <a16:creationId xmlns:a16="http://schemas.microsoft.com/office/drawing/2014/main" id="{510D24AC-E703-4D44-AAA5-B09B0566B8F6}"/>
              </a:ext>
            </a:extLst>
          </p:cNvPr>
          <p:cNvSpPr/>
          <p:nvPr/>
        </p:nvSpPr>
        <p:spPr>
          <a:xfrm>
            <a:off x="7025452" y="1280122"/>
            <a:ext cx="648000" cy="6480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6" name="object 31">
            <a:extLst>
              <a:ext uri="{FF2B5EF4-FFF2-40B4-BE49-F238E27FC236}">
                <a16:creationId xmlns:a16="http://schemas.microsoft.com/office/drawing/2014/main" id="{92424119-0EA8-47E1-A039-CDDC73F8A816}"/>
              </a:ext>
            </a:extLst>
          </p:cNvPr>
          <p:cNvSpPr txBox="1"/>
          <p:nvPr/>
        </p:nvSpPr>
        <p:spPr>
          <a:xfrm>
            <a:off x="7833144" y="1168456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GSP+ agreement allows to export to EU at reduced or zero tariff for </a:t>
            </a:r>
            <a:br>
              <a:rPr lang="en-US" sz="110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6 200 products.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87" name="object 31">
            <a:extLst>
              <a:ext uri="{FF2B5EF4-FFF2-40B4-BE49-F238E27FC236}">
                <a16:creationId xmlns:a16="http://schemas.microsoft.com/office/drawing/2014/main" id="{84B30D63-A338-4016-83D5-E4ABF9C1AFF4}"/>
              </a:ext>
            </a:extLst>
          </p:cNvPr>
          <p:cNvSpPr txBox="1"/>
          <p:nvPr/>
        </p:nvSpPr>
        <p:spPr>
          <a:xfrm>
            <a:off x="10394737" y="1158931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CIS Free Trade Agreement creates more integrated and open market with CIS countries.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188" name="Схема 187">
            <a:extLst>
              <a:ext uri="{FF2B5EF4-FFF2-40B4-BE49-F238E27FC236}">
                <a16:creationId xmlns:a16="http://schemas.microsoft.com/office/drawing/2014/main" id="{8807B6BE-9738-4AF6-9383-E882A53A33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2043060"/>
              </p:ext>
            </p:extLst>
          </p:nvPr>
        </p:nvGraphicFramePr>
        <p:xfrm>
          <a:off x="7333833" y="4578568"/>
          <a:ext cx="4655257" cy="2294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92" name="TextBox 191">
            <a:extLst>
              <a:ext uri="{FF2B5EF4-FFF2-40B4-BE49-F238E27FC236}">
                <a16:creationId xmlns:a16="http://schemas.microsoft.com/office/drawing/2014/main" id="{DBA142EC-C514-49B7-8185-E62423F9C0F4}"/>
              </a:ext>
            </a:extLst>
          </p:cNvPr>
          <p:cNvSpPr txBox="1"/>
          <p:nvPr/>
        </p:nvSpPr>
        <p:spPr>
          <a:xfrm>
            <a:off x="6947654" y="4139920"/>
            <a:ext cx="4898116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Availability of labor in electrical industry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pic>
        <p:nvPicPr>
          <p:cNvPr id="1028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3608469A-F12B-46A5-954B-EBDD6CCAC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192" y="5512545"/>
            <a:ext cx="390675" cy="3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B506CC2-AA92-498C-8345-FA55E026E069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686" y="4847062"/>
            <a:ext cx="360000" cy="360000"/>
          </a:xfrm>
          <a:prstGeom prst="rect">
            <a:avLst/>
          </a:prstGeom>
        </p:spPr>
      </p:pic>
      <p:pic>
        <p:nvPicPr>
          <p:cNvPr id="122" name="Picture 6" descr="Рабочие ">
            <a:extLst>
              <a:ext uri="{FF2B5EF4-FFF2-40B4-BE49-F238E27FC236}">
                <a16:creationId xmlns:a16="http://schemas.microsoft.com/office/drawing/2014/main" id="{C8A1D58F-ECCA-4BE8-A68A-3EDA79F0E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232" y="6225336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" name="object 13">
            <a:extLst>
              <a:ext uri="{FF2B5EF4-FFF2-40B4-BE49-F238E27FC236}">
                <a16:creationId xmlns:a16="http://schemas.microsoft.com/office/drawing/2014/main" id="{8755F83C-525C-4A48-AA66-9DA55F41231C}"/>
              </a:ext>
            </a:extLst>
          </p:cNvPr>
          <p:cNvSpPr txBox="1"/>
          <p:nvPr/>
        </p:nvSpPr>
        <p:spPr>
          <a:xfrm>
            <a:off x="245773" y="4749372"/>
            <a:ext cx="6563519" cy="1684820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Electric water heater components 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manufacturers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can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benefit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from:</a:t>
            </a:r>
            <a:endParaRPr sz="1400" b="1" dirty="0">
              <a:latin typeface="Montserrat" pitchFamily="2" charset="-52"/>
              <a:cs typeface="Arial MT"/>
            </a:endParaRPr>
          </a:p>
          <a:p>
            <a:pPr marL="290513" lvl="1">
              <a:lnSpc>
                <a:spcPct val="150000"/>
              </a:lnSpc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</a:t>
            </a: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Rapidly growing population and purchasing power of the population</a:t>
            </a:r>
          </a:p>
          <a:p>
            <a:pPr marL="290513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Availability of skilled &amp; unskilled labor</a:t>
            </a:r>
            <a:endParaRPr lang="uz-Cyrl-UZ" sz="120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290513" lvl="1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Building on existing infrastructure and distribution networks</a:t>
            </a:r>
          </a:p>
          <a:p>
            <a:pPr marL="290513" lvl="1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 Incentives: Free economic  zones offer tax breaks on land, CIT, water.</a:t>
            </a:r>
          </a:p>
          <a:p>
            <a:pPr marL="461963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endParaRPr lang="ru-RU" sz="7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C01A610D-E81C-4E85-AF80-435B2CDD7170}"/>
              </a:ext>
            </a:extLst>
          </p:cNvPr>
          <p:cNvSpPr txBox="1"/>
          <p:nvPr/>
        </p:nvSpPr>
        <p:spPr>
          <a:xfrm>
            <a:off x="6934951" y="2063935"/>
            <a:ext cx="1230320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Location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87" name="object 8">
            <a:extLst>
              <a:ext uri="{FF2B5EF4-FFF2-40B4-BE49-F238E27FC236}">
                <a16:creationId xmlns:a16="http://schemas.microsoft.com/office/drawing/2014/main" id="{ADF52528-F5D2-4F35-B0A5-E85C258933A5}"/>
              </a:ext>
            </a:extLst>
          </p:cNvPr>
          <p:cNvSpPr txBox="1"/>
          <p:nvPr/>
        </p:nvSpPr>
        <p:spPr>
          <a:xfrm>
            <a:off x="266458" y="219065"/>
            <a:ext cx="9434639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invite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pc="6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to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invest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</a:t>
            </a:r>
            <a:r>
              <a:rPr lang="ru-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Electric water heater product components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</a:t>
            </a:r>
            <a:r>
              <a:rPr lang="en-US" spc="-6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Uzbekistan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88" name="object 2">
            <a:extLst>
              <a:ext uri="{FF2B5EF4-FFF2-40B4-BE49-F238E27FC236}">
                <a16:creationId xmlns:a16="http://schemas.microsoft.com/office/drawing/2014/main" id="{613FAD35-6E8B-4D80-BD58-64EB65FF2E3F}"/>
              </a:ext>
            </a:extLst>
          </p:cNvPr>
          <p:cNvSpPr/>
          <p:nvPr/>
        </p:nvSpPr>
        <p:spPr>
          <a:xfrm>
            <a:off x="7075466" y="4192786"/>
            <a:ext cx="4898116" cy="7998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29" name="object 3">
            <a:extLst>
              <a:ext uri="{FF2B5EF4-FFF2-40B4-BE49-F238E27FC236}">
                <a16:creationId xmlns:a16="http://schemas.microsoft.com/office/drawing/2014/main" id="{4B7C88AA-5380-4FAB-BD28-349F479038A6}"/>
              </a:ext>
            </a:extLst>
          </p:cNvPr>
          <p:cNvSpPr txBox="1"/>
          <p:nvPr/>
        </p:nvSpPr>
        <p:spPr>
          <a:xfrm>
            <a:off x="1061877" y="1318461"/>
            <a:ext cx="469449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n-US" sz="1400" dirty="0">
                <a:solidFill>
                  <a:srgbClr val="00425F"/>
                </a:solidFill>
                <a:latin typeface="Montserrat" pitchFamily="2" charset="-52"/>
              </a:rPr>
              <a:t>Components of </a:t>
            </a:r>
            <a:r>
              <a:rPr lang="en-US"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electric water heater</a:t>
            </a:r>
            <a:r>
              <a:rPr lang="en-US" sz="1400" dirty="0">
                <a:solidFill>
                  <a:srgbClr val="00425F"/>
                </a:solidFill>
                <a:latin typeface="Montserrat" pitchFamily="2" charset="-52"/>
              </a:rPr>
              <a:t> producing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</a:rPr>
              <a:t>:</a:t>
            </a:r>
            <a:r>
              <a:rPr lang="en-US" sz="140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endParaRPr sz="14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5" name="Стрелка: влево-вправо 4">
            <a:extLst>
              <a:ext uri="{FF2B5EF4-FFF2-40B4-BE49-F238E27FC236}">
                <a16:creationId xmlns:a16="http://schemas.microsoft.com/office/drawing/2014/main" id="{A3689861-3681-4090-ABBA-708577B06428}"/>
              </a:ext>
            </a:extLst>
          </p:cNvPr>
          <p:cNvSpPr/>
          <p:nvPr/>
        </p:nvSpPr>
        <p:spPr>
          <a:xfrm>
            <a:off x="2686451" y="2709649"/>
            <a:ext cx="1409390" cy="806123"/>
          </a:xfrm>
          <a:prstGeom prst="leftRightArrow">
            <a:avLst>
              <a:gd name="adj1" fmla="val 80600"/>
              <a:gd name="adj2" fmla="val 26119"/>
            </a:avLst>
          </a:prstGeom>
          <a:noFill/>
          <a:ln w="19050">
            <a:solidFill>
              <a:srgbClr val="5BC4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425F"/>
              </a:solidFill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135FB6E0-DF7C-4345-9EF8-3B62A13E823A}"/>
              </a:ext>
            </a:extLst>
          </p:cNvPr>
          <p:cNvSpPr txBox="1"/>
          <p:nvPr/>
        </p:nvSpPr>
        <p:spPr>
          <a:xfrm>
            <a:off x="4263193" y="2684765"/>
            <a:ext cx="8297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Montserrat" pitchFamily="2" charset="-52"/>
              </a:rPr>
              <a:t>15 details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36" name="object 13">
            <a:extLst>
              <a:ext uri="{FF2B5EF4-FFF2-40B4-BE49-F238E27FC236}">
                <a16:creationId xmlns:a16="http://schemas.microsoft.com/office/drawing/2014/main" id="{13A82B05-67E3-4E2E-8D78-00B1FCF75C56}"/>
              </a:ext>
            </a:extLst>
          </p:cNvPr>
          <p:cNvSpPr txBox="1"/>
          <p:nvPr/>
        </p:nvSpPr>
        <p:spPr>
          <a:xfrm>
            <a:off x="412889" y="1720796"/>
            <a:ext cx="2227368" cy="2967479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tabLst>
                <a:tab pos="304165" algn="l"/>
              </a:tabLst>
            </a:pPr>
            <a:r>
              <a:rPr lang="en-US" sz="11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28 localized</a:t>
            </a:r>
            <a:r>
              <a:rPr sz="11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:</a:t>
            </a:r>
            <a:endParaRPr sz="1100" b="1" dirty="0"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uz-Latn-UZ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Outer shell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uz-Latn-UZ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Scotch tape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uz-Latn-UZ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PET packing tape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uz-Latn-UZ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Box Control knob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uz-Latn-UZ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LED board 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uz-Latn-UZ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Connecting wires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uz-Latn-UZ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Arc diffuser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uz-Latn-UZ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Circle diffuser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uz-Latn-UZ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Control panel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uz-Latn-UZ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Water inlet and outlet tubes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uz-Latn-UZ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Flange of inner tank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uz-Latn-UZ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Power cord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uz-Latn-UZ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Bracket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uz-Latn-UZ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Thermal insulation (FPU</a:t>
            </a: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)</a:t>
            </a: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uz-Latn-UZ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Packing foam</a:t>
            </a:r>
            <a:endParaRPr lang="ru-RU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40" name="object 13">
            <a:extLst>
              <a:ext uri="{FF2B5EF4-FFF2-40B4-BE49-F238E27FC236}">
                <a16:creationId xmlns:a16="http://schemas.microsoft.com/office/drawing/2014/main" id="{BF2210B9-03E2-4CC7-93FC-D7D2E46D4478}"/>
              </a:ext>
            </a:extLst>
          </p:cNvPr>
          <p:cNvSpPr txBox="1"/>
          <p:nvPr/>
        </p:nvSpPr>
        <p:spPr>
          <a:xfrm>
            <a:off x="4142034" y="1729921"/>
            <a:ext cx="2445994" cy="2505814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tabLst>
                <a:tab pos="304165" algn="l"/>
              </a:tabLst>
            </a:pPr>
            <a:r>
              <a:rPr lang="en-US" sz="11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</a:t>
            </a:r>
            <a:r>
              <a:rPr lang="en-US" sz="1400" b="1" spc="-10" dirty="0">
                <a:solidFill>
                  <a:srgbClr val="C00000"/>
                </a:solidFill>
                <a:latin typeface="Montserrat" pitchFamily="2" charset="-52"/>
                <a:cs typeface="Arial MT"/>
              </a:rPr>
              <a:t>18 </a:t>
            </a:r>
            <a:r>
              <a:rPr lang="en-US" sz="1100" b="1" spc="-10" dirty="0">
                <a:solidFill>
                  <a:srgbClr val="C00000"/>
                </a:solidFill>
                <a:latin typeface="Montserrat" pitchFamily="2" charset="-52"/>
                <a:cs typeface="Arial MT"/>
              </a:rPr>
              <a:t>import</a:t>
            </a:r>
            <a:r>
              <a:rPr lang="en-US" sz="11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ed parts</a:t>
            </a:r>
            <a:r>
              <a:rPr sz="11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:</a:t>
            </a:r>
            <a:endParaRPr sz="1100" b="1" dirty="0"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Self-tapping screw and bolt</a:t>
            </a:r>
            <a:endParaRPr lang="uz-Cyrl-UZ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Protective thermostat</a:t>
            </a:r>
            <a:endParaRPr lang="uz-Cyrl-UZ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Thermostat</a:t>
            </a:r>
            <a:endParaRPr lang="uz-Cyrl-UZ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Switch</a:t>
            </a:r>
            <a:endParaRPr lang="uz-Cyrl-UZ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Plug</a:t>
            </a:r>
            <a:endParaRPr lang="uz-Cyrl-UZ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Heat-shrink tubing</a:t>
            </a:r>
            <a:endParaRPr lang="uz-Cyrl-UZ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Sealer</a:t>
            </a:r>
            <a:endParaRPr lang="uz-Cyrl-UZ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Water intake tube sealer</a:t>
            </a:r>
            <a:endParaRPr lang="uz-Cyrl-UZ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Spreader seal </a:t>
            </a:r>
            <a:endParaRPr lang="uz-Cyrl-UZ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Spreader </a:t>
            </a:r>
            <a:endParaRPr lang="uz-Cyrl-UZ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Water intake tube</a:t>
            </a:r>
            <a:endParaRPr lang="uz-Cyrl-UZ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Magnesium anode</a:t>
            </a:r>
            <a:endParaRPr lang="uz-Cyrl-UZ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Thermometer.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9B5CA569-4056-4160-8B54-1C15D01E63C7}"/>
              </a:ext>
            </a:extLst>
          </p:cNvPr>
          <p:cNvSpPr txBox="1"/>
          <p:nvPr/>
        </p:nvSpPr>
        <p:spPr>
          <a:xfrm>
            <a:off x="2650915" y="2823427"/>
            <a:ext cx="14627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425F"/>
                </a:solidFill>
                <a:latin typeface="Montserrat" panose="00000500000000000000" pitchFamily="2" charset="-52"/>
              </a:rPr>
              <a:t>46 </a:t>
            </a:r>
            <a:br>
              <a:rPr lang="en-US" sz="1600" dirty="0">
                <a:solidFill>
                  <a:srgbClr val="00425F"/>
                </a:solidFill>
                <a:latin typeface="Montserrat" panose="00000500000000000000" pitchFamily="2" charset="-52"/>
              </a:rPr>
            </a:br>
            <a:r>
              <a:rPr lang="en-US" sz="1600" dirty="0">
                <a:solidFill>
                  <a:srgbClr val="00425F"/>
                </a:solidFill>
                <a:latin typeface="Montserrat" panose="00000500000000000000" pitchFamily="2" charset="-52"/>
              </a:rPr>
              <a:t>component</a:t>
            </a:r>
            <a:endParaRPr lang="ru-RU" sz="1600" dirty="0">
              <a:solidFill>
                <a:srgbClr val="00425F"/>
              </a:solidFill>
              <a:latin typeface="Montserrat" panose="00000500000000000000" pitchFamily="2" charset="-52"/>
            </a:endParaRPr>
          </a:p>
        </p:txBody>
      </p:sp>
      <p:grpSp>
        <p:nvGrpSpPr>
          <p:cNvPr id="71" name="Graphic 4">
            <a:extLst>
              <a:ext uri="{FF2B5EF4-FFF2-40B4-BE49-F238E27FC236}">
                <a16:creationId xmlns:a16="http://schemas.microsoft.com/office/drawing/2014/main" id="{ED2CB57D-F5B4-47BA-8B10-C3EE0E9D20FD}"/>
              </a:ext>
            </a:extLst>
          </p:cNvPr>
          <p:cNvGrpSpPr/>
          <p:nvPr/>
        </p:nvGrpSpPr>
        <p:grpSpPr>
          <a:xfrm>
            <a:off x="8323250" y="2190506"/>
            <a:ext cx="3121843" cy="1794594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72" name="Freeform: Shape 6">
              <a:extLst>
                <a:ext uri="{FF2B5EF4-FFF2-40B4-BE49-F238E27FC236}">
                  <a16:creationId xmlns:a16="http://schemas.microsoft.com/office/drawing/2014/main" id="{3FB9CD7B-2536-4722-84D5-D96E830A0878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73" name="Freeform: Shape 7">
              <a:extLst>
                <a:ext uri="{FF2B5EF4-FFF2-40B4-BE49-F238E27FC236}">
                  <a16:creationId xmlns:a16="http://schemas.microsoft.com/office/drawing/2014/main" id="{3E951A1E-906D-415E-B2AE-64DE7E3C359E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74" name="Freeform: Shape 8">
              <a:extLst>
                <a:ext uri="{FF2B5EF4-FFF2-40B4-BE49-F238E27FC236}">
                  <a16:creationId xmlns:a16="http://schemas.microsoft.com/office/drawing/2014/main" id="{F6E5F831-540B-4E3F-8CED-09505F2CDAAD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75" name="Freeform: Shape 9">
              <a:extLst>
                <a:ext uri="{FF2B5EF4-FFF2-40B4-BE49-F238E27FC236}">
                  <a16:creationId xmlns:a16="http://schemas.microsoft.com/office/drawing/2014/main" id="{7C71BF0A-A94A-43DB-8416-9E87AE2A4072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76" name="Freeform: Shape 10">
              <a:extLst>
                <a:ext uri="{FF2B5EF4-FFF2-40B4-BE49-F238E27FC236}">
                  <a16:creationId xmlns:a16="http://schemas.microsoft.com/office/drawing/2014/main" id="{9821F682-60A4-43CB-9E41-335A553C507E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77" name="Freeform: Shape 11">
              <a:extLst>
                <a:ext uri="{FF2B5EF4-FFF2-40B4-BE49-F238E27FC236}">
                  <a16:creationId xmlns:a16="http://schemas.microsoft.com/office/drawing/2014/main" id="{703590A7-75A7-4C8F-86D2-3319192FDD47}"/>
                </a:ext>
              </a:extLst>
            </p:cNvPr>
            <p:cNvSpPr/>
            <p:nvPr/>
          </p:nvSpPr>
          <p:spPr>
            <a:xfrm>
              <a:off x="5988367" y="4850132"/>
              <a:ext cx="1832609" cy="1128711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78" name="Freeform: Shape 12">
              <a:extLst>
                <a:ext uri="{FF2B5EF4-FFF2-40B4-BE49-F238E27FC236}">
                  <a16:creationId xmlns:a16="http://schemas.microsoft.com/office/drawing/2014/main" id="{6ECCAE20-40FA-43FA-8FFA-1550D36E2F99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79" name="Freeform: Shape 13">
              <a:extLst>
                <a:ext uri="{FF2B5EF4-FFF2-40B4-BE49-F238E27FC236}">
                  <a16:creationId xmlns:a16="http://schemas.microsoft.com/office/drawing/2014/main" id="{6D0C3EF0-5952-4A0E-AA7F-7F9487F46BC8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AFABAB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80" name="Freeform: Shape 14">
              <a:extLst>
                <a:ext uri="{FF2B5EF4-FFF2-40B4-BE49-F238E27FC236}">
                  <a16:creationId xmlns:a16="http://schemas.microsoft.com/office/drawing/2014/main" id="{7A9B7DB3-BFC2-4BD1-BBC5-AD478DCDC07C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81" name="Freeform: Shape 15">
              <a:extLst>
                <a:ext uri="{FF2B5EF4-FFF2-40B4-BE49-F238E27FC236}">
                  <a16:creationId xmlns:a16="http://schemas.microsoft.com/office/drawing/2014/main" id="{9F57267D-D65D-45B3-A503-9C1640C1B367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82" name="Freeform: Shape 16">
              <a:extLst>
                <a:ext uri="{FF2B5EF4-FFF2-40B4-BE49-F238E27FC236}">
                  <a16:creationId xmlns:a16="http://schemas.microsoft.com/office/drawing/2014/main" id="{85B29998-EA80-495E-B095-8FFCE5C21065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83" name="Freeform: Shape 17">
              <a:extLst>
                <a:ext uri="{FF2B5EF4-FFF2-40B4-BE49-F238E27FC236}">
                  <a16:creationId xmlns:a16="http://schemas.microsoft.com/office/drawing/2014/main" id="{9885A02F-1C49-4327-9F54-DF34BFCFABCA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84" name="Freeform: Shape 18">
              <a:extLst>
                <a:ext uri="{FF2B5EF4-FFF2-40B4-BE49-F238E27FC236}">
                  <a16:creationId xmlns:a16="http://schemas.microsoft.com/office/drawing/2014/main" id="{CABDE245-1180-490D-B2FD-5D45B034F3F5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srgbClr val="A6A6A6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85" name="Freeform: Shape 19">
              <a:extLst>
                <a:ext uri="{FF2B5EF4-FFF2-40B4-BE49-F238E27FC236}">
                  <a16:creationId xmlns:a16="http://schemas.microsoft.com/office/drawing/2014/main" id="{A74362A9-7D5E-4679-AC0F-F50F34FA0BED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86" name="Freeform: Shape 20">
              <a:extLst>
                <a:ext uri="{FF2B5EF4-FFF2-40B4-BE49-F238E27FC236}">
                  <a16:creationId xmlns:a16="http://schemas.microsoft.com/office/drawing/2014/main" id="{F712EDF7-EB89-493B-8CB2-9AFEF75114CF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89" name="Freeform: Shape 21">
              <a:extLst>
                <a:ext uri="{FF2B5EF4-FFF2-40B4-BE49-F238E27FC236}">
                  <a16:creationId xmlns:a16="http://schemas.microsoft.com/office/drawing/2014/main" id="{619FC66E-1544-4303-8C4B-384388D75562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90" name="Freeform: Shape 22">
              <a:extLst>
                <a:ext uri="{FF2B5EF4-FFF2-40B4-BE49-F238E27FC236}">
                  <a16:creationId xmlns:a16="http://schemas.microsoft.com/office/drawing/2014/main" id="{D6E3FAA5-F638-40E0-9FB0-638428C2288E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91" name="Table 24">
            <a:extLst>
              <a:ext uri="{FF2B5EF4-FFF2-40B4-BE49-F238E27FC236}">
                <a16:creationId xmlns:a16="http://schemas.microsoft.com/office/drawing/2014/main" id="{56CC919C-F263-4888-B4F4-BA7ABB599B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300725"/>
              </p:ext>
            </p:extLst>
          </p:nvPr>
        </p:nvGraphicFramePr>
        <p:xfrm>
          <a:off x="7330184" y="3282556"/>
          <a:ext cx="1414687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122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658565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Andijan</a:t>
                      </a:r>
                      <a:r>
                        <a:rPr lang="en-GB" sz="800" kern="1200" spc="-1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region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Size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4200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Population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2,9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million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92" name="Rectangle 21">
            <a:extLst>
              <a:ext uri="{FF2B5EF4-FFF2-40B4-BE49-F238E27FC236}">
                <a16:creationId xmlns:a16="http://schemas.microsoft.com/office/drawing/2014/main" id="{E31ABFF1-FD4C-43E5-A407-EA08DA7C248D}"/>
              </a:ext>
            </a:extLst>
          </p:cNvPr>
          <p:cNvSpPr/>
          <p:nvPr/>
        </p:nvSpPr>
        <p:spPr>
          <a:xfrm>
            <a:off x="10946045" y="2436515"/>
            <a:ext cx="1127214" cy="275448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88"/>
              </a:spcAft>
            </a:pPr>
            <a:r>
              <a:rPr lang="en-US" sz="800" dirty="0">
                <a:solidFill>
                  <a:srgbClr val="00425F"/>
                </a:solidFill>
                <a:latin typeface="Montserrat" pitchFamily="2" charset="-52"/>
              </a:rPr>
              <a:t>Andijan Region</a:t>
            </a:r>
            <a:endParaRPr lang="en-GB" sz="800" dirty="0">
              <a:solidFill>
                <a:srgbClr val="00425F"/>
              </a:solidFill>
              <a:latin typeface="Montserrat" pitchFamily="2" charset="-52"/>
            </a:endParaRPr>
          </a:p>
        </p:txBody>
      </p:sp>
      <p:cxnSp>
        <p:nvCxnSpPr>
          <p:cNvPr id="93" name="Connector: Elbow 26">
            <a:extLst>
              <a:ext uri="{FF2B5EF4-FFF2-40B4-BE49-F238E27FC236}">
                <a16:creationId xmlns:a16="http://schemas.microsoft.com/office/drawing/2014/main" id="{4308DE90-A7C1-43A4-AD8E-E8045C11D7E3}"/>
              </a:ext>
            </a:extLst>
          </p:cNvPr>
          <p:cNvCxnSpPr>
            <a:cxnSpLocks/>
            <a:stCxn id="92" idx="2"/>
          </p:cNvCxnSpPr>
          <p:nvPr/>
        </p:nvCxnSpPr>
        <p:spPr>
          <a:xfrm rot="5400000">
            <a:off x="11165157" y="2878350"/>
            <a:ext cx="510883" cy="178108"/>
          </a:xfrm>
          <a:prstGeom prst="bentConnector3">
            <a:avLst>
              <a:gd name="adj1" fmla="val 50000"/>
            </a:avLst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Mazar-</a:t>
            </a:r>
            <a:r>
              <a:rPr lang="en-US" sz="550" b="1" i="1" dirty="0" err="1">
                <a:solidFill>
                  <a:srgbClr val="93B5D2"/>
                </a:solidFill>
              </a:rPr>
              <a:t>i</a:t>
            </a:r>
            <a:r>
              <a:rPr lang="en-US" sz="550" b="1" i="1" dirty="0">
                <a:solidFill>
                  <a:srgbClr val="93B5D2"/>
                </a:solidFill>
              </a:rPr>
              <a:t>-Sharif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Afghanistan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Kashgar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Karachi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Bandar-e-Abbas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Chakhbahar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Iran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Moscow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Minsk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Sankt-Peterburg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Riga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Klaipeda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Brest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Kyiv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Lviv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Chop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Mersin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Saraxa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Xirat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Peshavar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Saksaulskaya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Kandiagash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Beyney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Astraxan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Volgograd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Povorina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Aktogay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Ulan-Bator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Tallin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Berlin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Hamburg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Essen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Paris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Malatya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Bayangal</a:t>
            </a:r>
            <a:r>
              <a:rPr lang="en-US" sz="550" b="1" i="1" dirty="0">
                <a:solidFill>
                  <a:srgbClr val="93B5D2"/>
                </a:solidFill>
              </a:rPr>
              <a:t>-Mangal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Osh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Pakistan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4ECE47C-B8FB-4807-8B9B-69F75134F75F}"/>
              </a:ext>
            </a:extLst>
          </p:cNvPr>
          <p:cNvSpPr txBox="1"/>
          <p:nvPr/>
        </p:nvSpPr>
        <p:spPr>
          <a:xfrm>
            <a:off x="161142" y="16351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425F"/>
                </a:solidFill>
                <a:latin typeface="Montserrat" pitchFamily="2" charset="-52"/>
              </a:rPr>
              <a:t>On the strategic international logistics corridor</a:t>
            </a:r>
          </a:p>
        </p:txBody>
      </p:sp>
    </p:spTree>
    <p:extLst>
      <p:ext uri="{BB962C8B-B14F-4D97-AF65-F5344CB8AC3E}">
        <p14:creationId xmlns:p14="http://schemas.microsoft.com/office/powerpoint/2010/main" val="166131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667595"/>
            <a:ext cx="2702987" cy="15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A visa-free policy for tourists from </a:t>
            </a:r>
            <a:br>
              <a:rPr lang="en-US" sz="105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90 countries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Diverse range of 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59 carriers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in Uzbekistan’s airport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11 airports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across the Country, the main airports are Tashkent, Samarkand and Bukhara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93B5D2"/>
                </a:solidFill>
              </a:rPr>
              <a:t>New York</a:t>
            </a:r>
            <a:endParaRPr lang="ru-RU" sz="400" b="1" dirty="0">
              <a:solidFill>
                <a:srgbClr val="93B5D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8FA699-DE42-415F-A20E-CF1565DC94CE}"/>
              </a:ext>
            </a:extLst>
          </p:cNvPr>
          <p:cNvSpPr txBox="1"/>
          <p:nvPr/>
        </p:nvSpPr>
        <p:spPr>
          <a:xfrm>
            <a:off x="148492" y="155560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Excellent air connectivity from Tashkent and other Uzbek airports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911645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4033</TotalTime>
  <Words>588</Words>
  <Application>Microsoft Office PowerPoint</Application>
  <PresentationFormat>Широкоэкранный</PresentationFormat>
  <Paragraphs>155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SHOKHRUKH ISLOMOV</cp:lastModifiedBy>
  <cp:revision>136</cp:revision>
  <dcterms:created xsi:type="dcterms:W3CDTF">2024-07-25T07:55:13Z</dcterms:created>
  <dcterms:modified xsi:type="dcterms:W3CDTF">2025-04-26T14:55:26Z</dcterms:modified>
</cp:coreProperties>
</file>