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81A7CB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110" d="100"/>
          <a:sy n="110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621100" y="189973"/>
            <a:ext cx="882142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Localization of refrigerator product components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Localization of producing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refrigerator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components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18806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55614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132752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4168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6325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6325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89891"/>
            <a:ext cx="673203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uz-Cyrl-UZ" sz="1400">
                <a:solidFill>
                  <a:srgbClr val="00425F"/>
                </a:solidFill>
                <a:latin typeface="Montserrat" pitchFamily="2" charset="-52"/>
                <a:cs typeface="Arial MT"/>
              </a:rPr>
              <a:t>27</a:t>
            </a:r>
            <a:r>
              <a:rPr lang="en-US" sz="140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types of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refrigerator product components</a:t>
            </a:r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93094"/>
            <a:ext cx="355003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Refrigerator product components: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075808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3752"/>
              </p:ext>
            </p:extLst>
          </p:nvPr>
        </p:nvGraphicFramePr>
        <p:xfrm>
          <a:off x="223226" y="351745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3876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4969605"/>
            <a:ext cx="638902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refrigerator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136812" y="5783550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07F787E-38F9-4DBA-A12B-092C7BBAC31E}"/>
              </a:ext>
            </a:extLst>
          </p:cNvPr>
          <p:cNvCxnSpPr>
            <a:cxnSpLocks/>
          </p:cNvCxnSpPr>
          <p:nvPr/>
        </p:nvCxnSpPr>
        <p:spPr>
          <a:xfrm>
            <a:off x="5136812" y="6226962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202937" y="5439250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242165" y="5877795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712792" y="5868271"/>
            <a:ext cx="10422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120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63904" y="586455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85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612593" y="5864557"/>
            <a:ext cx="1075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950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808972" y="5439250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81725" y="5439250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244588" y="5378290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34710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E4C1246-823D-49B7-A17D-9B7C1A938467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9" b="15189"/>
          <a:stretch/>
        </p:blipFill>
        <p:spPr bwMode="auto">
          <a:xfrm>
            <a:off x="4793235" y="1871495"/>
            <a:ext cx="1080000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31">
            <a:extLst>
              <a:ext uri="{FF2B5EF4-FFF2-40B4-BE49-F238E27FC236}">
                <a16:creationId xmlns:a16="http://schemas.microsoft.com/office/drawing/2014/main" id="{17D58E2B-74C8-45BF-A8D6-22E868B62B68}"/>
              </a:ext>
            </a:extLst>
          </p:cNvPr>
          <p:cNvSpPr txBox="1"/>
          <p:nvPr/>
        </p:nvSpPr>
        <p:spPr>
          <a:xfrm>
            <a:off x="4859191" y="2627683"/>
            <a:ext cx="94808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Glass shelf framing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7700F3B-F5CA-466A-9878-C07818EE17C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2882" y="1871495"/>
            <a:ext cx="1080000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31">
            <a:extLst>
              <a:ext uri="{FF2B5EF4-FFF2-40B4-BE49-F238E27FC236}">
                <a16:creationId xmlns:a16="http://schemas.microsoft.com/office/drawing/2014/main" id="{51D20EFC-86B8-44BF-8B37-0DD4233A9B46}"/>
              </a:ext>
            </a:extLst>
          </p:cNvPr>
          <p:cNvSpPr txBox="1"/>
          <p:nvPr/>
        </p:nvSpPr>
        <p:spPr>
          <a:xfrm>
            <a:off x="6495430" y="2627682"/>
            <a:ext cx="6821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Ice mold spring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DC4D902-49A3-4708-8798-80BB4E5AD556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2247" y="1871726"/>
            <a:ext cx="1080000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31">
            <a:extLst>
              <a:ext uri="{FF2B5EF4-FFF2-40B4-BE49-F238E27FC236}">
                <a16:creationId xmlns:a16="http://schemas.microsoft.com/office/drawing/2014/main" id="{10F804F6-8F81-4C34-8144-3772E771AD71}"/>
              </a:ext>
            </a:extLst>
          </p:cNvPr>
          <p:cNvSpPr txBox="1"/>
          <p:nvPr/>
        </p:nvSpPr>
        <p:spPr>
          <a:xfrm>
            <a:off x="7895446" y="2627682"/>
            <a:ext cx="88564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Compressor assembly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886B8-514A-4803-ABF1-05B7D85F0B75}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5371"/>
          <a:stretch/>
        </p:blipFill>
        <p:spPr>
          <a:xfrm>
            <a:off x="9276753" y="1871495"/>
            <a:ext cx="1080000" cy="751911"/>
          </a:xfrm>
          <a:prstGeom prst="rect">
            <a:avLst/>
          </a:prstGeom>
        </p:spPr>
      </p:pic>
      <p:sp>
        <p:nvSpPr>
          <p:cNvPr id="75" name="object 31">
            <a:extLst>
              <a:ext uri="{FF2B5EF4-FFF2-40B4-BE49-F238E27FC236}">
                <a16:creationId xmlns:a16="http://schemas.microsoft.com/office/drawing/2014/main" id="{0869FF80-D404-43FC-9F04-5FB53693E066}"/>
              </a:ext>
            </a:extLst>
          </p:cNvPr>
          <p:cNvSpPr txBox="1"/>
          <p:nvPr/>
        </p:nvSpPr>
        <p:spPr>
          <a:xfrm>
            <a:off x="9380146" y="2627682"/>
            <a:ext cx="88564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Filter-drier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B78CCAFC-0768-4908-AB7F-690E32F34818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9" b="15189"/>
          <a:stretch/>
        </p:blipFill>
        <p:spPr>
          <a:xfrm>
            <a:off x="10771258" y="1871495"/>
            <a:ext cx="1080000" cy="751911"/>
          </a:xfrm>
          <a:prstGeom prst="rect">
            <a:avLst/>
          </a:prstGeom>
        </p:spPr>
      </p:pic>
      <p:sp>
        <p:nvSpPr>
          <p:cNvPr id="83" name="object 31">
            <a:extLst>
              <a:ext uri="{FF2B5EF4-FFF2-40B4-BE49-F238E27FC236}">
                <a16:creationId xmlns:a16="http://schemas.microsoft.com/office/drawing/2014/main" id="{FEBD6F84-EA07-4793-9DC4-BDA994981A60}"/>
              </a:ext>
            </a:extLst>
          </p:cNvPr>
          <p:cNvSpPr txBox="1"/>
          <p:nvPr/>
        </p:nvSpPr>
        <p:spPr>
          <a:xfrm>
            <a:off x="10806129" y="2627682"/>
            <a:ext cx="114141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Temperature sensor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5047" y="211826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26488" y="738010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48284" y="1280122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5452" y="1280122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3144" y="1168456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4737" y="115893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47654" y="413992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Refrigerator components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7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4951" y="206393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266458" y="219065"/>
            <a:ext cx="943463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refrigerator product components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5466" y="4192786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3">
            <a:extLst>
              <a:ext uri="{FF2B5EF4-FFF2-40B4-BE49-F238E27FC236}">
                <a16:creationId xmlns:a16="http://schemas.microsoft.com/office/drawing/2014/main" id="{4B7C88AA-5380-4FAB-BD28-349F479038A6}"/>
              </a:ext>
            </a:extLst>
          </p:cNvPr>
          <p:cNvSpPr txBox="1"/>
          <p:nvPr/>
        </p:nvSpPr>
        <p:spPr>
          <a:xfrm>
            <a:off x="1392806" y="1318461"/>
            <a:ext cx="40326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Components of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refrigerator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producing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3689861-3681-4090-ABBA-708577B06428}"/>
              </a:ext>
            </a:extLst>
          </p:cNvPr>
          <p:cNvSpPr/>
          <p:nvPr/>
        </p:nvSpPr>
        <p:spPr>
          <a:xfrm>
            <a:off x="2686451" y="2709649"/>
            <a:ext cx="1409390" cy="806123"/>
          </a:xfrm>
          <a:prstGeom prst="leftRightArrow">
            <a:avLst>
              <a:gd name="adj1" fmla="val 80600"/>
              <a:gd name="adj2" fmla="val 26119"/>
            </a:avLst>
          </a:prstGeom>
          <a:noFill/>
          <a:ln w="19050">
            <a:solidFill>
              <a:srgbClr val="5B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25F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35FB6E0-DF7C-4345-9EF8-3B62A13E823A}"/>
              </a:ext>
            </a:extLst>
          </p:cNvPr>
          <p:cNvSpPr txBox="1"/>
          <p:nvPr/>
        </p:nvSpPr>
        <p:spPr>
          <a:xfrm>
            <a:off x="4263193" y="2684765"/>
            <a:ext cx="82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-52"/>
              </a:rPr>
              <a:t>15 details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6" name="object 13">
            <a:extLst>
              <a:ext uri="{FF2B5EF4-FFF2-40B4-BE49-F238E27FC236}">
                <a16:creationId xmlns:a16="http://schemas.microsoft.com/office/drawing/2014/main" id="{13A82B05-67E3-4E2E-8D78-00B1FCF75C56}"/>
              </a:ext>
            </a:extLst>
          </p:cNvPr>
          <p:cNvSpPr txBox="1"/>
          <p:nvPr/>
        </p:nvSpPr>
        <p:spPr>
          <a:xfrm>
            <a:off x="412889" y="1720796"/>
            <a:ext cx="2227368" cy="296747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62 localized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Enclosure, filled complete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Packing box (corrugated cardboard)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Lower packing guard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Upper packing guard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Base of lower packing guard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Front corner guard (packing)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Rear corner guard (packing)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oor guard (packing)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Packing tape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Vegetable receptacle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etc.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40" name="object 13">
            <a:extLst>
              <a:ext uri="{FF2B5EF4-FFF2-40B4-BE49-F238E27FC236}">
                <a16:creationId xmlns:a16="http://schemas.microsoft.com/office/drawing/2014/main" id="{BF2210B9-03E2-4CC7-93FC-D7D2E46D4478}"/>
              </a:ext>
            </a:extLst>
          </p:cNvPr>
          <p:cNvSpPr txBox="1"/>
          <p:nvPr/>
        </p:nvSpPr>
        <p:spPr>
          <a:xfrm>
            <a:off x="4142034" y="1729921"/>
            <a:ext cx="2445994" cy="23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27 </a:t>
            </a:r>
            <a:r>
              <a:rPr lang="en-US" sz="11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ed parts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Glass shelf framing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Ice mold spring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Compressor assembly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Filter-drier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Temperature sensor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Temperature controller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Filter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Screw mounting plate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Evaporator assembly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Roller axle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Self-tapping screw and screws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B5CA569-4056-4160-8B54-1C15D01E63C7}"/>
              </a:ext>
            </a:extLst>
          </p:cNvPr>
          <p:cNvSpPr txBox="1"/>
          <p:nvPr/>
        </p:nvSpPr>
        <p:spPr>
          <a:xfrm>
            <a:off x="2650915" y="2823427"/>
            <a:ext cx="1462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1600" b="1" dirty="0">
                <a:solidFill>
                  <a:srgbClr val="00425F"/>
                </a:solidFill>
                <a:latin typeface="Montserrat" panose="00000500000000000000" pitchFamily="2" charset="-52"/>
              </a:rPr>
              <a:t>99</a:t>
            </a:r>
            <a:r>
              <a:rPr lang="en-US" sz="1600" b="1" dirty="0">
                <a:solidFill>
                  <a:srgbClr val="00425F"/>
                </a:solidFill>
                <a:latin typeface="Montserrat" panose="00000500000000000000" pitchFamily="2" charset="-52"/>
              </a:rPr>
              <a:t> </a:t>
            </a:r>
            <a:b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</a:br>
            <a: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  <a:t>component</a:t>
            </a:r>
            <a:endParaRPr lang="ru-RU" sz="16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4511ACC7-550F-48ED-A77E-A1DD0EFB381C}"/>
              </a:ext>
            </a:extLst>
          </p:cNvPr>
          <p:cNvGrpSpPr/>
          <p:nvPr/>
        </p:nvGrpSpPr>
        <p:grpSpPr>
          <a:xfrm>
            <a:off x="8132634" y="2244609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50" name="Freeform: Shape 6">
              <a:extLst>
                <a:ext uri="{FF2B5EF4-FFF2-40B4-BE49-F238E27FC236}">
                  <a16:creationId xmlns:a16="http://schemas.microsoft.com/office/drawing/2014/main" id="{FF6F130D-7606-4EC9-80A5-145976BAB22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7">
              <a:extLst>
                <a:ext uri="{FF2B5EF4-FFF2-40B4-BE49-F238E27FC236}">
                  <a16:creationId xmlns:a16="http://schemas.microsoft.com/office/drawing/2014/main" id="{CDFBCF71-1E12-4094-9FEC-BF0255EBF25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52" name="Freeform: Shape 8">
              <a:extLst>
                <a:ext uri="{FF2B5EF4-FFF2-40B4-BE49-F238E27FC236}">
                  <a16:creationId xmlns:a16="http://schemas.microsoft.com/office/drawing/2014/main" id="{2E265863-B4D8-4144-B821-851A95A9082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53" name="Freeform: Shape 9">
              <a:extLst>
                <a:ext uri="{FF2B5EF4-FFF2-40B4-BE49-F238E27FC236}">
                  <a16:creationId xmlns:a16="http://schemas.microsoft.com/office/drawing/2014/main" id="{6E51A407-CB34-4607-856D-C4E46A8861E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54" name="Freeform: Shape 10">
              <a:extLst>
                <a:ext uri="{FF2B5EF4-FFF2-40B4-BE49-F238E27FC236}">
                  <a16:creationId xmlns:a16="http://schemas.microsoft.com/office/drawing/2014/main" id="{9612434F-1A94-49DC-B3AF-94B592992E2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55" name="Freeform: Shape 11">
              <a:extLst>
                <a:ext uri="{FF2B5EF4-FFF2-40B4-BE49-F238E27FC236}">
                  <a16:creationId xmlns:a16="http://schemas.microsoft.com/office/drawing/2014/main" id="{E3AB30E5-3DBD-44B7-91C5-C9D747C3992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56" name="Freeform: Shape 12">
              <a:extLst>
                <a:ext uri="{FF2B5EF4-FFF2-40B4-BE49-F238E27FC236}">
                  <a16:creationId xmlns:a16="http://schemas.microsoft.com/office/drawing/2014/main" id="{0DEE8A1C-54B9-4731-94DD-8359327FFFD9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2099DA9C-B9DB-4B00-B099-20FD7949FA3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59" name="Freeform: Shape 14">
              <a:extLst>
                <a:ext uri="{FF2B5EF4-FFF2-40B4-BE49-F238E27FC236}">
                  <a16:creationId xmlns:a16="http://schemas.microsoft.com/office/drawing/2014/main" id="{097284EB-B03A-47A4-BFAF-A49ED1B09A3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5">
              <a:extLst>
                <a:ext uri="{FF2B5EF4-FFF2-40B4-BE49-F238E27FC236}">
                  <a16:creationId xmlns:a16="http://schemas.microsoft.com/office/drawing/2014/main" id="{665A781D-634E-4497-B68B-3F1592E87C96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61" name="Freeform: Shape 16">
              <a:extLst>
                <a:ext uri="{FF2B5EF4-FFF2-40B4-BE49-F238E27FC236}">
                  <a16:creationId xmlns:a16="http://schemas.microsoft.com/office/drawing/2014/main" id="{DFC8D09C-CBDE-40D6-AD93-DF0608FA714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17">
              <a:extLst>
                <a:ext uri="{FF2B5EF4-FFF2-40B4-BE49-F238E27FC236}">
                  <a16:creationId xmlns:a16="http://schemas.microsoft.com/office/drawing/2014/main" id="{CC9BEAB2-2421-4193-8FFC-9595B9799E4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18">
              <a:extLst>
                <a:ext uri="{FF2B5EF4-FFF2-40B4-BE49-F238E27FC236}">
                  <a16:creationId xmlns:a16="http://schemas.microsoft.com/office/drawing/2014/main" id="{84E212BB-23A2-4EE9-9206-F3866AF6AC7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64" name="Freeform: Shape 19">
              <a:extLst>
                <a:ext uri="{FF2B5EF4-FFF2-40B4-BE49-F238E27FC236}">
                  <a16:creationId xmlns:a16="http://schemas.microsoft.com/office/drawing/2014/main" id="{B3AD8A29-6235-4E4A-BF9A-AA46A52D67FC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20">
              <a:extLst>
                <a:ext uri="{FF2B5EF4-FFF2-40B4-BE49-F238E27FC236}">
                  <a16:creationId xmlns:a16="http://schemas.microsoft.com/office/drawing/2014/main" id="{51E9B020-B0F6-4785-90B3-560C001B95DC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21">
              <a:extLst>
                <a:ext uri="{FF2B5EF4-FFF2-40B4-BE49-F238E27FC236}">
                  <a16:creationId xmlns:a16="http://schemas.microsoft.com/office/drawing/2014/main" id="{7BF97D3A-6095-4F8D-B811-9038A00C4BA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22">
              <a:extLst>
                <a:ext uri="{FF2B5EF4-FFF2-40B4-BE49-F238E27FC236}">
                  <a16:creationId xmlns:a16="http://schemas.microsoft.com/office/drawing/2014/main" id="{DDA04798-FDF2-43DC-AEF1-13D42A09E355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8" name="Table 24">
            <a:extLst>
              <a:ext uri="{FF2B5EF4-FFF2-40B4-BE49-F238E27FC236}">
                <a16:creationId xmlns:a16="http://schemas.microsoft.com/office/drawing/2014/main" id="{06AC560A-2295-4FCC-B726-B75EA7AAF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48217"/>
              </p:ext>
            </p:extLst>
          </p:nvPr>
        </p:nvGraphicFramePr>
        <p:xfrm>
          <a:off x="7139568" y="3336659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2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9" name="Rectangle 21">
            <a:extLst>
              <a:ext uri="{FF2B5EF4-FFF2-40B4-BE49-F238E27FC236}">
                <a16:creationId xmlns:a16="http://schemas.microsoft.com/office/drawing/2014/main" id="{D2331C42-C551-4964-A256-2E441FEB81C3}"/>
              </a:ext>
            </a:extLst>
          </p:cNvPr>
          <p:cNvSpPr/>
          <p:nvPr/>
        </p:nvSpPr>
        <p:spPr>
          <a:xfrm>
            <a:off x="10690870" y="2344484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70" name="Connector: Elbow 26">
            <a:extLst>
              <a:ext uri="{FF2B5EF4-FFF2-40B4-BE49-F238E27FC236}">
                <a16:creationId xmlns:a16="http://schemas.microsoft.com/office/drawing/2014/main" id="{47746CF3-7D92-480D-9441-6F518BFC97D5}"/>
              </a:ext>
            </a:extLst>
          </p:cNvPr>
          <p:cNvCxnSpPr>
            <a:cxnSpLocks/>
            <a:stCxn id="69" idx="1"/>
            <a:endCxn id="60" idx="128"/>
          </p:cNvCxnSpPr>
          <p:nvPr/>
        </p:nvCxnSpPr>
        <p:spPr>
          <a:xfrm rot="10800000" flipH="1" flipV="1">
            <a:off x="10690869" y="2482208"/>
            <a:ext cx="205753" cy="745010"/>
          </a:xfrm>
          <a:prstGeom prst="bentConnector5">
            <a:avLst>
              <a:gd name="adj1" fmla="val -111104"/>
              <a:gd name="adj2" fmla="val 52906"/>
              <a:gd name="adj3" fmla="val 10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1164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586</Words>
  <Application>Microsoft Office PowerPoint</Application>
  <PresentationFormat>Широкоэкранный</PresentationFormat>
  <Paragraphs>149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133</cp:revision>
  <dcterms:created xsi:type="dcterms:W3CDTF">2024-07-25T07:55:13Z</dcterms:created>
  <dcterms:modified xsi:type="dcterms:W3CDTF">2025-04-26T14:56:51Z</dcterms:modified>
</cp:coreProperties>
</file>