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479659" r:id="rId2"/>
    <p:sldId id="2147479702" r:id="rId3"/>
    <p:sldId id="2147479665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AE92-B9DA-4728-A9B9-0B076605A383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F0A36-D95E-474C-BE99-9E0E9D6E7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35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6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B1AAC0-7743-4B1A-9EF2-71D739F4FC2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8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DCCC6-E41F-4E71-BF68-1D93A6F91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F6C02A-D458-4963-BBF4-71B5405F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F8755-C90D-403E-B410-2159D294E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34E8B-8D70-4D55-A5F6-54F48B6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34430D-C24A-4556-B915-2963C268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8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C3FD0-D24E-4510-8D59-7A1A2A3E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8ACC61-97BF-4AE8-8FBC-9B327A452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2DDED-F8CC-4F17-BFE9-F85CFDC2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44B02B-1F8D-4B75-B5DF-2ECADEA0F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49ED16-EAFD-4284-AF39-AABEFAD08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0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AAC545-23C2-40E7-9C4D-0432676DE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0AEAC0-93AD-4212-B1FF-CC0EC484A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5B403-3286-43DE-8FD7-6FD29CE6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909C0C-D2C9-4506-86CA-C946053D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894819-CCC3-4063-AB36-3C67579F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384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32E68-3963-4E30-AB49-65CF4B6AA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463B7-66DC-4558-B64A-B04161AA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171C0-F7A3-4307-B8B0-7C509142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CA8DF-0515-4F58-BF45-F193E22F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1B97B5-9829-4AAA-A573-DC85C6938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99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2D56F-57F0-4ED3-B2DF-660026C9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5DE9C-FF9F-41FE-8986-6CA0D5E62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7DB5B9-5083-4F14-B358-F75003D3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EBFD2-4F3F-49E1-8CC5-8247B7D4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0B8BB-EBEA-4935-8567-C99DCACF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840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E87E9-0080-4F01-8D6A-CA3A1156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2E5584-7476-4D18-B536-8BDB556A5E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C5C21-9C69-4EAE-9EB5-39C12B49A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A4A76C-18A7-42A6-8EF7-EAA24C3C4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94A2B8-EDFE-4972-BC65-821D9E0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2B965C-ABA0-43B1-ADC6-99C77BB48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09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FD1EA-C709-4DDE-A2C8-52A53699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AA8E7E-C6A1-4EBB-B9FC-055F5984B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5DA781-9B6F-4892-B9F9-0EBDF29F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BCF597-C772-4C32-B0A7-5377966B1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62252C-90C9-4257-BA94-3A87518C63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BB7C11-7831-4715-90AD-94BA1B9F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1C26A3A-EB8B-4CD2-A83D-1FAA609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704493-A90F-401D-A55D-F5C08C8B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1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34CC4-C2C8-4640-9AFF-7C008EEE9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673278-F425-49B4-AFBB-498DF57A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D3956B-E49E-483A-B095-0F7A9134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299FC1-365E-4A96-A7E1-31948B1E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9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1E95C-77AA-4DEE-B035-A0A87A7A9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4E25531-9993-4C2B-A8FF-0068E89F7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CA083-4EF8-4BD5-8B4A-0A875AC7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75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A13FC-D782-426E-9967-98483D0C9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BE87E5-625A-4985-B013-C95323DA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F82B2A-BDB9-48F2-AC36-54BF899D0D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0BA10B-3363-4DBF-978F-4704B83BF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E43AA-495D-4E3C-9116-7D90BC24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C8EBF-DB72-4E3F-B8B7-49BC8BFA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5277B-E999-478E-AB50-0CA83966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5147C1-FF9B-4A7B-93A9-194F3853B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AA723C-2D6D-4D09-A0EE-9405C873D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50F6B9-B8E7-4C98-BEA1-5B7BC384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BF425-89B5-48C8-9C7F-3F5DD54E47FF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5B5D8-1DA2-4448-818C-16B617D3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378D1F-AA49-418B-B022-CE0E158B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4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B2B1F-3106-4920-A6FB-E4FA98F4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06FE2D-A5E7-4576-9ECB-E1E4E70E1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ACCFC9-61D9-4B27-BDA2-2BC556F1E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BF425-89B5-48C8-9C7F-3F5DD54E47FF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FF3F3-84E5-4BA2-A35B-5462AE4F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CB7504-0D9D-46F3-9466-FD4324D82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2A68-9070-4500-BAD8-937DDC63A0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2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3">
            <a:extLst>
              <a:ext uri="{FF2B5EF4-FFF2-40B4-BE49-F238E27FC236}">
                <a16:creationId xmlns:a16="http://schemas.microsoft.com/office/drawing/2014/main" id="{D8D54B31-2D7C-44B0-81DC-E59CA57D825F}"/>
              </a:ext>
            </a:extLst>
          </p:cNvPr>
          <p:cNvSpPr/>
          <p:nvPr/>
        </p:nvSpPr>
        <p:spPr>
          <a:xfrm>
            <a:off x="5416358" y="771746"/>
            <a:ext cx="6715765" cy="5998844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54" name="object 7">
            <a:extLst>
              <a:ext uri="{FF2B5EF4-FFF2-40B4-BE49-F238E27FC236}">
                <a16:creationId xmlns:a16="http://schemas.microsoft.com/office/drawing/2014/main" id="{A2AF73D7-B325-4A1B-B5E0-40D1674E6C47}"/>
              </a:ext>
            </a:extLst>
          </p:cNvPr>
          <p:cNvSpPr/>
          <p:nvPr/>
        </p:nvSpPr>
        <p:spPr>
          <a:xfrm>
            <a:off x="0" y="1"/>
            <a:ext cx="12192000" cy="728603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044854" y="208113"/>
            <a:ext cx="9848783" cy="3206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10" dirty="0">
                <a:solidFill>
                  <a:srgbClr val="5BC4BF"/>
                </a:solidFill>
                <a:latin typeface="Montserrat" pitchFamily="2" charset="-52"/>
              </a:rPr>
              <a:t>Строительства парка развлечений и отдыха в г. Нукус на основе ГЧП</a:t>
            </a:r>
            <a:endParaRPr lang="en-US" sz="2000" b="1" spc="-10" noProof="1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747845" y="745429"/>
            <a:ext cx="1015563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Отрасль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3" name="object 29">
            <a:extLst>
              <a:ext uri="{FF2B5EF4-FFF2-40B4-BE49-F238E27FC236}">
                <a16:creationId xmlns:a16="http://schemas.microsoft.com/office/drawing/2014/main" id="{6DB5783D-ED59-4D44-954A-08946FF8F506}"/>
              </a:ext>
            </a:extLst>
          </p:cNvPr>
          <p:cNvSpPr txBox="1"/>
          <p:nvPr/>
        </p:nvSpPr>
        <p:spPr>
          <a:xfrm>
            <a:off x="5661658" y="820560"/>
            <a:ext cx="20707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Показатели проекта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sp>
        <p:nvSpPr>
          <p:cNvPr id="114" name="object 31">
            <a:extLst>
              <a:ext uri="{FF2B5EF4-FFF2-40B4-BE49-F238E27FC236}">
                <a16:creationId xmlns:a16="http://schemas.microsoft.com/office/drawing/2014/main" id="{C840FD61-18E0-4578-8789-2E69D49CF6E2}"/>
              </a:ext>
            </a:extLst>
          </p:cNvPr>
          <p:cNvSpPr txBox="1"/>
          <p:nvPr/>
        </p:nvSpPr>
        <p:spPr>
          <a:xfrm>
            <a:off x="6235619" y="1963782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uz-Cyrl-UZ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Доля прямых инвестиций</a:t>
            </a:r>
            <a:r>
              <a:rPr kumimoji="0" lang="en-US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 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7" name="object 33">
            <a:extLst>
              <a:ext uri="{FF2B5EF4-FFF2-40B4-BE49-F238E27FC236}">
                <a16:creationId xmlns:a16="http://schemas.microsoft.com/office/drawing/2014/main" id="{3A40AA44-5DCB-4729-8890-E18116E84D63}"/>
              </a:ext>
            </a:extLst>
          </p:cNvPr>
          <p:cNvSpPr txBox="1"/>
          <p:nvPr/>
        </p:nvSpPr>
        <p:spPr>
          <a:xfrm>
            <a:off x="9378681" y="1257293"/>
            <a:ext cx="2070688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Доля государства </a:t>
            </a:r>
          </a:p>
        </p:txBody>
      </p:sp>
      <p:sp>
        <p:nvSpPr>
          <p:cNvPr id="118" name="object 35">
            <a:extLst>
              <a:ext uri="{FF2B5EF4-FFF2-40B4-BE49-F238E27FC236}">
                <a16:creationId xmlns:a16="http://schemas.microsoft.com/office/drawing/2014/main" id="{9EBB8C31-034F-4627-B2E0-5D784D685581}"/>
              </a:ext>
            </a:extLst>
          </p:cNvPr>
          <p:cNvSpPr txBox="1"/>
          <p:nvPr/>
        </p:nvSpPr>
        <p:spPr>
          <a:xfrm>
            <a:off x="9097221" y="2001930"/>
            <a:ext cx="2611709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Площадь парка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: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13,9 </a:t>
            </a:r>
            <a:r>
              <a:rPr kumimoji="0" lang="uz-Cyrl-UZ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га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9" name="object 38">
            <a:extLst>
              <a:ext uri="{FF2B5EF4-FFF2-40B4-BE49-F238E27FC236}">
                <a16:creationId xmlns:a16="http://schemas.microsoft.com/office/drawing/2014/main" id="{1054FB01-7950-45C1-95C2-B7F9417EBC31}"/>
              </a:ext>
            </a:extLst>
          </p:cNvPr>
          <p:cNvSpPr/>
          <p:nvPr/>
        </p:nvSpPr>
        <p:spPr>
          <a:xfrm>
            <a:off x="5573671" y="1203713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3" name="object 48">
            <a:extLst>
              <a:ext uri="{FF2B5EF4-FFF2-40B4-BE49-F238E27FC236}">
                <a16:creationId xmlns:a16="http://schemas.microsoft.com/office/drawing/2014/main" id="{BE2F7029-DD2A-454F-80B2-A472A0A9E93A}"/>
              </a:ext>
            </a:extLst>
          </p:cNvPr>
          <p:cNvSpPr/>
          <p:nvPr/>
        </p:nvSpPr>
        <p:spPr>
          <a:xfrm>
            <a:off x="8669597" y="1203712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9" name="object 38">
            <a:extLst>
              <a:ext uri="{FF2B5EF4-FFF2-40B4-BE49-F238E27FC236}">
                <a16:creationId xmlns:a16="http://schemas.microsoft.com/office/drawing/2014/main" id="{7259FB1E-CB88-4618-B7C5-303F1FF74923}"/>
              </a:ext>
            </a:extLst>
          </p:cNvPr>
          <p:cNvSpPr/>
          <p:nvPr/>
        </p:nvSpPr>
        <p:spPr>
          <a:xfrm>
            <a:off x="8669597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30" name="object 38">
            <a:extLst>
              <a:ext uri="{FF2B5EF4-FFF2-40B4-BE49-F238E27FC236}">
                <a16:creationId xmlns:a16="http://schemas.microsoft.com/office/drawing/2014/main" id="{A5ECA765-6F43-4F00-8508-F17A2B4F326F}"/>
              </a:ext>
            </a:extLst>
          </p:cNvPr>
          <p:cNvSpPr/>
          <p:nvPr/>
        </p:nvSpPr>
        <p:spPr>
          <a:xfrm>
            <a:off x="5630264" y="1922752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32" name="Picture 2" descr="Производство ">
            <a:extLst>
              <a:ext uri="{FF2B5EF4-FFF2-40B4-BE49-F238E27FC236}">
                <a16:creationId xmlns:a16="http://schemas.microsoft.com/office/drawing/2014/main" id="{727D9175-CFFE-4019-805A-1B081266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89" y="2017595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8" descr="Рынок ">
            <a:extLst>
              <a:ext uri="{FF2B5EF4-FFF2-40B4-BE49-F238E27FC236}">
                <a16:creationId xmlns:a16="http://schemas.microsoft.com/office/drawing/2014/main" id="{FA2517F1-A515-4D27-A1D5-D73467923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117" y="1928663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id="{8E3135A8-6741-433D-83E9-6CBCCDBF3D6F}"/>
              </a:ext>
            </a:extLst>
          </p:cNvPr>
          <p:cNvSpPr/>
          <p:nvPr/>
        </p:nvSpPr>
        <p:spPr>
          <a:xfrm>
            <a:off x="5495504" y="2498869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DB19699-519A-453B-817A-B4A54A65E475}"/>
              </a:ext>
            </a:extLst>
          </p:cNvPr>
          <p:cNvSpPr txBox="1"/>
          <p:nvPr/>
        </p:nvSpPr>
        <p:spPr>
          <a:xfrm>
            <a:off x="8416310" y="4454279"/>
            <a:ext cx="1583396" cy="338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fontAlgn="auto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04165" algn="l"/>
              </a:tabLst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Размещение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</p:txBody>
      </p:sp>
      <p:grpSp>
        <p:nvGrpSpPr>
          <p:cNvPr id="43" name="Graphic 4">
            <a:extLst>
              <a:ext uri="{FF2B5EF4-FFF2-40B4-BE49-F238E27FC236}">
                <a16:creationId xmlns:a16="http://schemas.microsoft.com/office/drawing/2014/main" id="{60A5DA83-9C51-4113-B97B-FB82CC23AB37}"/>
              </a:ext>
            </a:extLst>
          </p:cNvPr>
          <p:cNvGrpSpPr/>
          <p:nvPr/>
        </p:nvGrpSpPr>
        <p:grpSpPr>
          <a:xfrm>
            <a:off x="9340208" y="4822015"/>
            <a:ext cx="2726448" cy="1887211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44" name="Freeform: Shape 6">
              <a:extLst>
                <a:ext uri="{FF2B5EF4-FFF2-40B4-BE49-F238E27FC236}">
                  <a16:creationId xmlns:a16="http://schemas.microsoft.com/office/drawing/2014/main" id="{F2F1F412-D72C-4E20-9C2D-2419B4BB7A8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5" name="Freeform: Shape 7">
              <a:extLst>
                <a:ext uri="{FF2B5EF4-FFF2-40B4-BE49-F238E27FC236}">
                  <a16:creationId xmlns:a16="http://schemas.microsoft.com/office/drawing/2014/main" id="{B2D71118-FF4E-4587-A5AC-4B99979CEAE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6" name="Freeform: Shape 8">
              <a:extLst>
                <a:ext uri="{FF2B5EF4-FFF2-40B4-BE49-F238E27FC236}">
                  <a16:creationId xmlns:a16="http://schemas.microsoft.com/office/drawing/2014/main" id="{FDCFFB9A-60CC-4CD4-9A66-69DCCABFC860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C00000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7" name="Freeform: Shape 9">
              <a:extLst>
                <a:ext uri="{FF2B5EF4-FFF2-40B4-BE49-F238E27FC236}">
                  <a16:creationId xmlns:a16="http://schemas.microsoft.com/office/drawing/2014/main" id="{AC471197-2B8B-440F-B32A-A46F58F56056}"/>
                </a:ext>
              </a:extLst>
            </p:cNvPr>
            <p:cNvSpPr/>
            <p:nvPr/>
          </p:nvSpPr>
          <p:spPr>
            <a:xfrm>
              <a:off x="4535805" y="1762124"/>
              <a:ext cx="2799396" cy="3153726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8" name="Freeform: Shape 10">
              <a:extLst>
                <a:ext uri="{FF2B5EF4-FFF2-40B4-BE49-F238E27FC236}">
                  <a16:creationId xmlns:a16="http://schemas.microsoft.com/office/drawing/2014/main" id="{C9B2F088-F72E-419A-BEB5-A9ADE0BE2BFE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49" name="Freeform: Shape 11">
              <a:extLst>
                <a:ext uri="{FF2B5EF4-FFF2-40B4-BE49-F238E27FC236}">
                  <a16:creationId xmlns:a16="http://schemas.microsoft.com/office/drawing/2014/main" id="{9EFC4389-0D5F-434B-89F4-4FAA56F221F3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0" name="Freeform: Shape 12">
              <a:extLst>
                <a:ext uri="{FF2B5EF4-FFF2-40B4-BE49-F238E27FC236}">
                  <a16:creationId xmlns:a16="http://schemas.microsoft.com/office/drawing/2014/main" id="{D17356DC-C737-4C94-87D1-F724B1250962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51" name="Freeform: Shape 13">
              <a:extLst>
                <a:ext uri="{FF2B5EF4-FFF2-40B4-BE49-F238E27FC236}">
                  <a16:creationId xmlns:a16="http://schemas.microsoft.com/office/drawing/2014/main" id="{ED4417DA-BEF6-4C0D-AD03-C77702A8E0D8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: Shape 14">
              <a:extLst>
                <a:ext uri="{FF2B5EF4-FFF2-40B4-BE49-F238E27FC236}">
                  <a16:creationId xmlns:a16="http://schemas.microsoft.com/office/drawing/2014/main" id="{8FBD442C-D36A-4EB5-B720-606B151CBA03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6" name="Freeform: Shape 15">
              <a:extLst>
                <a:ext uri="{FF2B5EF4-FFF2-40B4-BE49-F238E27FC236}">
                  <a16:creationId xmlns:a16="http://schemas.microsoft.com/office/drawing/2014/main" id="{6CFB2D73-72ED-49EA-8F31-4FAEA5B4A8FB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7" name="Freeform: Shape 16">
              <a:extLst>
                <a:ext uri="{FF2B5EF4-FFF2-40B4-BE49-F238E27FC236}">
                  <a16:creationId xmlns:a16="http://schemas.microsoft.com/office/drawing/2014/main" id="{016A1753-D54A-404F-B38C-C994DE6127C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58" name="Freeform: Shape 17">
              <a:extLst>
                <a:ext uri="{FF2B5EF4-FFF2-40B4-BE49-F238E27FC236}">
                  <a16:creationId xmlns:a16="http://schemas.microsoft.com/office/drawing/2014/main" id="{C70FCCAC-9018-4471-86BA-97BB68D83EC3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0" name="Freeform: Shape 18">
              <a:extLst>
                <a:ext uri="{FF2B5EF4-FFF2-40B4-BE49-F238E27FC236}">
                  <a16:creationId xmlns:a16="http://schemas.microsoft.com/office/drawing/2014/main" id="{E975386E-574C-451C-8215-CB2485141801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: Shape 19">
              <a:extLst>
                <a:ext uri="{FF2B5EF4-FFF2-40B4-BE49-F238E27FC236}">
                  <a16:creationId xmlns:a16="http://schemas.microsoft.com/office/drawing/2014/main" id="{29C076B3-5321-4890-8341-F2CF68A2DDBD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2" name="Freeform: Shape 20">
              <a:extLst>
                <a:ext uri="{FF2B5EF4-FFF2-40B4-BE49-F238E27FC236}">
                  <a16:creationId xmlns:a16="http://schemas.microsoft.com/office/drawing/2014/main" id="{BDF0AAEB-AD96-4A47-9A76-A9B8D81B996A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3" name="Freeform: Shape 21">
              <a:extLst>
                <a:ext uri="{FF2B5EF4-FFF2-40B4-BE49-F238E27FC236}">
                  <a16:creationId xmlns:a16="http://schemas.microsoft.com/office/drawing/2014/main" id="{3196F8FC-2D3F-4A84-B2A8-5FE4C685E32B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  <p:sp>
          <p:nvSpPr>
            <p:cNvPr id="64" name="Freeform: Shape 22">
              <a:extLst>
                <a:ext uri="{FF2B5EF4-FFF2-40B4-BE49-F238E27FC236}">
                  <a16:creationId xmlns:a16="http://schemas.microsoft.com/office/drawing/2014/main" id="{16FB16E2-D45C-4CF7-BD20-EC6BCBC555F8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65" name="Table 24">
            <a:extLst>
              <a:ext uri="{FF2B5EF4-FFF2-40B4-BE49-F238E27FC236}">
                <a16:creationId xmlns:a16="http://schemas.microsoft.com/office/drawing/2014/main" id="{E22096A5-C0C5-4CEE-A07D-DEE594BE2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218277"/>
              </p:ext>
            </p:extLst>
          </p:nvPr>
        </p:nvGraphicFramePr>
        <p:xfrm>
          <a:off x="8952010" y="5994173"/>
          <a:ext cx="1318255" cy="71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581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1367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41337">
                <a:tc gridSpan="2"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Город Нукус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25310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221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26970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~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0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,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22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миллион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66" name="Rectangle 21">
            <a:extLst>
              <a:ext uri="{FF2B5EF4-FFF2-40B4-BE49-F238E27FC236}">
                <a16:creationId xmlns:a16="http://schemas.microsoft.com/office/drawing/2014/main" id="{E1E50199-5872-457C-B50F-5435584E54F3}"/>
              </a:ext>
            </a:extLst>
          </p:cNvPr>
          <p:cNvSpPr/>
          <p:nvPr/>
        </p:nvSpPr>
        <p:spPr>
          <a:xfrm>
            <a:off x="10208794" y="4469388"/>
            <a:ext cx="1441218" cy="31427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88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srgbClr val="00425F"/>
                </a:solidFill>
                <a:latin typeface="Montserrat" pitchFamily="2" charset="-52"/>
              </a:rPr>
              <a:t>Город Нукус</a:t>
            </a:r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cxnSp>
        <p:nvCxnSpPr>
          <p:cNvPr id="67" name="Connector: Elbow 26">
            <a:extLst>
              <a:ext uri="{FF2B5EF4-FFF2-40B4-BE49-F238E27FC236}">
                <a16:creationId xmlns:a16="http://schemas.microsoft.com/office/drawing/2014/main" id="{11F42D09-B942-4DD6-958A-0B08F83264E2}"/>
              </a:ext>
            </a:extLst>
          </p:cNvPr>
          <p:cNvCxnSpPr>
            <a:cxnSpLocks/>
          </p:cNvCxnSpPr>
          <p:nvPr/>
        </p:nvCxnSpPr>
        <p:spPr>
          <a:xfrm rot="5400000">
            <a:off x="9979690" y="4749907"/>
            <a:ext cx="827155" cy="780664"/>
          </a:xfrm>
          <a:prstGeom prst="bentConnector3">
            <a:avLst>
              <a:gd name="adj1" fmla="val 25563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bject 32">
            <a:extLst>
              <a:ext uri="{FF2B5EF4-FFF2-40B4-BE49-F238E27FC236}">
                <a16:creationId xmlns:a16="http://schemas.microsoft.com/office/drawing/2014/main" id="{69F6A5D8-A86F-4C76-90EF-08D06D5DF334}"/>
              </a:ext>
            </a:extLst>
          </p:cNvPr>
          <p:cNvSpPr txBox="1"/>
          <p:nvPr/>
        </p:nvSpPr>
        <p:spPr>
          <a:xfrm>
            <a:off x="6214615" y="1268811"/>
            <a:ext cx="195008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Стоимость проекта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4" name="object 29">
            <a:extLst>
              <a:ext uri="{FF2B5EF4-FFF2-40B4-BE49-F238E27FC236}">
                <a16:creationId xmlns:a16="http://schemas.microsoft.com/office/drawing/2014/main" id="{9B0CAE90-9AED-45E3-A170-12CE536508DA}"/>
              </a:ext>
            </a:extLst>
          </p:cNvPr>
          <p:cNvSpPr txBox="1"/>
          <p:nvPr/>
        </p:nvSpPr>
        <p:spPr>
          <a:xfrm>
            <a:off x="5573672" y="4551704"/>
            <a:ext cx="2797012" cy="53091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Инициатор проекта</a:t>
            </a:r>
            <a:endParaRPr lang="uz-Cyrl-UZ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Администрация хокимията города Нукус</a:t>
            </a:r>
            <a:endParaRPr kumimoji="0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88517B5D-93A0-453B-833F-95EB00A5D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1" y="-43141"/>
            <a:ext cx="1676400" cy="796248"/>
          </a:xfrm>
          <a:prstGeom prst="rect">
            <a:avLst/>
          </a:prstGeom>
        </p:spPr>
      </p:pic>
      <p:sp>
        <p:nvSpPr>
          <p:cNvPr id="76" name="object 2">
            <a:extLst>
              <a:ext uri="{FF2B5EF4-FFF2-40B4-BE49-F238E27FC236}">
                <a16:creationId xmlns:a16="http://schemas.microsoft.com/office/drawing/2014/main" id="{2C33DE4C-31F6-44CB-8E7C-B22C94A2EA07}"/>
              </a:ext>
            </a:extLst>
          </p:cNvPr>
          <p:cNvSpPr/>
          <p:nvPr/>
        </p:nvSpPr>
        <p:spPr>
          <a:xfrm>
            <a:off x="5495504" y="1813617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7" name="object 2">
            <a:extLst>
              <a:ext uri="{FF2B5EF4-FFF2-40B4-BE49-F238E27FC236}">
                <a16:creationId xmlns:a16="http://schemas.microsoft.com/office/drawing/2014/main" id="{A46BE272-1CC8-40FD-9738-168841B1C0AD}"/>
              </a:ext>
            </a:extLst>
          </p:cNvPr>
          <p:cNvSpPr/>
          <p:nvPr/>
        </p:nvSpPr>
        <p:spPr>
          <a:xfrm>
            <a:off x="5495504" y="1131415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9" name="object 19">
            <a:extLst>
              <a:ext uri="{FF2B5EF4-FFF2-40B4-BE49-F238E27FC236}">
                <a16:creationId xmlns:a16="http://schemas.microsoft.com/office/drawing/2014/main" id="{63767786-C57D-4644-8DD5-2B8CE26B4403}"/>
              </a:ext>
            </a:extLst>
          </p:cNvPr>
          <p:cNvSpPr txBox="1"/>
          <p:nvPr/>
        </p:nvSpPr>
        <p:spPr>
          <a:xfrm>
            <a:off x="5630158" y="5215036"/>
            <a:ext cx="2794027" cy="155555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Город Нукус, улица А. </a:t>
            </a:r>
            <a:r>
              <a:rPr lang="ru-RU" sz="1000" spc="-25" dirty="0" err="1">
                <a:solidFill>
                  <a:srgbClr val="00425F"/>
                </a:solidFill>
                <a:latin typeface="Montserrat" pitchFamily="2" charset="-52"/>
              </a:rPr>
              <a:t>Досназаров</a:t>
            </a:r>
            <a:r>
              <a:rPr lang="ru-RU" sz="1000" spc="-25" dirty="0">
                <a:solidFill>
                  <a:srgbClr val="00425F"/>
                </a:solidFill>
                <a:latin typeface="Montserrat" pitchFamily="2" charset="-52"/>
              </a:rPr>
              <a:t>, дом  96</a:t>
            </a: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 http://nukus.uz</a:t>
            </a:r>
            <a:endParaRPr lang="uz-Cyrl-UZ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uz-Cyrl-UZ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r>
              <a:rPr lang="en-US" sz="1000" spc="-25" dirty="0">
                <a:solidFill>
                  <a:srgbClr val="00425F"/>
                </a:solidFill>
                <a:latin typeface="Montserrat" pitchFamily="2" charset="-52"/>
              </a:rPr>
              <a:t>https://t.me/Press_bot_nukus</a:t>
            </a: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lang="ru-RU" sz="10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R="38100" algn="just">
              <a:lnSpc>
                <a:spcPct val="92100"/>
              </a:lnSpc>
              <a:spcBef>
                <a:spcPts val="95"/>
              </a:spcBef>
              <a:tabLst>
                <a:tab pos="184785" algn="l"/>
              </a:tabLst>
              <a:defRPr/>
            </a:pPr>
            <a:endParaRPr sz="10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0" name="object 10">
            <a:extLst>
              <a:ext uri="{FF2B5EF4-FFF2-40B4-BE49-F238E27FC236}">
                <a16:creationId xmlns:a16="http://schemas.microsoft.com/office/drawing/2014/main" id="{BED2BCBB-8E7D-43AD-9961-1E7C8248970A}"/>
              </a:ext>
            </a:extLst>
          </p:cNvPr>
          <p:cNvSpPr txBox="1"/>
          <p:nvPr/>
        </p:nvSpPr>
        <p:spPr>
          <a:xfrm>
            <a:off x="2917266" y="1310239"/>
            <a:ext cx="2412584" cy="35150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Создание парка развлечений и отдыха в центре города Нукус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7" name="AutoShape 2" descr="Picture background">
            <a:extLst>
              <a:ext uri="{FF2B5EF4-FFF2-40B4-BE49-F238E27FC236}">
                <a16:creationId xmlns:a16="http://schemas.microsoft.com/office/drawing/2014/main" id="{7CDF0741-0E21-4674-A181-0881F8E577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36778" y="164692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object 10">
            <a:extLst>
              <a:ext uri="{FF2B5EF4-FFF2-40B4-BE49-F238E27FC236}">
                <a16:creationId xmlns:a16="http://schemas.microsoft.com/office/drawing/2014/main" id="{ACEEF6CC-3704-4BC8-8E71-0D19BF7E989A}"/>
              </a:ext>
            </a:extLst>
          </p:cNvPr>
          <p:cNvSpPr txBox="1"/>
          <p:nvPr/>
        </p:nvSpPr>
        <p:spPr>
          <a:xfrm>
            <a:off x="100739" y="2731123"/>
            <a:ext cx="5234820" cy="299992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Диверсификация предложений –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услуги парков включают тематические достопримечательности, связанные с популярными фильмами, телешоу или историческими темами, что позволяет получить персонализированный опыт.</a:t>
            </a:r>
          </a:p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Новые форматы в семейных парках -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например, зоны для активного отдыха (скейт-парки, верёвочные города) и пространства для творчества (мастер-классы). </a:t>
            </a:r>
          </a:p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Внедрение экологически чистых практик 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— парки уменьшают отходы с использованием биоразлагаемых материалов, реализуют программы переработки и энергоэффективные технологии.</a:t>
            </a:r>
          </a:p>
          <a:p>
            <a:pPr marL="12701" marR="5080" algn="just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ru-RU" sz="1000" b="1" i="1" spc="-10" dirty="0">
                <a:solidFill>
                  <a:schemeClr val="accent5">
                    <a:lumMod val="75000"/>
                  </a:schemeClr>
                </a:solidFill>
                <a:latin typeface="Montserrat" pitchFamily="2" charset="-52"/>
              </a:rPr>
              <a:t>Объем рынка парков развлечений</a:t>
            </a:r>
            <a:r>
              <a:rPr lang="ru-RU" sz="1000" b="1" i="1" spc="-10" dirty="0">
                <a:solidFill>
                  <a:srgbClr val="00425F"/>
                </a:solidFill>
                <a:latin typeface="Montserrat" pitchFamily="2" charset="-52"/>
              </a:rPr>
              <a:t>.</a:t>
            </a: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По данным исследования компании The Business Research, в 2024 году мировой рынок парков развлечений оценивался в 95,54 млрд долларов США. В 2025 году объём рынка достигнет 99,34 млрд долларов США, а в 2029 году — 114,77 млрд долларов США. В среднем рынок будет расти на 3,7% в год. Также есть прогнозы для индустрии тематических парков: в 2025 году объём рынка оценивается в 72,3 млрд долларов США, к 2035 году — 215,6 млрд долларов США.</a:t>
            </a:r>
          </a:p>
        </p:txBody>
      </p:sp>
      <p:sp>
        <p:nvSpPr>
          <p:cNvPr id="87" name="object 10">
            <a:extLst>
              <a:ext uri="{FF2B5EF4-FFF2-40B4-BE49-F238E27FC236}">
                <a16:creationId xmlns:a16="http://schemas.microsoft.com/office/drawing/2014/main" id="{08A247B2-6BC4-4987-8D59-73794881FC12}"/>
              </a:ext>
            </a:extLst>
          </p:cNvPr>
          <p:cNvSpPr txBox="1"/>
          <p:nvPr/>
        </p:nvSpPr>
        <p:spPr>
          <a:xfrm>
            <a:off x="2906279" y="937627"/>
            <a:ext cx="2649085" cy="17607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Туризм </a:t>
            </a:r>
            <a:r>
              <a:rPr kumimoji="0" lang="ru-RU" sz="1000" b="0" i="0" u="none" strike="noStrike" kern="1200" cap="none" spc="-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и городское хозяйство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89" name="object 10">
            <a:extLst>
              <a:ext uri="{FF2B5EF4-FFF2-40B4-BE49-F238E27FC236}">
                <a16:creationId xmlns:a16="http://schemas.microsoft.com/office/drawing/2014/main" id="{14000D3A-808E-46E3-ACC3-DF5E3795FE0D}"/>
              </a:ext>
            </a:extLst>
          </p:cNvPr>
          <p:cNvSpPr txBox="1"/>
          <p:nvPr/>
        </p:nvSpPr>
        <p:spPr>
          <a:xfrm>
            <a:off x="2800534" y="1141575"/>
            <a:ext cx="1360598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Цель проекта</a:t>
            </a:r>
          </a:p>
        </p:txBody>
      </p:sp>
      <p:sp>
        <p:nvSpPr>
          <p:cNvPr id="90" name="object 10">
            <a:extLst>
              <a:ext uri="{FF2B5EF4-FFF2-40B4-BE49-F238E27FC236}">
                <a16:creationId xmlns:a16="http://schemas.microsoft.com/office/drawing/2014/main" id="{596D2F02-D2A5-409A-8F8E-B8434BC0AFCD}"/>
              </a:ext>
            </a:extLst>
          </p:cNvPr>
          <p:cNvSpPr txBox="1"/>
          <p:nvPr/>
        </p:nvSpPr>
        <p:spPr>
          <a:xfrm>
            <a:off x="-141002" y="2508369"/>
            <a:ext cx="4382535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Т</a:t>
            </a:r>
            <a:r>
              <a:rPr kumimoji="0" lang="ru-RU" sz="1200" b="1" i="0" u="none" strike="noStrike" kern="1200" cap="none" spc="-10" normalizeH="0" baseline="0" noProof="0" dirty="0" err="1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енденции</a:t>
            </a:r>
            <a:r>
              <a:rPr kumimoji="0" lang="ru-RU" sz="1200" b="1" i="0" u="none" strike="noStrike" kern="1200" cap="none" spc="-10" normalizeH="0" baseline="0" noProof="0" dirty="0">
                <a:ln>
                  <a:noFill/>
                </a:ln>
                <a:solidFill>
                  <a:srgbClr val="5BC4B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рынка парка развлечений и отдыха</a:t>
            </a:r>
          </a:p>
        </p:txBody>
      </p:sp>
      <p:sp>
        <p:nvSpPr>
          <p:cNvPr id="91" name="object 10">
            <a:extLst>
              <a:ext uri="{FF2B5EF4-FFF2-40B4-BE49-F238E27FC236}">
                <a16:creationId xmlns:a16="http://schemas.microsoft.com/office/drawing/2014/main" id="{46346EB9-6B5F-406F-9107-FBA5D8EE2DA0}"/>
              </a:ext>
            </a:extLst>
          </p:cNvPr>
          <p:cNvSpPr txBox="1"/>
          <p:nvPr/>
        </p:nvSpPr>
        <p:spPr>
          <a:xfrm>
            <a:off x="2834662" y="1640807"/>
            <a:ext cx="2287654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Предоставляемые услуги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4" name="object 10">
            <a:extLst>
              <a:ext uri="{FF2B5EF4-FFF2-40B4-BE49-F238E27FC236}">
                <a16:creationId xmlns:a16="http://schemas.microsoft.com/office/drawing/2014/main" id="{27922923-B8B4-445B-BEC1-168208B17C86}"/>
              </a:ext>
            </a:extLst>
          </p:cNvPr>
          <p:cNvSpPr txBox="1"/>
          <p:nvPr/>
        </p:nvSpPr>
        <p:spPr>
          <a:xfrm>
            <a:off x="62486" y="5957504"/>
            <a:ext cx="5186604" cy="76649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84151" marR="5080" lvl="0" indent="-17145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Налог на прибыль на 50% для общепита и компенсация НДС 20% от доли безналичных расчётов для гостиниц и туроператоров.</a:t>
            </a:r>
          </a:p>
          <a:p>
            <a:pPr marL="184151" marR="5080" lvl="0" indent="-17145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>
                <a:tab pos="241313" algn="l"/>
              </a:tabLst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Компенсация НДС 40% от доли безналичных расчётов для предпринимателей в данной сфере.</a:t>
            </a:r>
          </a:p>
        </p:txBody>
      </p:sp>
      <p:sp>
        <p:nvSpPr>
          <p:cNvPr id="95" name="object 10">
            <a:extLst>
              <a:ext uri="{FF2B5EF4-FFF2-40B4-BE49-F238E27FC236}">
                <a16:creationId xmlns:a16="http://schemas.microsoft.com/office/drawing/2014/main" id="{C4C3A6C8-7DCD-4B0A-8B85-B049B2BBB2F7}"/>
              </a:ext>
            </a:extLst>
          </p:cNvPr>
          <p:cNvSpPr txBox="1"/>
          <p:nvPr/>
        </p:nvSpPr>
        <p:spPr>
          <a:xfrm>
            <a:off x="106120" y="5710676"/>
            <a:ext cx="3676406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defTabSz="914400" rtl="0" eaLnBrk="1" fontAlgn="auto" latinLnBrk="0" hangingPunct="1">
              <a:lnSpc>
                <a:spcPct val="100000"/>
              </a:lnSpc>
              <a:spcBef>
                <a:spcPts val="1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Льготы и преференции проекта</a:t>
            </a:r>
            <a:endParaRPr kumimoji="0" lang="ru-RU" sz="1200" b="1" i="0" u="none" strike="noStrike" kern="1200" cap="none" spc="-10" normalizeH="0" baseline="0" noProof="0" dirty="0">
              <a:ln>
                <a:noFill/>
              </a:ln>
              <a:solidFill>
                <a:srgbClr val="5BC4B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0" name="object 33">
            <a:extLst>
              <a:ext uri="{FF2B5EF4-FFF2-40B4-BE49-F238E27FC236}">
                <a16:creationId xmlns:a16="http://schemas.microsoft.com/office/drawing/2014/main" id="{AE6E7D58-60A5-4EA8-BBA0-1DA914865412}"/>
              </a:ext>
            </a:extLst>
          </p:cNvPr>
          <p:cNvSpPr txBox="1"/>
          <p:nvPr/>
        </p:nvSpPr>
        <p:spPr>
          <a:xfrm>
            <a:off x="9731562" y="2822583"/>
            <a:ext cx="1343025" cy="500136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uz-Latn-UZ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IRR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lang="en-US" sz="1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16%</a:t>
            </a:r>
          </a:p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1" name="object 38">
            <a:extLst>
              <a:ext uri="{FF2B5EF4-FFF2-40B4-BE49-F238E27FC236}">
                <a16:creationId xmlns:a16="http://schemas.microsoft.com/office/drawing/2014/main" id="{0B48B8F0-3E87-4EC3-AEB8-A42F14D3850F}"/>
              </a:ext>
            </a:extLst>
          </p:cNvPr>
          <p:cNvSpPr/>
          <p:nvPr/>
        </p:nvSpPr>
        <p:spPr>
          <a:xfrm>
            <a:off x="8705119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2" name="object 38">
            <a:extLst>
              <a:ext uri="{FF2B5EF4-FFF2-40B4-BE49-F238E27FC236}">
                <a16:creationId xmlns:a16="http://schemas.microsoft.com/office/drawing/2014/main" id="{9E045137-14F2-4940-B6CB-18A8907C5D23}"/>
              </a:ext>
            </a:extLst>
          </p:cNvPr>
          <p:cNvSpPr/>
          <p:nvPr/>
        </p:nvSpPr>
        <p:spPr>
          <a:xfrm>
            <a:off x="5665786" y="2700880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5" name="object 32">
            <a:extLst>
              <a:ext uri="{FF2B5EF4-FFF2-40B4-BE49-F238E27FC236}">
                <a16:creationId xmlns:a16="http://schemas.microsoft.com/office/drawing/2014/main" id="{7B43C286-2843-4131-8D4E-2BF5D71EEE8A}"/>
              </a:ext>
            </a:extLst>
          </p:cNvPr>
          <p:cNvSpPr txBox="1"/>
          <p:nvPr/>
        </p:nvSpPr>
        <p:spPr>
          <a:xfrm>
            <a:off x="6126806" y="2775948"/>
            <a:ext cx="1950085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uz-Latn-UZ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NPV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uz-Cyrl-UZ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$  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0</a:t>
            </a:r>
            <a:r>
              <a:rPr kumimoji="0" lang="uz-Cyrl-UZ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,3 млн. 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96ED9B-CC66-4570-A090-CA970702432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00611" y="1239771"/>
            <a:ext cx="380830" cy="38083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5D907E1-CDD0-439C-81E2-F52CAE83055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42500" y="1195698"/>
            <a:ext cx="542353" cy="542353"/>
          </a:xfrm>
          <a:prstGeom prst="rect">
            <a:avLst/>
          </a:prstGeom>
        </p:spPr>
      </p:pic>
      <p:sp>
        <p:nvSpPr>
          <p:cNvPr id="112" name="object 21">
            <a:extLst>
              <a:ext uri="{FF2B5EF4-FFF2-40B4-BE49-F238E27FC236}">
                <a16:creationId xmlns:a16="http://schemas.microsoft.com/office/drawing/2014/main" id="{FE83AB74-E9C1-4AA3-B01B-D2F5071BD2FB}"/>
              </a:ext>
            </a:extLst>
          </p:cNvPr>
          <p:cNvSpPr txBox="1"/>
          <p:nvPr/>
        </p:nvSpPr>
        <p:spPr>
          <a:xfrm>
            <a:off x="6699636" y="1421540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14,3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5" name="object 21">
            <a:extLst>
              <a:ext uri="{FF2B5EF4-FFF2-40B4-BE49-F238E27FC236}">
                <a16:creationId xmlns:a16="http://schemas.microsoft.com/office/drawing/2014/main" id="{71C893CD-97C7-4868-B95A-F464A41194F2}"/>
              </a:ext>
            </a:extLst>
          </p:cNvPr>
          <p:cNvSpPr txBox="1"/>
          <p:nvPr/>
        </p:nvSpPr>
        <p:spPr>
          <a:xfrm>
            <a:off x="9885976" y="1375000"/>
            <a:ext cx="878720" cy="253916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$  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4,3 млн.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sp>
        <p:nvSpPr>
          <p:cNvPr id="116" name="object 2">
            <a:extLst>
              <a:ext uri="{FF2B5EF4-FFF2-40B4-BE49-F238E27FC236}">
                <a16:creationId xmlns:a16="http://schemas.microsoft.com/office/drawing/2014/main" id="{4CE6C8C4-A457-424B-9715-4EEA814F3FD8}"/>
              </a:ext>
            </a:extLst>
          </p:cNvPr>
          <p:cNvSpPr/>
          <p:nvPr/>
        </p:nvSpPr>
        <p:spPr>
          <a:xfrm>
            <a:off x="5495504" y="3353931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0" name="object 31">
            <a:extLst>
              <a:ext uri="{FF2B5EF4-FFF2-40B4-BE49-F238E27FC236}">
                <a16:creationId xmlns:a16="http://schemas.microsoft.com/office/drawing/2014/main" id="{AF73FAFB-BDEB-4393-A1F7-3F4208F5D787}"/>
              </a:ext>
            </a:extLst>
          </p:cNvPr>
          <p:cNvSpPr txBox="1"/>
          <p:nvPr/>
        </p:nvSpPr>
        <p:spPr>
          <a:xfrm>
            <a:off x="6167298" y="2180652"/>
            <a:ext cx="2024674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1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$  10,0 млн. </a:t>
            </a:r>
          </a:p>
        </p:txBody>
      </p:sp>
      <p:sp>
        <p:nvSpPr>
          <p:cNvPr id="78" name="object 10">
            <a:extLst>
              <a:ext uri="{FF2B5EF4-FFF2-40B4-BE49-F238E27FC236}">
                <a16:creationId xmlns:a16="http://schemas.microsoft.com/office/drawing/2014/main" id="{4FA4085D-981D-45EC-A823-463464D688BA}"/>
              </a:ext>
            </a:extLst>
          </p:cNvPr>
          <p:cNvSpPr txBox="1"/>
          <p:nvPr/>
        </p:nvSpPr>
        <p:spPr>
          <a:xfrm>
            <a:off x="2925646" y="1808614"/>
            <a:ext cx="2433171" cy="70237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lvl="0" indent="0" algn="just" defTabSz="914400" rtl="0" eaLnBrk="1" fontAlgn="auto" latinLnBrk="0" hangingPunct="1">
              <a:lnSpc>
                <a:spcPct val="113599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1313" algn="l"/>
              </a:tabLst>
              <a:defRPr/>
            </a:pPr>
            <a:r>
              <a:rPr lang="ru-RU" sz="10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Аттракционы и услуги отдыха и развлечений, торговые и общественные центры для населения и туристов</a:t>
            </a:r>
            <a:endParaRPr kumimoji="0" lang="en-US" sz="1000" b="0" i="0" u="none" strike="noStrike" kern="1200" cap="none" spc="-1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Arial M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08E60E-38F7-4F3A-AAE0-0A598A80B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24" y="776983"/>
            <a:ext cx="2766715" cy="1598917"/>
          </a:xfrm>
          <a:prstGeom prst="rect">
            <a:avLst/>
          </a:prstGeom>
        </p:spPr>
      </p:pic>
      <p:sp>
        <p:nvSpPr>
          <p:cNvPr id="81" name="object 33">
            <a:extLst>
              <a:ext uri="{FF2B5EF4-FFF2-40B4-BE49-F238E27FC236}">
                <a16:creationId xmlns:a16="http://schemas.microsoft.com/office/drawing/2014/main" id="{F33ACBEA-2C50-4E57-870B-F330FA39A554}"/>
              </a:ext>
            </a:extLst>
          </p:cNvPr>
          <p:cNvSpPr txBox="1"/>
          <p:nvPr/>
        </p:nvSpPr>
        <p:spPr>
          <a:xfrm>
            <a:off x="9762710" y="3750602"/>
            <a:ext cx="1343025" cy="1667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~72</a:t>
            </a:r>
            <a:r>
              <a:rPr kumimoji="0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 </a:t>
            </a:r>
            <a:r>
              <a:rPr kumimoji="0" lang="ru-RU" sz="1000" b="0" i="0" u="none" strike="noStrike" kern="1200" cap="none" spc="-6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Arial MT"/>
              </a:rPr>
              <a:t>работников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2" name="object 38">
            <a:extLst>
              <a:ext uri="{FF2B5EF4-FFF2-40B4-BE49-F238E27FC236}">
                <a16:creationId xmlns:a16="http://schemas.microsoft.com/office/drawing/2014/main" id="{515C1954-9D75-4AE9-A315-CD281226FB75}"/>
              </a:ext>
            </a:extLst>
          </p:cNvPr>
          <p:cNvSpPr/>
          <p:nvPr/>
        </p:nvSpPr>
        <p:spPr>
          <a:xfrm>
            <a:off x="8734602" y="3581836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3" name="object 38">
            <a:extLst>
              <a:ext uri="{FF2B5EF4-FFF2-40B4-BE49-F238E27FC236}">
                <a16:creationId xmlns:a16="http://schemas.microsoft.com/office/drawing/2014/main" id="{A65B25B2-55CA-4EA1-AA41-8472F91DC36E}"/>
              </a:ext>
            </a:extLst>
          </p:cNvPr>
          <p:cNvSpPr/>
          <p:nvPr/>
        </p:nvSpPr>
        <p:spPr>
          <a:xfrm>
            <a:off x="5695269" y="3581836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84" name="Picture 4" descr="Размер ">
            <a:extLst>
              <a:ext uri="{FF2B5EF4-FFF2-40B4-BE49-F238E27FC236}">
                <a16:creationId xmlns:a16="http://schemas.microsoft.com/office/drawing/2014/main" id="{A5895408-AF27-42F3-A031-84059960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889" y="3609063"/>
            <a:ext cx="466049" cy="4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 descr="Рабочие ">
            <a:extLst>
              <a:ext uri="{FF2B5EF4-FFF2-40B4-BE49-F238E27FC236}">
                <a16:creationId xmlns:a16="http://schemas.microsoft.com/office/drawing/2014/main" id="{4DB153AE-0FA8-4F50-A983-4A8665409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075" y="366943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object 32">
            <a:extLst>
              <a:ext uri="{FF2B5EF4-FFF2-40B4-BE49-F238E27FC236}">
                <a16:creationId xmlns:a16="http://schemas.microsoft.com/office/drawing/2014/main" id="{7EE72D6C-59E1-4052-B176-D54B473BCBB6}"/>
              </a:ext>
            </a:extLst>
          </p:cNvPr>
          <p:cNvSpPr txBox="1"/>
          <p:nvPr/>
        </p:nvSpPr>
        <p:spPr>
          <a:xfrm>
            <a:off x="6271370" y="3656904"/>
            <a:ext cx="1950085" cy="33342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Окупаемость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 : </a:t>
            </a:r>
            <a:endParaRPr kumimoji="0" lang="uz-Cyrl-UZ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marL="12067" marR="508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uz-Cyrl-UZ" sz="10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67 месяцев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92" name="object 2">
            <a:extLst>
              <a:ext uri="{FF2B5EF4-FFF2-40B4-BE49-F238E27FC236}">
                <a16:creationId xmlns:a16="http://schemas.microsoft.com/office/drawing/2014/main" id="{137CB6AF-D3C4-4513-BA8E-A2712720519E}"/>
              </a:ext>
            </a:extLst>
          </p:cNvPr>
          <p:cNvSpPr/>
          <p:nvPr/>
        </p:nvSpPr>
        <p:spPr>
          <a:xfrm>
            <a:off x="5524987" y="4234887"/>
            <a:ext cx="6492048" cy="45719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757893-D615-49DC-8564-20D16B4960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8387" y="2744276"/>
            <a:ext cx="412348" cy="44533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63AA0D-0D53-4ACB-B4EB-795A602A177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5067" y="2795090"/>
            <a:ext cx="426604" cy="38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-8721" y="-1357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3600853" y="159637"/>
            <a:ext cx="768384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Международные логистические транспортные коридоры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Mazar-</a:t>
            </a: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-Sharif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Afghanistan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Kashgar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Karachi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Bandar-e-Abbas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Chakhbahar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Iran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Moscow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Minsk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Sankt-Peterburg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Klaipeda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Brest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Kyiv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Lviv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Chop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Mersin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Saraxa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Xirat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Peshavar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Saksaulskaya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Kandiagash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Beyney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Astraxan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Volgograd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Povorina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Aktogay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Ulan-Bator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Berlin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Paris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Malatya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 err="1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Bayangal</a:t>
            </a: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-Mangal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" b="1" i="1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Osh</a:t>
            </a:r>
            <a:endParaRPr kumimoji="0" lang="ru-RU" sz="550" b="1" i="1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889CB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Pakistan</a:t>
            </a:r>
            <a:endParaRPr kumimoji="0" lang="ru-RU" sz="700" b="0" i="0" u="none" strike="noStrike" kern="1200" cap="none" spc="0" normalizeH="0" baseline="0" noProof="0" dirty="0">
              <a:ln>
                <a:noFill/>
              </a:ln>
              <a:solidFill>
                <a:srgbClr val="889CB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87352A13-80A3-4E7E-B1D8-2CDC6663F7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1607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2057054" y="3274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Высококачественное воздушное сообщение из Ташкента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других аэропортов Узбекистана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02495"/>
            <a:ext cx="2702987" cy="1708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</a:t>
            </a: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90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стран</a:t>
            </a:r>
            <a:endParaRPr lang="en-US" sz="1050" b="1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lvl="0">
              <a:defRPr/>
            </a:pP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Разнообразный ассортимент </a:t>
            </a: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59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 перевозчиков в аэропорту Узбекистана</a:t>
            </a: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pPr lvl="0"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  <a:p>
            <a:pPr lvl="0">
              <a:defRPr/>
            </a:pPr>
            <a:r>
              <a:rPr lang="ru-RU" sz="1050" b="1" dirty="0">
                <a:solidFill>
                  <a:srgbClr val="00425F"/>
                </a:solidFill>
                <a:latin typeface="Montserrat" pitchFamily="2" charset="-52"/>
              </a:rPr>
              <a:t>11 аэропортов 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по всей стране, основные аэропорты - Ташкент, Самарканд и Бухара</a:t>
            </a:r>
            <a:endParaRPr kumimoji="0" lang="en-US" sz="1050" i="0" u="none" strike="noStrike" kern="1200" cap="none" spc="0" normalizeH="0" baseline="0" noProof="0" dirty="0">
              <a:ln>
                <a:noFill/>
              </a:ln>
              <a:solidFill>
                <a:srgbClr val="00425F"/>
              </a:solidFill>
              <a:effectLst/>
              <a:uLnTx/>
              <a:uFillTx/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93B5D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York</a:t>
            </a:r>
            <a:endParaRPr kumimoji="0" lang="ru-RU" sz="400" b="1" i="0" u="none" strike="noStrike" kern="1200" cap="none" spc="0" normalizeH="0" baseline="0" noProof="0" dirty="0">
              <a:ln>
                <a:noFill/>
              </a:ln>
              <a:solidFill>
                <a:srgbClr val="93B5D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9C4CDE-A056-4782-97E6-5ADC5B545E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2" y="-135122"/>
            <a:ext cx="2136700" cy="101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75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428</Words>
  <Application>Microsoft Office PowerPoint</Application>
  <PresentationFormat>Широкоэкранный</PresentationFormat>
  <Paragraphs>98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Djapakov Miyrbek</cp:lastModifiedBy>
  <cp:revision>32</cp:revision>
  <dcterms:created xsi:type="dcterms:W3CDTF">2025-06-26T10:47:44Z</dcterms:created>
  <dcterms:modified xsi:type="dcterms:W3CDTF">2025-07-02T11:28:47Z</dcterms:modified>
</cp:coreProperties>
</file>