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147479668" r:id="rId3"/>
    <p:sldId id="2147479664" r:id="rId4"/>
    <p:sldId id="2147479665"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5A2EC-5008-4850-8343-E5B8FEE690CB}" type="datetimeFigureOut">
              <a:rPr lang="ru-RU" smtClean="0"/>
              <a:t>19.08.2025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4F5C7-0864-4281-A90C-834EA8AE3E4A}" type="slidenum">
              <a:rPr lang="ru-RU" smtClean="0"/>
              <a:t>‹#›</a:t>
            </a:fld>
            <a:endParaRPr lang="ru-RU"/>
          </a:p>
        </p:txBody>
      </p:sp>
    </p:spTree>
    <p:extLst>
      <p:ext uri="{BB962C8B-B14F-4D97-AF65-F5344CB8AC3E}">
        <p14:creationId xmlns:p14="http://schemas.microsoft.com/office/powerpoint/2010/main" val="199675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F390C-A412-4CF3-8E94-8E49E10987F8}" type="slidenum">
              <a:rPr kumimoji="0" lang="ru-RU"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1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40DA1-FEEE-4E38-B830-79075C4930C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E3BC2A5-05A5-4FA7-B9F5-353CEE473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E2E6648-DEA2-4FE4-AF4B-BD7AFA903FBD}"/>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5" name="Нижний колонтитул 4">
            <a:extLst>
              <a:ext uri="{FF2B5EF4-FFF2-40B4-BE49-F238E27FC236}">
                <a16:creationId xmlns:a16="http://schemas.microsoft.com/office/drawing/2014/main" id="{581DEF43-947D-4010-A424-D199F350E5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CFB9644-8766-41AB-8CFD-DEA4817C3376}"/>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761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0D884F-A072-49E3-85CA-C4E23261C9E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9650022-BE50-476D-8C38-334EBB8186E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DF60AA-BE26-475A-9F8F-1F2ADA1F480A}"/>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5" name="Нижний колонтитул 4">
            <a:extLst>
              <a:ext uri="{FF2B5EF4-FFF2-40B4-BE49-F238E27FC236}">
                <a16:creationId xmlns:a16="http://schemas.microsoft.com/office/drawing/2014/main" id="{02ACBC5F-53AA-47C3-87CB-56D2E2CDFF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3D830F-FD65-4CF8-93B9-B020FF22DEB5}"/>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09523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7BCB4C-BDE2-4148-9541-2EC09BA6FFB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4E41790-AA41-45D9-8742-960008BBB69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DA95BF-7A89-4ED4-8451-5AF1DCB2BA76}"/>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5" name="Нижний колонтитул 4">
            <a:extLst>
              <a:ext uri="{FF2B5EF4-FFF2-40B4-BE49-F238E27FC236}">
                <a16:creationId xmlns:a16="http://schemas.microsoft.com/office/drawing/2014/main" id="{6DE46376-C2C3-44A2-9ADA-41DFF9917C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55EF4C-E886-467E-BBE1-69ADD462121C}"/>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10836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584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357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166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3AF2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761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800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A4463-1D7E-4E42-B8E0-23811655E2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E31589-073E-4788-B08A-E2BDEC33D3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C78BB6-29A4-48CF-A245-4095ED1D9080}"/>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5" name="Нижний колонтитул 4">
            <a:extLst>
              <a:ext uri="{FF2B5EF4-FFF2-40B4-BE49-F238E27FC236}">
                <a16:creationId xmlns:a16="http://schemas.microsoft.com/office/drawing/2014/main" id="{FFD617F2-FCCD-4CEB-B5E9-77F5142491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A39946-7223-4661-8CA0-91DCAB2C28C0}"/>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821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5BEBEA-F296-4F03-9461-7D7F196B3A1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54F7E2B-2361-4F5F-BCDE-BAB504C9B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5A99AB-49E4-4EE1-A525-7687A261669D}"/>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5" name="Нижний колонтитул 4">
            <a:extLst>
              <a:ext uri="{FF2B5EF4-FFF2-40B4-BE49-F238E27FC236}">
                <a16:creationId xmlns:a16="http://schemas.microsoft.com/office/drawing/2014/main" id="{6B521753-D6C4-4AF4-95D2-A090E4631D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4539D2-DEDC-4B4A-881B-779FDEBE736F}"/>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22421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52B5A-02CB-4B4D-A9D3-0F7AE44E00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59FCC33-CF2C-463A-8B49-39E25794D8D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F9D5E49-5EB1-40BC-84D2-EC3DC0C94A5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930762E-B55B-4D6B-90E9-FCAD9472462A}"/>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6" name="Нижний колонтитул 5">
            <a:extLst>
              <a:ext uri="{FF2B5EF4-FFF2-40B4-BE49-F238E27FC236}">
                <a16:creationId xmlns:a16="http://schemas.microsoft.com/office/drawing/2014/main" id="{5B74E755-BD26-4DA2-8A83-1E72FF866DA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E83819E-EF06-4F09-85B2-5C057DFA3EDD}"/>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38297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6FD39-CDF7-4D49-A60F-464338C8ACD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F571F56-65AC-4772-815C-A7CBF160B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53CCE0-F33E-4714-BB4B-81057A839BD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1231A19-33AD-4AAF-86A2-C070D24E1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1CE9A63-B166-4D8A-852B-5A39F09FAA6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C86E552-DD6C-4BF0-AB12-57226D1356AD}"/>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8" name="Нижний колонтитул 7">
            <a:extLst>
              <a:ext uri="{FF2B5EF4-FFF2-40B4-BE49-F238E27FC236}">
                <a16:creationId xmlns:a16="http://schemas.microsoft.com/office/drawing/2014/main" id="{E59D8C6D-91DE-4076-AB04-DF57B2A6DDA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2C678C6-4316-4439-89AC-5169A28A57C7}"/>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5916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FE1DF-3E87-4F36-BDE1-5A2EF8EC942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A9E62FD-9E6B-4BFF-9517-E6E67F335FA1}"/>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4" name="Нижний колонтитул 3">
            <a:extLst>
              <a:ext uri="{FF2B5EF4-FFF2-40B4-BE49-F238E27FC236}">
                <a16:creationId xmlns:a16="http://schemas.microsoft.com/office/drawing/2014/main" id="{760DCF3C-3DAC-49F6-9CBF-9DCEEE6CC9B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34AA0EC-0832-48DE-8D3C-CB97356D8A2A}"/>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108864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ED1D48-9401-4872-BF11-2D12197DAFDD}"/>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3" name="Нижний колонтитул 2">
            <a:extLst>
              <a:ext uri="{FF2B5EF4-FFF2-40B4-BE49-F238E27FC236}">
                <a16:creationId xmlns:a16="http://schemas.microsoft.com/office/drawing/2014/main" id="{EF765251-0E6D-4B17-A2C7-B1AE5E1EF34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C99082-3FCD-4888-B559-679ABF7A1E69}"/>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5278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279B18-4063-4091-AF86-23B0BF7B1F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C352DCD-8B59-4707-82D6-A2AA08569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AAF34F9-DE36-4D8E-AE9E-D8F939C93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8E10DE-6650-42D2-9756-2CDD3FB6D51E}"/>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6" name="Нижний колонтитул 5">
            <a:extLst>
              <a:ext uri="{FF2B5EF4-FFF2-40B4-BE49-F238E27FC236}">
                <a16:creationId xmlns:a16="http://schemas.microsoft.com/office/drawing/2014/main" id="{14FCE90D-CC19-46AC-9FDE-01F27F0AC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499811-9370-4CE0-A7D0-22357F110C18}"/>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54434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6AACA-38A1-49FA-9957-49365E47B3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E3FE8C8-5457-4307-AF04-DAA3A4106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F1D7081-F41F-4452-91C6-5B87F1138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42C56BD-6D5D-466E-9E2A-1E23679FBFB0}"/>
              </a:ext>
            </a:extLst>
          </p:cNvPr>
          <p:cNvSpPr>
            <a:spLocks noGrp="1"/>
          </p:cNvSpPr>
          <p:nvPr>
            <p:ph type="dt" sz="half" idx="10"/>
          </p:nvPr>
        </p:nvSpPr>
        <p:spPr/>
        <p:txBody>
          <a:bodyPr/>
          <a:lstStyle/>
          <a:p>
            <a:fld id="{A6EBAB6C-2BFB-492E-9CD6-66481D5F0118}" type="datetimeFigureOut">
              <a:rPr lang="ru-RU" smtClean="0"/>
              <a:t>19.08.2025</a:t>
            </a:fld>
            <a:endParaRPr lang="ru-RU"/>
          </a:p>
        </p:txBody>
      </p:sp>
      <p:sp>
        <p:nvSpPr>
          <p:cNvPr id="6" name="Нижний колонтитул 5">
            <a:extLst>
              <a:ext uri="{FF2B5EF4-FFF2-40B4-BE49-F238E27FC236}">
                <a16:creationId xmlns:a16="http://schemas.microsoft.com/office/drawing/2014/main" id="{27A2CB4A-C94F-4BDF-ABC2-435A38EBDD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586D39F-D88D-42C3-8416-D59BD55E96AB}"/>
              </a:ext>
            </a:extLst>
          </p:cNvPr>
          <p:cNvSpPr>
            <a:spLocks noGrp="1"/>
          </p:cNvSpPr>
          <p:nvPr>
            <p:ph type="sldNum" sz="quarter" idx="12"/>
          </p:nvPr>
        </p:nvSpPr>
        <p:spPr/>
        <p:txBody>
          <a:bodyPr/>
          <a:lstStyle/>
          <a:p>
            <a:fld id="{D3C24416-E90C-40FA-AFAF-F927EB389B51}" type="slidenum">
              <a:rPr lang="ru-RU" smtClean="0"/>
              <a:t>‹#›</a:t>
            </a:fld>
            <a:endParaRPr lang="ru-RU"/>
          </a:p>
        </p:txBody>
      </p:sp>
    </p:spTree>
    <p:extLst>
      <p:ext uri="{BB962C8B-B14F-4D97-AF65-F5344CB8AC3E}">
        <p14:creationId xmlns:p14="http://schemas.microsoft.com/office/powerpoint/2010/main" val="289105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38D20-1B66-4EFD-8E8C-91037E94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F326BF1-B04B-4AC5-82A6-A09287537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9E06B0-E69E-4F0A-8D96-1BE7AA165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BAB6C-2BFB-492E-9CD6-66481D5F0118}" type="datetimeFigureOut">
              <a:rPr lang="ru-RU" smtClean="0"/>
              <a:t>19.08.2025</a:t>
            </a:fld>
            <a:endParaRPr lang="ru-RU"/>
          </a:p>
        </p:txBody>
      </p:sp>
      <p:sp>
        <p:nvSpPr>
          <p:cNvPr id="5" name="Нижний колонтитул 4">
            <a:extLst>
              <a:ext uri="{FF2B5EF4-FFF2-40B4-BE49-F238E27FC236}">
                <a16:creationId xmlns:a16="http://schemas.microsoft.com/office/drawing/2014/main" id="{E6BDA052-4FA4-4083-92CA-324C7FF85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44F1625-BA64-490F-9FC2-DBE661FC0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24416-E90C-40FA-AFAF-F927EB389B51}" type="slidenum">
              <a:rPr lang="ru-RU" smtClean="0"/>
              <a:t>‹#›</a:t>
            </a:fld>
            <a:endParaRPr lang="ru-RU"/>
          </a:p>
        </p:txBody>
      </p:sp>
    </p:spTree>
    <p:extLst>
      <p:ext uri="{BB962C8B-B14F-4D97-AF65-F5344CB8AC3E}">
        <p14:creationId xmlns:p14="http://schemas.microsoft.com/office/powerpoint/2010/main" val="243978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847576" y="2005583"/>
            <a:ext cx="344805" cy="1278890"/>
          </a:xfrm>
          <a:custGeom>
            <a:avLst/>
            <a:gdLst/>
            <a:ahLst/>
            <a:cxnLst/>
            <a:rect l="l" t="t" r="r" b="b"/>
            <a:pathLst>
              <a:path w="344804" h="1278889">
                <a:moveTo>
                  <a:pt x="344424" y="0"/>
                </a:moveTo>
                <a:lnTo>
                  <a:pt x="151638" y="0"/>
                </a:lnTo>
                <a:lnTo>
                  <a:pt x="103729" y="8084"/>
                </a:lnTo>
                <a:lnTo>
                  <a:pt x="62106" y="30597"/>
                </a:lnTo>
                <a:lnTo>
                  <a:pt x="29272" y="64931"/>
                </a:lnTo>
                <a:lnTo>
                  <a:pt x="7735" y="108476"/>
                </a:lnTo>
                <a:lnTo>
                  <a:pt x="0" y="158623"/>
                </a:lnTo>
                <a:lnTo>
                  <a:pt x="0" y="1120013"/>
                </a:lnTo>
                <a:lnTo>
                  <a:pt x="7735" y="1170159"/>
                </a:lnTo>
                <a:lnTo>
                  <a:pt x="29272" y="1213704"/>
                </a:lnTo>
                <a:lnTo>
                  <a:pt x="62106" y="1248038"/>
                </a:lnTo>
                <a:lnTo>
                  <a:pt x="103729" y="1270551"/>
                </a:lnTo>
                <a:lnTo>
                  <a:pt x="151638" y="1278636"/>
                </a:lnTo>
                <a:lnTo>
                  <a:pt x="344424" y="1278636"/>
                </a:lnTo>
                <a:lnTo>
                  <a:pt x="344424" y="0"/>
                </a:lnTo>
                <a:close/>
              </a:path>
            </a:pathLst>
          </a:custGeom>
          <a:solidFill>
            <a:srgbClr val="43AF2A"/>
          </a:solidFill>
        </p:spPr>
        <p:txBody>
          <a:bodyPr wrap="square" lIns="0" tIns="0" rIns="0" bIns="0" rtlCol="0"/>
          <a:lstStyle/>
          <a:p>
            <a:endParaRPr/>
          </a:p>
        </p:txBody>
      </p:sp>
      <p:sp>
        <p:nvSpPr>
          <p:cNvPr id="2" name="Holder 2"/>
          <p:cNvSpPr>
            <a:spLocks noGrp="1"/>
          </p:cNvSpPr>
          <p:nvPr>
            <p:ph type="title"/>
          </p:nvPr>
        </p:nvSpPr>
        <p:spPr>
          <a:xfrm>
            <a:off x="4499609" y="827989"/>
            <a:ext cx="6292850" cy="636269"/>
          </a:xfrm>
          <a:prstGeom prst="rect">
            <a:avLst/>
          </a:prstGeom>
        </p:spPr>
        <p:txBody>
          <a:bodyPr wrap="square" lIns="0" tIns="0" rIns="0" bIns="0">
            <a:spAutoFit/>
          </a:bodyPr>
          <a:lstStyle>
            <a:lvl1pPr>
              <a:defRPr sz="2000" b="0" i="0">
                <a:solidFill>
                  <a:srgbClr val="43AF2A"/>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9401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8000">
              <a:schemeClr val="bg1"/>
            </a:gs>
            <a:gs pos="100000">
              <a:schemeClr val="bg1"/>
            </a:gs>
            <a:gs pos="0">
              <a:schemeClr val="bg1"/>
            </a:gs>
          </a:gsLst>
          <a:lin ang="0" scaled="1"/>
        </a:gradFill>
        <a:effectLst/>
      </p:bgPr>
    </p:bg>
    <p:spTree>
      <p:nvGrpSpPr>
        <p:cNvPr id="1" name=""/>
        <p:cNvGrpSpPr/>
        <p:nvPr/>
      </p:nvGrpSpPr>
      <p:grpSpPr>
        <a:xfrm>
          <a:off x="0" y="0"/>
          <a:ext cx="0" cy="0"/>
          <a:chOff x="0" y="0"/>
          <a:chExt cx="0" cy="0"/>
        </a:xfrm>
      </p:grpSpPr>
      <p:sp>
        <p:nvSpPr>
          <p:cNvPr id="97" name="object 7">
            <a:extLst>
              <a:ext uri="{FF2B5EF4-FFF2-40B4-BE49-F238E27FC236}">
                <a16:creationId xmlns:a16="http://schemas.microsoft.com/office/drawing/2014/main" id="{FB11CBC9-585D-42D2-B06A-DDA077819F48}"/>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90" name="object 7">
            <a:extLst>
              <a:ext uri="{FF2B5EF4-FFF2-40B4-BE49-F238E27FC236}">
                <a16:creationId xmlns:a16="http://schemas.microsoft.com/office/drawing/2014/main" id="{611EA1AA-82DE-49FA-90E3-F7520BA3B146}"/>
              </a:ext>
            </a:extLst>
          </p:cNvPr>
          <p:cNvSpPr/>
          <p:nvPr/>
        </p:nvSpPr>
        <p:spPr>
          <a:xfrm>
            <a:off x="0" y="-7884"/>
            <a:ext cx="12206438" cy="728604"/>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BBFBFD"/>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9" name="object 3">
            <a:extLst>
              <a:ext uri="{FF2B5EF4-FFF2-40B4-BE49-F238E27FC236}">
                <a16:creationId xmlns:a16="http://schemas.microsoft.com/office/drawing/2014/main" id="{6F741F2C-0CB2-492A-8C2B-A10C87E6F558}"/>
              </a:ext>
            </a:extLst>
          </p:cNvPr>
          <p:cNvSpPr/>
          <p:nvPr/>
        </p:nvSpPr>
        <p:spPr>
          <a:xfrm>
            <a:off x="6174571" y="707599"/>
            <a:ext cx="5942582" cy="6136105"/>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chemeClr val="bg1">
              <a:alpha val="89000"/>
            </a:schemeClr>
          </a:solidFill>
          <a:ln w="12700">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3" name="object 3"/>
          <p:cNvSpPr txBox="1"/>
          <p:nvPr/>
        </p:nvSpPr>
        <p:spPr>
          <a:xfrm>
            <a:off x="6307030" y="2659314"/>
            <a:ext cx="3244823" cy="34881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lang="en-US" sz="1200" b="1" kern="0" spc="-10" dirty="0" err="1">
                <a:solidFill>
                  <a:srgbClr val="0070C0"/>
                </a:solidFill>
                <a:latin typeface="Times New Roman" panose="02020603050405020304" pitchFamily="18" charset="0"/>
                <a:cs typeface="Times New Roman" panose="02020603050405020304" pitchFamily="18" charset="0"/>
              </a:rPr>
              <a:t>Prifitability</a:t>
            </a: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p:nvPr/>
        </p:nvSpPr>
        <p:spPr>
          <a:xfrm>
            <a:off x="9182123" y="4775829"/>
            <a:ext cx="930263"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Placement</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6" name="object 6"/>
          <p:cNvSpPr txBox="1"/>
          <p:nvPr/>
        </p:nvSpPr>
        <p:spPr>
          <a:xfrm>
            <a:off x="131312" y="2500979"/>
            <a:ext cx="6010391" cy="520014"/>
          </a:xfrm>
          <a:prstGeom prst="rect">
            <a:avLst/>
          </a:prstGeom>
        </p:spPr>
        <p:txBody>
          <a:bodyPr vert="horz" wrap="square" lIns="0" tIns="12065" rIns="0" bIns="0" rtlCol="0">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Project products</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lang="en-US" sz="1050" dirty="0">
                <a:effectLst/>
                <a:latin typeface="Times New Roman" panose="02020603050405020304" pitchFamily="18" charset="0"/>
                <a:cs typeface="Times New Roman" panose="02020603050405020304" pitchFamily="18" charset="0"/>
              </a:rPr>
              <a:t>One adult scorpion can give about 2 milligrams of venom per day, and a liter of this substance costs up to 10 million dollars.</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object 10"/>
          <p:cNvSpPr txBox="1">
            <a:spLocks noGrp="1"/>
          </p:cNvSpPr>
          <p:nvPr>
            <p:ph type="title"/>
          </p:nvPr>
        </p:nvSpPr>
        <p:spPr>
          <a:xfrm>
            <a:off x="1991867" y="166648"/>
            <a:ext cx="9775151" cy="290464"/>
          </a:xfrm>
          <a:prstGeom prst="rect">
            <a:avLst/>
          </a:prstGeom>
        </p:spPr>
        <p:txBody>
          <a:bodyPr vert="horz" wrap="square" lIns="0" tIns="13335" rIns="0" bIns="0" rtlCol="0">
            <a:spAutoFit/>
          </a:bodyPr>
          <a:lstStyle/>
          <a:p>
            <a:pPr marL="12700" algn="ctr">
              <a:spcBef>
                <a:spcPts val="105"/>
              </a:spcBef>
            </a:pPr>
            <a:r>
              <a:rPr lang="ru-RU" sz="1800" b="1" kern="1200" dirty="0">
                <a:solidFill>
                  <a:srgbClr val="0070C0"/>
                </a:solidFill>
                <a:latin typeface="Montserrat" pitchFamily="2" charset="-52"/>
                <a:ea typeface="+mn-ea"/>
                <a:cs typeface="+mn-cs"/>
              </a:rPr>
              <a:t> </a:t>
            </a:r>
            <a:r>
              <a:rPr lang="en-US" sz="1800" b="1" dirty="0">
                <a:solidFill>
                  <a:srgbClr val="0070C0"/>
                </a:solidFill>
                <a:effectLst/>
                <a:latin typeface="Montserrat" panose="00000500000000000000" pitchFamily="2" charset="-52"/>
              </a:rPr>
              <a:t>Breeding of </a:t>
            </a:r>
            <a:r>
              <a:rPr lang="en-US" sz="1800" b="1" dirty="0" err="1">
                <a:solidFill>
                  <a:srgbClr val="0070C0"/>
                </a:solidFill>
                <a:effectLst/>
                <a:latin typeface="Montserrat" panose="00000500000000000000" pitchFamily="2" charset="-52"/>
              </a:rPr>
              <a:t>Rhopalurus</a:t>
            </a:r>
            <a:r>
              <a:rPr lang="en-US" sz="1800" b="1" dirty="0">
                <a:solidFill>
                  <a:srgbClr val="0070C0"/>
                </a:solidFill>
                <a:effectLst/>
                <a:latin typeface="Montserrat" panose="00000500000000000000" pitchFamily="2" charset="-52"/>
              </a:rPr>
              <a:t> </a:t>
            </a:r>
            <a:r>
              <a:rPr lang="en-US" sz="1800" b="1" dirty="0" err="1">
                <a:solidFill>
                  <a:srgbClr val="0070C0"/>
                </a:solidFill>
                <a:effectLst/>
                <a:latin typeface="Montserrat" panose="00000500000000000000" pitchFamily="2" charset="-52"/>
              </a:rPr>
              <a:t>junceus</a:t>
            </a:r>
            <a:r>
              <a:rPr lang="en-US" sz="1800" b="1" dirty="0">
                <a:solidFill>
                  <a:srgbClr val="0070C0"/>
                </a:solidFill>
                <a:effectLst/>
                <a:latin typeface="Montserrat" panose="00000500000000000000" pitchFamily="2" charset="-52"/>
              </a:rPr>
              <a:t> and </a:t>
            </a:r>
            <a:r>
              <a:rPr lang="en-US" sz="1800" b="1">
                <a:solidFill>
                  <a:srgbClr val="0070C0"/>
                </a:solidFill>
                <a:effectLst/>
                <a:latin typeface="Montserrat" panose="00000500000000000000" pitchFamily="2" charset="-52"/>
              </a:rPr>
              <a:t>obtaining venom </a:t>
            </a:r>
            <a:r>
              <a:rPr lang="en-US" sz="1800" b="1" dirty="0">
                <a:solidFill>
                  <a:srgbClr val="0070C0"/>
                </a:solidFill>
                <a:effectLst/>
                <a:latin typeface="Montserrat" panose="00000500000000000000" pitchFamily="2" charset="-52"/>
              </a:rPr>
              <a:t>(Startup)</a:t>
            </a:r>
            <a:endParaRPr lang="ru-RU" sz="1800" b="1" kern="1200" dirty="0">
              <a:solidFill>
                <a:srgbClr val="0070C0"/>
              </a:solidFill>
              <a:latin typeface="Montserrat" panose="00000500000000000000" pitchFamily="2" charset="-52"/>
              <a:ea typeface="+mn-ea"/>
              <a:cs typeface="+mn-cs"/>
            </a:endParaRPr>
          </a:p>
        </p:txBody>
      </p:sp>
      <p:sp>
        <p:nvSpPr>
          <p:cNvPr id="12" name="object 12"/>
          <p:cNvSpPr txBox="1"/>
          <p:nvPr/>
        </p:nvSpPr>
        <p:spPr>
          <a:xfrm>
            <a:off x="3371039" y="1127563"/>
            <a:ext cx="2826772" cy="1191993"/>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The purpose of the project</a:t>
            </a:r>
            <a:endParaRPr kumimoji="0" lang="ru-RU"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indent="0" algn="just" defTabSz="914400" rtl="0" eaLnBrk="1" fontAlgn="auto" latinLnBrk="0" hangingPunct="1">
              <a:lnSpc>
                <a:spcPct val="100000"/>
              </a:lnSpc>
              <a:spcBef>
                <a:spcPts val="95"/>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The main goal of the project is to produce scorpion venom containing biologically active components such as peptides and proteins with analgesic, anti-inflammatory and even anti-carcinogenic properties. We invite foreign and local investors to implement the startup project.</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7" name="object 17"/>
          <p:cNvSpPr txBox="1"/>
          <p:nvPr/>
        </p:nvSpPr>
        <p:spPr>
          <a:xfrm>
            <a:off x="9145862" y="732861"/>
            <a:ext cx="2654693" cy="532838"/>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Investment plan</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lang="en-US" sz="1050" dirty="0">
                <a:effectLst/>
                <a:latin typeface="Times New Roman" panose="02020603050405020304" pitchFamily="18" charset="0"/>
                <a:cs typeface="Times New Roman" panose="02020603050405020304" pitchFamily="18" charset="0"/>
              </a:rPr>
              <a:t>The total investment is 255.6 thousand US dollars, of which:</a:t>
            </a:r>
            <a:endParaRPr kumimoji="0" sz="1050" b="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8" name="object 18"/>
          <p:cNvSpPr txBox="1"/>
          <p:nvPr/>
        </p:nvSpPr>
        <p:spPr>
          <a:xfrm>
            <a:off x="9171980" y="1306406"/>
            <a:ext cx="2842459" cy="700833"/>
          </a:xfrm>
          <a:prstGeom prst="rect">
            <a:avLst/>
          </a:prstGeom>
        </p:spPr>
        <p:txBody>
          <a:bodyPr vert="horz" wrap="square" lIns="0" tIns="28575" rIns="0" bIns="0" rtlCol="0">
            <a:spAutoFit/>
          </a:bodyPr>
          <a:lstStyle/>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lang="uz-Latn-UZ" sz="1050" dirty="0">
                <a:effectLst/>
                <a:latin typeface="Times New Roman" panose="02020603050405020304" pitchFamily="18" charset="0"/>
                <a:cs typeface="Times New Roman" panose="02020603050405020304" pitchFamily="18" charset="0"/>
              </a:rPr>
              <a:t>The initiator's contribution is</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- 37,0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94,6</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thousand)</a:t>
            </a: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Loans</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thousand)</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38100" lvl="0" indent="-172720" algn="l" defTabSz="914400" rtl="0" eaLnBrk="1" fontAlgn="auto" latinLnBrk="0" hangingPunct="1">
              <a:lnSpc>
                <a:spcPct val="100000"/>
              </a:lnSpc>
              <a:spcBef>
                <a:spcPts val="95"/>
              </a:spcBef>
              <a:spcAft>
                <a:spcPts val="0"/>
              </a:spcAft>
              <a:buClrTx/>
              <a:buSzTx/>
              <a:buFont typeface="Wingdings" panose="05000000000000000000" pitchFamily="2" charset="2"/>
              <a:buChar char="q"/>
              <a:tabLst>
                <a:tab pos="184785" algn="l"/>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Direct investments</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63,0</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160</a:t>
            </a:r>
            <a:r>
              <a:rPr lang="ru-RU" sz="1050" kern="0" spc="-10" dirty="0">
                <a:solidFill>
                  <a:sysClr val="windowText" lastClr="000000"/>
                </a:solidFill>
                <a:latin typeface="Times New Roman" panose="02020603050405020304" pitchFamily="18" charset="0"/>
                <a:cs typeface="Times New Roman" panose="02020603050405020304" pitchFamily="18" charset="0"/>
              </a:rPr>
              <a:t>,9</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thousand)</a:t>
            </a:r>
            <a:r>
              <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p>
        </p:txBody>
      </p:sp>
      <p:sp>
        <p:nvSpPr>
          <p:cNvPr id="19" name="object 19"/>
          <p:cNvSpPr txBox="1"/>
          <p:nvPr/>
        </p:nvSpPr>
        <p:spPr>
          <a:xfrm>
            <a:off x="9199683" y="2066214"/>
            <a:ext cx="2644798" cy="470257"/>
          </a:xfrm>
          <a:prstGeom prst="rect">
            <a:avLst/>
          </a:prstGeom>
        </p:spPr>
        <p:txBody>
          <a:bodyPr vert="horz" wrap="square" lIns="0" tIns="24130" rIns="0" bIns="0" rtlCol="0">
            <a:spAutoFit/>
          </a:bodyPr>
          <a:lstStyle/>
          <a:p>
            <a:pPr marL="0" marR="38100" lvl="0" indent="0" algn="just" defTabSz="914400" rtl="0" eaLnBrk="1" fontAlgn="auto" latinLnBrk="0" hangingPunct="1">
              <a:lnSpc>
                <a:spcPct val="92100"/>
              </a:lnSpc>
              <a:spcBef>
                <a:spcPts val="95"/>
              </a:spcBef>
              <a:spcAft>
                <a:spcPts val="0"/>
              </a:spcAft>
              <a:buClrTx/>
              <a:buSzTx/>
              <a:buFontTx/>
              <a:buNone/>
              <a:tabLst>
                <a:tab pos="184785" algn="l"/>
              </a:tabLst>
              <a:defRPr/>
            </a:pPr>
            <a:r>
              <a:rPr lang="en-US" sz="1050" dirty="0">
                <a:effectLst/>
                <a:latin typeface="Times New Roman" panose="02020603050405020304" pitchFamily="18" charset="0"/>
                <a:cs typeface="Times New Roman" panose="02020603050405020304" pitchFamily="18" charset="0"/>
              </a:rPr>
              <a:t>The final cost and financing structure of the project will be determined after negotiations with investors</a:t>
            </a:r>
            <a:r>
              <a:rPr lang="en-US" sz="1050" i="1" kern="0" spc="-10" dirty="0">
                <a:solidFill>
                  <a:sysClr val="windowText" lastClr="000000"/>
                </a:solidFill>
                <a:latin typeface="Times New Roman" panose="02020603050405020304" pitchFamily="18" charset="0"/>
                <a:cs typeface="Times New Roman" panose="02020603050405020304" pitchFamily="18" charset="0"/>
              </a:rPr>
              <a:t>.</a:t>
            </a:r>
            <a:endParaRPr kumimoji="0" lang="ru-RU" sz="1050" b="0" i="1"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62" name="Graphic 4">
            <a:extLst>
              <a:ext uri="{FF2B5EF4-FFF2-40B4-BE49-F238E27FC236}">
                <a16:creationId xmlns:a16="http://schemas.microsoft.com/office/drawing/2014/main" id="{E1521A8E-BCDE-4664-9007-BE54805AFC0A}"/>
              </a:ext>
            </a:extLst>
          </p:cNvPr>
          <p:cNvGrpSpPr/>
          <p:nvPr/>
        </p:nvGrpSpPr>
        <p:grpSpPr>
          <a:xfrm>
            <a:off x="9579237" y="4976346"/>
            <a:ext cx="2459344" cy="1407607"/>
            <a:chOff x="1343025" y="333375"/>
            <a:chExt cx="9505949" cy="6191249"/>
          </a:xfrm>
          <a:solidFill>
            <a:sysClr val="window" lastClr="FFFFFF">
              <a:lumMod val="75000"/>
            </a:sysClr>
          </a:solidFill>
        </p:grpSpPr>
        <p:sp>
          <p:nvSpPr>
            <p:cNvPr id="63" name="Freeform: Shape 6">
              <a:extLst>
                <a:ext uri="{FF2B5EF4-FFF2-40B4-BE49-F238E27FC236}">
                  <a16:creationId xmlns:a16="http://schemas.microsoft.com/office/drawing/2014/main" id="{218132CC-00E9-49E2-BCCC-C365196488DA}"/>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7">
              <a:extLst>
                <a:ext uri="{FF2B5EF4-FFF2-40B4-BE49-F238E27FC236}">
                  <a16:creationId xmlns:a16="http://schemas.microsoft.com/office/drawing/2014/main" id="{0C093CB4-3A8B-4126-B92E-8C7DC71596E6}"/>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5" name="Freeform: Shape 8">
              <a:extLst>
                <a:ext uri="{FF2B5EF4-FFF2-40B4-BE49-F238E27FC236}">
                  <a16:creationId xmlns:a16="http://schemas.microsoft.com/office/drawing/2014/main" id="{14BE9219-2DBF-4D18-A597-90BFAF6B4156}"/>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66" name="Freeform: Shape 9">
              <a:extLst>
                <a:ext uri="{FF2B5EF4-FFF2-40B4-BE49-F238E27FC236}">
                  <a16:creationId xmlns:a16="http://schemas.microsoft.com/office/drawing/2014/main" id="{8F0C2117-20B0-4C56-BA31-56193E324F59}"/>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7" name="Freeform: Shape 10">
              <a:extLst>
                <a:ext uri="{FF2B5EF4-FFF2-40B4-BE49-F238E27FC236}">
                  <a16:creationId xmlns:a16="http://schemas.microsoft.com/office/drawing/2014/main" id="{AFF8C797-20BB-4E57-9521-61BEE0F81E61}"/>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8" name="Freeform: Shape 11">
              <a:extLst>
                <a:ext uri="{FF2B5EF4-FFF2-40B4-BE49-F238E27FC236}">
                  <a16:creationId xmlns:a16="http://schemas.microsoft.com/office/drawing/2014/main" id="{0AB145DA-A9F9-40BB-8211-FA7711366237}"/>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9" name="Freeform: Shape 12">
              <a:extLst>
                <a:ext uri="{FF2B5EF4-FFF2-40B4-BE49-F238E27FC236}">
                  <a16:creationId xmlns:a16="http://schemas.microsoft.com/office/drawing/2014/main" id="{3B7F47E2-7F38-4156-BCE3-1E95DA619E9A}"/>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0" name="Freeform: Shape 13">
              <a:extLst>
                <a:ext uri="{FF2B5EF4-FFF2-40B4-BE49-F238E27FC236}">
                  <a16:creationId xmlns:a16="http://schemas.microsoft.com/office/drawing/2014/main" id="{15927E96-AAA0-474A-9FA9-2447BA040CDF}"/>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1" name="Freeform: Shape 14">
              <a:extLst>
                <a:ext uri="{FF2B5EF4-FFF2-40B4-BE49-F238E27FC236}">
                  <a16:creationId xmlns:a16="http://schemas.microsoft.com/office/drawing/2014/main" id="{C0313751-11C3-481E-9A04-4DC4891D5151}"/>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2" name="Freeform: Shape 15">
              <a:extLst>
                <a:ext uri="{FF2B5EF4-FFF2-40B4-BE49-F238E27FC236}">
                  <a16:creationId xmlns:a16="http://schemas.microsoft.com/office/drawing/2014/main" id="{EF5A0A32-9A13-442A-A999-68032C366054}"/>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dirty="0">
                <a:solidFill>
                  <a:prstClr val="black"/>
                </a:solidFill>
                <a:latin typeface="Trebuchet MS" panose="020B0603020202020204" pitchFamily="34" charset="0"/>
              </a:endParaRPr>
            </a:p>
          </p:txBody>
        </p:sp>
        <p:sp>
          <p:nvSpPr>
            <p:cNvPr id="73" name="Freeform: Shape 16">
              <a:extLst>
                <a:ext uri="{FF2B5EF4-FFF2-40B4-BE49-F238E27FC236}">
                  <a16:creationId xmlns:a16="http://schemas.microsoft.com/office/drawing/2014/main" id="{C995B3C8-34A0-45EC-926E-E5F0B1F42BDA}"/>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4" name="Freeform: Shape 17">
              <a:extLst>
                <a:ext uri="{FF2B5EF4-FFF2-40B4-BE49-F238E27FC236}">
                  <a16:creationId xmlns:a16="http://schemas.microsoft.com/office/drawing/2014/main" id="{AB7DD129-E92B-49DC-BA78-75F2D8F15C4C}"/>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5" name="Freeform: Shape 18">
              <a:extLst>
                <a:ext uri="{FF2B5EF4-FFF2-40B4-BE49-F238E27FC236}">
                  <a16:creationId xmlns:a16="http://schemas.microsoft.com/office/drawing/2014/main" id="{D2A27CC3-AAD0-4828-B1E3-36EA90620956}"/>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FF0000"/>
            </a:solidFill>
            <a:ln w="19050" cap="rnd">
              <a:solidFill>
                <a:srgbClr val="FFFFFF"/>
              </a:solidFill>
              <a:prstDash val="solid"/>
              <a:round/>
            </a:ln>
          </p:spPr>
          <p:txBody>
            <a:bodyPr rtlCol="0" anchor="ctr"/>
            <a:lstStyle/>
            <a:p>
              <a:endParaRPr lang="en-US" dirty="0">
                <a:solidFill>
                  <a:srgbClr val="A6A6A6"/>
                </a:solidFill>
                <a:latin typeface="Trebuchet MS" panose="020B0603020202020204" pitchFamily="34" charset="0"/>
              </a:endParaRPr>
            </a:p>
          </p:txBody>
        </p:sp>
        <p:sp>
          <p:nvSpPr>
            <p:cNvPr id="77" name="Freeform: Shape 20">
              <a:extLst>
                <a:ext uri="{FF2B5EF4-FFF2-40B4-BE49-F238E27FC236}">
                  <a16:creationId xmlns:a16="http://schemas.microsoft.com/office/drawing/2014/main" id="{9C69FD9B-92D5-4066-88EE-5085BC118EA3}"/>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8" name="Freeform: Shape 21">
              <a:extLst>
                <a:ext uri="{FF2B5EF4-FFF2-40B4-BE49-F238E27FC236}">
                  <a16:creationId xmlns:a16="http://schemas.microsoft.com/office/drawing/2014/main" id="{0034F18A-D61A-4BDD-9C38-E8B65BA92990}"/>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79" name="Freeform: Shape 22">
              <a:extLst>
                <a:ext uri="{FF2B5EF4-FFF2-40B4-BE49-F238E27FC236}">
                  <a16:creationId xmlns:a16="http://schemas.microsoft.com/office/drawing/2014/main" id="{053571CF-D8B1-4382-B6E9-905DEE2017AD}"/>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sp>
        <p:nvSpPr>
          <p:cNvPr id="80" name="Rectangle 21">
            <a:extLst>
              <a:ext uri="{FF2B5EF4-FFF2-40B4-BE49-F238E27FC236}">
                <a16:creationId xmlns:a16="http://schemas.microsoft.com/office/drawing/2014/main" id="{509B5A41-4C3A-426F-AA62-4361C1B17175}"/>
              </a:ext>
            </a:extLst>
          </p:cNvPr>
          <p:cNvSpPr/>
          <p:nvPr/>
        </p:nvSpPr>
        <p:spPr>
          <a:xfrm>
            <a:off x="10604101" y="4811824"/>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Tashkent </a:t>
            </a:r>
          </a:p>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Freeform: Shape 19">
            <a:extLst>
              <a:ext uri="{FF2B5EF4-FFF2-40B4-BE49-F238E27FC236}">
                <a16:creationId xmlns:a16="http://schemas.microsoft.com/office/drawing/2014/main" id="{C75DE332-B883-4907-B721-5CC2AA593924}"/>
              </a:ext>
            </a:extLst>
          </p:cNvPr>
          <p:cNvSpPr/>
          <p:nvPr/>
        </p:nvSpPr>
        <p:spPr>
          <a:xfrm>
            <a:off x="11665769" y="5622330"/>
            <a:ext cx="206332" cy="119302"/>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cxnSp>
        <p:nvCxnSpPr>
          <p:cNvPr id="82" name="Соединитель: уступ 81">
            <a:extLst>
              <a:ext uri="{FF2B5EF4-FFF2-40B4-BE49-F238E27FC236}">
                <a16:creationId xmlns:a16="http://schemas.microsoft.com/office/drawing/2014/main" id="{94B8DA3B-1EAD-4E49-AE4C-F35A8F9E27B4}"/>
              </a:ext>
            </a:extLst>
          </p:cNvPr>
          <p:cNvCxnSpPr>
            <a:cxnSpLocks/>
          </p:cNvCxnSpPr>
          <p:nvPr/>
        </p:nvCxnSpPr>
        <p:spPr>
          <a:xfrm rot="16200000" flipH="1">
            <a:off x="11320792" y="5473562"/>
            <a:ext cx="496017" cy="21546"/>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95" name="Table 24">
            <a:extLst>
              <a:ext uri="{FF2B5EF4-FFF2-40B4-BE49-F238E27FC236}">
                <a16:creationId xmlns:a16="http://schemas.microsoft.com/office/drawing/2014/main" id="{2281BDC4-47B3-4E88-9397-ED0CAFA5292E}"/>
              </a:ext>
            </a:extLst>
          </p:cNvPr>
          <p:cNvGraphicFramePr>
            <a:graphicFrameLocks noGrp="1"/>
          </p:cNvGraphicFramePr>
          <p:nvPr>
            <p:extLst>
              <p:ext uri="{D42A27DB-BD31-4B8C-83A1-F6EECF244321}">
                <p14:modId xmlns:p14="http://schemas.microsoft.com/office/powerpoint/2010/main" val="3368128688"/>
              </p:ext>
            </p:extLst>
          </p:nvPr>
        </p:nvGraphicFramePr>
        <p:xfrm>
          <a:off x="9324994" y="6063632"/>
          <a:ext cx="1358484" cy="520393"/>
        </p:xfrm>
        <a:graphic>
          <a:graphicData uri="http://schemas.openxmlformats.org/drawingml/2006/table">
            <a:tbl>
              <a:tblPr firstRow="1" bandRow="1">
                <a:tableStyleId>{5C22544A-7EE6-4342-B048-85BDC9FD1C3A}</a:tableStyleId>
              </a:tblPr>
              <a:tblGrid>
                <a:gridCol w="726083">
                  <a:extLst>
                    <a:ext uri="{9D8B030D-6E8A-4147-A177-3AD203B41FA5}">
                      <a16:colId xmlns:a16="http://schemas.microsoft.com/office/drawing/2014/main" val="2785237355"/>
                    </a:ext>
                  </a:extLst>
                </a:gridCol>
                <a:gridCol w="632401">
                  <a:extLst>
                    <a:ext uri="{9D8B030D-6E8A-4147-A177-3AD203B41FA5}">
                      <a16:colId xmlns:a16="http://schemas.microsoft.com/office/drawing/2014/main" val="4039501386"/>
                    </a:ext>
                  </a:extLst>
                </a:gridCol>
              </a:tblGrid>
              <a:tr h="191142">
                <a:tc gridSpan="2">
                  <a:txBody>
                    <a:bodyPr/>
                    <a:lstStyle/>
                    <a:p>
                      <a:pPr marL="87313" indent="0" algn="ctr"/>
                      <a:r>
                        <a:rPr lang="en-US" sz="800" kern="1200" spc="-10" noProof="1">
                          <a:solidFill>
                            <a:srgbClr val="164A69"/>
                          </a:solidFill>
                          <a:latin typeface="Montserrat" pitchFamily="2" charset="-52"/>
                          <a:ea typeface="+mn-ea"/>
                        </a:rPr>
                        <a:t>Tashkent region</a:t>
                      </a:r>
                      <a:endParaRPr lang="ru-RU" sz="800" kern="1200" spc="-10" noProof="1">
                        <a:solidFill>
                          <a:srgbClr val="164A69"/>
                        </a:solidFill>
                        <a:latin typeface="Montserrat" pitchFamily="2" charset="-52"/>
                        <a:ea typeface="+mn-ea"/>
                      </a:endParaRPr>
                    </a:p>
                  </a:txBody>
                  <a:tcPr marL="0" marR="0" marT="0" marB="0" anchor="ctr">
                    <a:solidFill>
                      <a:srgbClr val="BBFBFD"/>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9488">
                <a:tc>
                  <a:txBody>
                    <a:bodyPr/>
                    <a:lstStyle/>
                    <a:p>
                      <a:pPr marL="87313" indent="0"/>
                      <a:r>
                        <a:rPr lang="en-US" sz="800" kern="1200" spc="-10" dirty="0">
                          <a:solidFill>
                            <a:srgbClr val="164A69"/>
                          </a:solidFill>
                          <a:latin typeface="Montserrat" pitchFamily="2" charset="-52"/>
                          <a:ea typeface="+mn-ea"/>
                          <a:cs typeface="+mn-cs"/>
                        </a:rPr>
                        <a:t>Square</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tc>
                  <a:txBody>
                    <a:bodyPr/>
                    <a:lstStyle/>
                    <a:p>
                      <a:pPr marL="87313" indent="0" algn="ctr"/>
                      <a:r>
                        <a:rPr lang="ru-RU" sz="800" kern="1200" spc="-10" dirty="0">
                          <a:solidFill>
                            <a:srgbClr val="164A69"/>
                          </a:solidFill>
                          <a:latin typeface="Montserrat" pitchFamily="2" charset="-52"/>
                          <a:ea typeface="+mn-ea"/>
                        </a:rPr>
                        <a:t>15 300</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2222744316"/>
                  </a:ext>
                </a:extLst>
              </a:tr>
              <a:tr h="179763">
                <a:tc>
                  <a:txBody>
                    <a:bodyPr/>
                    <a:lstStyle/>
                    <a:p>
                      <a:pPr marL="87313" indent="0"/>
                      <a:r>
                        <a:rPr lang="en-US" sz="800" kern="1200" spc="-10" dirty="0">
                          <a:solidFill>
                            <a:srgbClr val="164A69"/>
                          </a:solidFill>
                          <a:latin typeface="Montserrat" pitchFamily="2" charset="-52"/>
                          <a:ea typeface="+mn-ea"/>
                          <a:cs typeface="+mn-cs"/>
                        </a:rPr>
                        <a:t>Population</a:t>
                      </a:r>
                      <a:endParaRPr lang="en-GB" sz="800" kern="1200" spc="-10" dirty="0">
                        <a:solidFill>
                          <a:srgbClr val="164A69"/>
                        </a:solidFill>
                        <a:latin typeface="Montserrat" pitchFamily="2" charset="-52"/>
                        <a:ea typeface="+mn-ea"/>
                        <a:cs typeface="+mn-cs"/>
                      </a:endParaRP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tc>
                  <a:txBody>
                    <a:bodyPr/>
                    <a:lstStyle/>
                    <a:p>
                      <a:pPr marL="87313" indent="0" algn="ctr"/>
                      <a:r>
                        <a:rPr lang="ru-RU" sz="800" kern="1200" spc="-10" dirty="0">
                          <a:solidFill>
                            <a:srgbClr val="164A69"/>
                          </a:solidFill>
                          <a:latin typeface="Montserrat" pitchFamily="2" charset="-52"/>
                          <a:ea typeface="+mn-ea"/>
                          <a:cs typeface="+mn-cs"/>
                        </a:rPr>
                        <a:t>2,9</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rgbClr val="BBFBFD"/>
                    </a:solidFill>
                  </a:tcPr>
                </a:tc>
                <a:extLst>
                  <a:ext uri="{0D108BD9-81ED-4DB2-BD59-A6C34878D82A}">
                    <a16:rowId xmlns:a16="http://schemas.microsoft.com/office/drawing/2014/main" val="162272106"/>
                  </a:ext>
                </a:extLst>
              </a:tr>
            </a:tbl>
          </a:graphicData>
        </a:graphic>
      </p:graphicFrame>
      <p:sp>
        <p:nvSpPr>
          <p:cNvPr id="96" name="object 10">
            <a:extLst>
              <a:ext uri="{FF2B5EF4-FFF2-40B4-BE49-F238E27FC236}">
                <a16:creationId xmlns:a16="http://schemas.microsoft.com/office/drawing/2014/main" id="{555331F9-0C93-4973-AB65-7B0FFD45DE0E}"/>
              </a:ext>
            </a:extLst>
          </p:cNvPr>
          <p:cNvSpPr txBox="1"/>
          <p:nvPr/>
        </p:nvSpPr>
        <p:spPr>
          <a:xfrm>
            <a:off x="10811619" y="6390177"/>
            <a:ext cx="1302886" cy="420627"/>
          </a:xfrm>
          <a:prstGeom prst="rect">
            <a:avLst/>
          </a:prstGeom>
          <a:solidFill>
            <a:srgbClr val="BBFBFD"/>
          </a:solidFill>
        </p:spPr>
        <p:txBody>
          <a:bodyPr vert="horz" wrap="square" lIns="0" tIns="12699" rIns="0" bIns="0" rtlCol="0">
            <a:spAutoFit/>
          </a:bodyPr>
          <a:lstStyle/>
          <a:p>
            <a:pPr marL="12701" marR="0" lvl="0" indent="0" algn="ctr" defTabSz="914400" rtl="0" eaLnBrk="1" fontAlgn="auto" latinLnBrk="0" hangingPunct="1">
              <a:lnSpc>
                <a:spcPct val="150000"/>
              </a:lnSpc>
              <a:spcBef>
                <a:spcPts val="0"/>
              </a:spcBef>
              <a:spcAft>
                <a:spcPts val="0"/>
              </a:spcAft>
              <a:buClrTx/>
              <a:buSzTx/>
              <a:buFontTx/>
              <a:buNone/>
              <a:tabLst/>
              <a:defRPr/>
            </a:pPr>
            <a:r>
              <a:rPr lang="en-US" sz="900" b="1" spc="-10" dirty="0">
                <a:solidFill>
                  <a:srgbClr val="5BC4BF"/>
                </a:solidFill>
                <a:latin typeface="Montserrat" pitchFamily="2" charset="-52"/>
              </a:rPr>
              <a:t>Required area </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425F"/>
                </a:solidFill>
                <a:effectLst/>
                <a:uLnTx/>
                <a:uFillTx/>
                <a:latin typeface="Montserrat" pitchFamily="2" charset="-52"/>
                <a:ea typeface="+mn-ea"/>
                <a:cs typeface="Arial MT"/>
              </a:rPr>
              <a:t> ~ </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400 </a:t>
            </a:r>
            <a:r>
              <a:rPr lang="en-US" sz="900" spc="-30" dirty="0" err="1">
                <a:solidFill>
                  <a:srgbClr val="00425F"/>
                </a:solidFill>
                <a:latin typeface="Montserrat" pitchFamily="2" charset="-52"/>
                <a:cs typeface="Arial MT"/>
              </a:rPr>
              <a:t>sq.m</a:t>
            </a:r>
            <a:r>
              <a:rPr kumimoji="0" lang="ru-RU" sz="900" b="0" i="0" u="none" strike="noStrike" kern="1200" cap="none" spc="-30" normalizeH="0" baseline="0" noProof="0" dirty="0">
                <a:ln>
                  <a:noFill/>
                </a:ln>
                <a:solidFill>
                  <a:srgbClr val="00425F"/>
                </a:solidFill>
                <a:effectLst/>
                <a:uLnTx/>
                <a:uFillTx/>
                <a:latin typeface="Montserrat" pitchFamily="2" charset="-52"/>
                <a:ea typeface="+mn-ea"/>
                <a:cs typeface="Arial MT"/>
              </a:rPr>
              <a:t>.</a:t>
            </a:r>
            <a:endParaRPr kumimoji="0" lang="en-US" sz="900" b="1" i="0" u="none" strike="noStrike" kern="1200" cap="none" spc="-10" normalizeH="0" baseline="0" noProof="0" dirty="0">
              <a:ln>
                <a:noFill/>
              </a:ln>
              <a:solidFill>
                <a:srgbClr val="5BC4BF"/>
              </a:solidFill>
              <a:effectLst/>
              <a:uLnTx/>
              <a:uFillTx/>
              <a:latin typeface="Montserrat" pitchFamily="2" charset="-52"/>
              <a:ea typeface="+mn-ea"/>
              <a:cs typeface="+mn-cs"/>
            </a:endParaRPr>
          </a:p>
          <a:p>
            <a:pPr marL="12701" marR="0" lvl="0" indent="0" algn="l" defTabSz="914400" rtl="0" eaLnBrk="1" fontAlgn="auto" latinLnBrk="0" hangingPunct="1">
              <a:lnSpc>
                <a:spcPct val="100000"/>
              </a:lnSpc>
              <a:spcBef>
                <a:spcPts val="0"/>
              </a:spcBef>
              <a:spcAft>
                <a:spcPts val="0"/>
              </a:spcAft>
              <a:buClrTx/>
              <a:buSzTx/>
              <a:buFontTx/>
              <a:buNone/>
              <a:tabLst/>
              <a:defRPr/>
            </a:pPr>
            <a:endParaRPr kumimoji="0" sz="4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4" name="object 12">
            <a:extLst>
              <a:ext uri="{FF2B5EF4-FFF2-40B4-BE49-F238E27FC236}">
                <a16:creationId xmlns:a16="http://schemas.microsoft.com/office/drawing/2014/main" id="{B156FD3C-999A-4717-AEA5-AC61148EAC7C}"/>
              </a:ext>
            </a:extLst>
          </p:cNvPr>
          <p:cNvSpPr txBox="1"/>
          <p:nvPr/>
        </p:nvSpPr>
        <p:spPr>
          <a:xfrm>
            <a:off x="6317311" y="4764077"/>
            <a:ext cx="2930728" cy="1766509"/>
          </a:xfrm>
          <a:prstGeom prst="rect">
            <a:avLst/>
          </a:prstGeom>
        </p:spPr>
        <p:txBody>
          <a:bodyPr vert="horz" wrap="square" lIns="0" tIns="24765" rIns="0" bIns="0" rtlCol="0">
            <a:spAutoFit/>
          </a:bodyPr>
          <a:lstStyle/>
          <a:p>
            <a:pPr marL="12700" lvl="0">
              <a:spcBef>
                <a:spcPts val="95"/>
              </a:spcBef>
              <a:defRPr/>
            </a:pP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a:t>
            </a:r>
            <a:r>
              <a:rPr lang="en-US" sz="1200" b="1" kern="0" spc="-10" dirty="0" err="1">
                <a:solidFill>
                  <a:srgbClr val="0070C0"/>
                </a:solidFill>
                <a:latin typeface="Times New Roman" panose="02020603050405020304" pitchFamily="18" charset="0"/>
                <a:cs typeface="Times New Roman" panose="02020603050405020304" pitchFamily="18" charset="0"/>
              </a:rPr>
              <a:t>itiator</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Private entrepreneur</a:t>
            </a:r>
          </a:p>
          <a:p>
            <a:pPr marL="12700" marR="5080" lvl="0" indent="0" algn="just"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Zahriddin</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Alimov</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indent="0" algn="just" defTabSz="914400" rtl="0" eaLnBrk="1" fontAlgn="auto" latinLnBrk="0" hangingPunct="1">
              <a:lnSpc>
                <a:spcPct val="100000"/>
              </a:lnSpc>
              <a:spcBef>
                <a:spcPts val="95"/>
              </a:spcBef>
              <a:spcAft>
                <a:spcPts val="0"/>
              </a:spcAft>
              <a:buClrTx/>
              <a:buSzTx/>
              <a:buFontTx/>
              <a:buNone/>
              <a:tabLst/>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Higher education</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12700" marR="5080" lvl="0" algn="just">
              <a:spcBef>
                <a:spcPts val="95"/>
              </a:spcBef>
              <a:defRPr/>
            </a:pPr>
            <a:endParaRPr lang="ru-RU" sz="1050" kern="0" spc="-10" dirty="0">
              <a:solidFill>
                <a:sysClr val="windowText" lastClr="000000"/>
              </a:solidFill>
              <a:latin typeface="Times New Roman" panose="02020603050405020304" pitchFamily="18" charset="0"/>
              <a:cs typeface="Times New Roman" panose="02020603050405020304" pitchFamily="18" charset="0"/>
            </a:endParaRPr>
          </a:p>
          <a:p>
            <a:pPr marL="12700" marR="5080" lvl="0" algn="just">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Project placement</a:t>
            </a:r>
            <a:endParaRPr lang="ru-RU" sz="1050" kern="0" spc="-10" dirty="0">
              <a:solidFill>
                <a:sysClr val="windowText" lastClr="000000"/>
              </a:solidFill>
              <a:latin typeface="Times New Roman" panose="02020603050405020304" pitchFamily="18" charset="0"/>
              <a:cs typeface="Times New Roman" panose="02020603050405020304" pitchFamily="18" charset="0"/>
            </a:endParaRPr>
          </a:p>
          <a:p>
            <a:pPr marL="12700" marR="5080" lvl="0" algn="just">
              <a:spcBef>
                <a:spcPts val="95"/>
              </a:spcBef>
              <a:defRPr/>
            </a:pPr>
            <a:r>
              <a:rPr lang="en-US" sz="1050" kern="0" spc="-10" dirty="0">
                <a:solidFill>
                  <a:sysClr val="windowText" lastClr="000000"/>
                </a:solidFill>
                <a:latin typeface="Times New Roman" panose="02020603050405020304" pitchFamily="18" charset="0"/>
                <a:cs typeface="Times New Roman" panose="02020603050405020304" pitchFamily="18" charset="0"/>
              </a:rPr>
              <a:t>Tashkent region, </a:t>
            </a:r>
            <a:r>
              <a:rPr lang="en-US" sz="1050" kern="0" spc="-10" dirty="0" err="1">
                <a:solidFill>
                  <a:sysClr val="windowText" lastClr="000000"/>
                </a:solidFill>
                <a:latin typeface="Times New Roman" panose="02020603050405020304" pitchFamily="18" charset="0"/>
                <a:cs typeface="Times New Roman" panose="02020603050405020304" pitchFamily="18" charset="0"/>
              </a:rPr>
              <a:t>Yangiyul</a:t>
            </a:r>
            <a:r>
              <a:rPr lang="en-US" sz="1050" kern="0" spc="-10" dirty="0">
                <a:solidFill>
                  <a:sysClr val="windowText" lastClr="000000"/>
                </a:solidFill>
                <a:latin typeface="Times New Roman" panose="02020603050405020304" pitchFamily="18" charset="0"/>
                <a:cs typeface="Times New Roman" panose="02020603050405020304" pitchFamily="18" charset="0"/>
              </a:rPr>
              <a:t> city MT </a:t>
            </a:r>
            <a:r>
              <a:rPr lang="en-US" sz="1050" kern="0" spc="-10" dirty="0" err="1">
                <a:solidFill>
                  <a:sysClr val="windowText" lastClr="000000"/>
                </a:solidFill>
                <a:latin typeface="Times New Roman" panose="02020603050405020304" pitchFamily="18" charset="0"/>
                <a:cs typeface="Times New Roman" panose="02020603050405020304" pitchFamily="18" charset="0"/>
              </a:rPr>
              <a:t>Navruz</a:t>
            </a:r>
            <a:r>
              <a:rPr lang="en-US" sz="1050" kern="0" spc="-10" dirty="0">
                <a:solidFill>
                  <a:sysClr val="windowText" lastClr="000000"/>
                </a:solidFill>
                <a:latin typeface="Times New Roman" panose="02020603050405020304" pitchFamily="18" charset="0"/>
                <a:cs typeface="Times New Roman" panose="02020603050405020304" pitchFamily="18" charset="0"/>
              </a:rPr>
              <a:t>, </a:t>
            </a:r>
            <a:r>
              <a:rPr lang="en-US" sz="1050" kern="0" spc="-10" dirty="0" err="1">
                <a:solidFill>
                  <a:sysClr val="windowText" lastClr="000000"/>
                </a:solidFill>
                <a:latin typeface="Times New Roman" panose="02020603050405020304" pitchFamily="18" charset="0"/>
                <a:cs typeface="Times New Roman" panose="02020603050405020304" pitchFamily="18" charset="0"/>
              </a:rPr>
              <a:t>Privokzalnaya</a:t>
            </a:r>
            <a:r>
              <a:rPr lang="en-US" sz="1050" kern="0" spc="-10" dirty="0">
                <a:solidFill>
                  <a:sysClr val="windowText" lastClr="000000"/>
                </a:solidFill>
                <a:latin typeface="Times New Roman" panose="02020603050405020304" pitchFamily="18" charset="0"/>
                <a:cs typeface="Times New Roman" panose="02020603050405020304" pitchFamily="18" charset="0"/>
              </a:rPr>
              <a:t> street – 62a</a:t>
            </a:r>
            <a:r>
              <a:rPr lang="ru-RU" sz="1050" kern="0" spc="-10" dirty="0">
                <a:solidFill>
                  <a:sysClr val="windowText" lastClr="000000"/>
                </a:solidFill>
                <a:latin typeface="Times New Roman" panose="02020603050405020304" pitchFamily="18" charset="0"/>
                <a:cs typeface="Times New Roman" panose="02020603050405020304" pitchFamily="18" charset="0"/>
              </a:rPr>
              <a:t>.</a:t>
            </a: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1" name="object 20">
            <a:extLst>
              <a:ext uri="{FF2B5EF4-FFF2-40B4-BE49-F238E27FC236}">
                <a16:creationId xmlns:a16="http://schemas.microsoft.com/office/drawing/2014/main" id="{67C1D1AD-04DF-4EBE-AC9D-A63B2E50C4FD}"/>
              </a:ext>
            </a:extLst>
          </p:cNvPr>
          <p:cNvSpPr txBox="1"/>
          <p:nvPr/>
        </p:nvSpPr>
        <p:spPr>
          <a:xfrm>
            <a:off x="6305088" y="721651"/>
            <a:ext cx="2809982" cy="405880"/>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Project cost</a:t>
            </a:r>
            <a:r>
              <a:rPr kumimoji="0" sz="1200" b="1" i="0" u="none" strike="noStrike" kern="0" cap="none" spc="-10" normalizeH="0" baseline="0" noProof="0" dirty="0">
                <a:ln>
                  <a:noFill/>
                </a:ln>
                <a:solidFill>
                  <a:srgbClr val="0070C0"/>
                </a:solidFill>
                <a:effectLst/>
                <a:uLnTx/>
                <a:uFillTx/>
                <a:latin typeface="Calibri"/>
                <a:ea typeface="+mn-ea"/>
                <a:cs typeface="Calibri"/>
              </a:rPr>
              <a:t>: </a:t>
            </a:r>
            <a:endParaRPr kumimoji="0" lang="uz-Latn-UZ" sz="1200" b="1" i="0" u="none" strike="noStrike" kern="0" cap="none" spc="-10" normalizeH="0" baseline="0" noProof="0" dirty="0">
              <a:ln>
                <a:noFill/>
              </a:ln>
              <a:solidFill>
                <a:srgbClr val="0070C0"/>
              </a:solidFill>
              <a:effectLst/>
              <a:uLnTx/>
              <a:uFillTx/>
              <a:latin typeface="Calibri"/>
              <a:ea typeface="+mn-ea"/>
              <a:cs typeface="Calibri"/>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lang="en-US" sz="1050" kern="0" spc="-10" dirty="0">
                <a:solidFill>
                  <a:sysClr val="windowText" lastClr="000000"/>
                </a:solidFill>
                <a:latin typeface="Times New Roman" panose="02020603050405020304" pitchFamily="18" charset="0"/>
                <a:cs typeface="Times New Roman" panose="02020603050405020304" pitchFamily="18" charset="0"/>
              </a:rPr>
              <a:t>Total cost</a:t>
            </a:r>
            <a:r>
              <a:rPr kumimoji="0" lang="en-US"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 </a:t>
            </a:r>
            <a:r>
              <a:rPr kumimoji="0" lang="en-US" sz="1200" b="0" i="0" u="none" strike="noStrike" kern="0" cap="none" spc="-10" normalizeH="0" baseline="0" noProof="0" dirty="0">
                <a:ln>
                  <a:noFill/>
                </a:ln>
                <a:solidFill>
                  <a:sysClr val="windowText" lastClr="000000"/>
                </a:solidFill>
                <a:effectLst/>
                <a:uLnTx/>
                <a:uFillTx/>
                <a:latin typeface="Calibri Light"/>
                <a:ea typeface="+mn-ea"/>
                <a:cs typeface="Calibri Light"/>
              </a:rPr>
              <a:t>US$ </a:t>
            </a:r>
            <a:r>
              <a:rPr kumimoji="0" lang="ru-RU" sz="1200" b="0" i="0" u="none" strike="noStrike" kern="0" cap="none" spc="-10" normalizeH="0" baseline="0" noProof="0" dirty="0">
                <a:ln>
                  <a:noFill/>
                </a:ln>
                <a:solidFill>
                  <a:sysClr val="windowText" lastClr="000000"/>
                </a:solidFill>
                <a:effectLst/>
                <a:uLnTx/>
                <a:uFillTx/>
                <a:latin typeface="Calibri Light"/>
                <a:ea typeface="+mn-ea"/>
                <a:cs typeface="Calibri Light"/>
              </a:rPr>
              <a:t>255</a:t>
            </a:r>
            <a:r>
              <a:rPr kumimoji="0" lang="en-US" sz="1200" b="0" i="0" u="none" strike="noStrike" kern="0" cap="none" spc="-10" normalizeH="0" baseline="0" noProof="0" dirty="0">
                <a:ln>
                  <a:noFill/>
                </a:ln>
                <a:solidFill>
                  <a:sysClr val="windowText" lastClr="000000"/>
                </a:solidFill>
                <a:effectLst/>
                <a:uLnTx/>
                <a:uFillTx/>
                <a:latin typeface="Calibri Light"/>
                <a:ea typeface="+mn-ea"/>
                <a:cs typeface="Calibri Light"/>
              </a:rPr>
              <a:t>,</a:t>
            </a:r>
            <a:r>
              <a:rPr kumimoji="0" lang="ru-RU" sz="1200" b="0" i="0" u="none" strike="noStrike" kern="0" cap="none" spc="-10" normalizeH="0" baseline="0" noProof="0" dirty="0">
                <a:ln>
                  <a:noFill/>
                </a:ln>
                <a:solidFill>
                  <a:sysClr val="windowText" lastClr="000000"/>
                </a:solidFill>
                <a:effectLst/>
                <a:uLnTx/>
                <a:uFillTx/>
                <a:latin typeface="Calibri Light"/>
                <a:ea typeface="+mn-ea"/>
                <a:cs typeface="Calibri Light"/>
              </a:rPr>
              <a:t>6</a:t>
            </a:r>
            <a:r>
              <a:rPr kumimoji="0" lang="en-US" sz="1200" b="0" i="0" u="none" strike="noStrike" kern="0" cap="none" spc="-10" normalizeH="0" baseline="0" noProof="0" dirty="0">
                <a:ln>
                  <a:noFill/>
                </a:ln>
                <a:solidFill>
                  <a:sysClr val="windowText" lastClr="000000"/>
                </a:solidFill>
                <a:effectLst/>
                <a:uLnTx/>
                <a:uFillTx/>
                <a:latin typeface="Calibri Light"/>
                <a:ea typeface="+mn-ea"/>
                <a:cs typeface="Calibri Light"/>
              </a:rPr>
              <a:t> </a:t>
            </a:r>
            <a:r>
              <a:rPr lang="en-US" sz="1200" kern="0" spc="-10" dirty="0">
                <a:solidFill>
                  <a:sysClr val="windowText" lastClr="000000"/>
                </a:solidFill>
                <a:latin typeface="Times New Roman" panose="02020603050405020304" pitchFamily="18" charset="0"/>
                <a:cs typeface="Times New Roman" panose="02020603050405020304" pitchFamily="18" charset="0"/>
              </a:rPr>
              <a:t>thousand</a:t>
            </a:r>
            <a:endParaRPr kumimoji="0" sz="110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53" name="Group 17">
            <a:extLst>
              <a:ext uri="{FF2B5EF4-FFF2-40B4-BE49-F238E27FC236}">
                <a16:creationId xmlns:a16="http://schemas.microsoft.com/office/drawing/2014/main" id="{3945F02E-9FEA-4DED-9A27-7398B47D0031}"/>
              </a:ext>
            </a:extLst>
          </p:cNvPr>
          <p:cNvGrpSpPr>
            <a:grpSpLocks noChangeAspect="1"/>
          </p:cNvGrpSpPr>
          <p:nvPr/>
        </p:nvGrpSpPr>
        <p:grpSpPr bwMode="auto">
          <a:xfrm>
            <a:off x="6364597" y="974705"/>
            <a:ext cx="275698" cy="228327"/>
            <a:chOff x="4844" y="3534"/>
            <a:chExt cx="314" cy="379"/>
          </a:xfrm>
          <a:solidFill>
            <a:srgbClr val="92D050"/>
          </a:solidFill>
        </p:grpSpPr>
        <p:sp>
          <p:nvSpPr>
            <p:cNvPr id="54" name="Freeform 19">
              <a:extLst>
                <a:ext uri="{FF2B5EF4-FFF2-40B4-BE49-F238E27FC236}">
                  <a16:creationId xmlns:a16="http://schemas.microsoft.com/office/drawing/2014/main" id="{4910919B-9B8E-4CB7-B2D9-4C57F48482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5" name="Freeform 20">
              <a:extLst>
                <a:ext uri="{FF2B5EF4-FFF2-40B4-BE49-F238E27FC236}">
                  <a16:creationId xmlns:a16="http://schemas.microsoft.com/office/drawing/2014/main" id="{C749A3E1-7077-4676-BF2E-2E7A51B2478E}"/>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6" name="Freeform 21">
              <a:extLst>
                <a:ext uri="{FF2B5EF4-FFF2-40B4-BE49-F238E27FC236}">
                  <a16:creationId xmlns:a16="http://schemas.microsoft.com/office/drawing/2014/main" id="{1C3FCF51-36F4-49ED-8173-AECECB22380D}"/>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sp>
          <p:nvSpPr>
            <p:cNvPr id="57" name="Freeform 22">
              <a:extLst>
                <a:ext uri="{FF2B5EF4-FFF2-40B4-BE49-F238E27FC236}">
                  <a16:creationId xmlns:a16="http://schemas.microsoft.com/office/drawing/2014/main" id="{E73E3552-CA50-4B22-8713-02E912D3261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EYInterstate" panose="02000503020000020004" pitchFamily="2" charset="0"/>
                <a:ea typeface="+mn-ea"/>
                <a:cs typeface="+mn-cs"/>
              </a:endParaRPr>
            </a:p>
          </p:txBody>
        </p:sp>
      </p:grpSp>
      <p:sp>
        <p:nvSpPr>
          <p:cNvPr id="83" name="object 57">
            <a:extLst>
              <a:ext uri="{FF2B5EF4-FFF2-40B4-BE49-F238E27FC236}">
                <a16:creationId xmlns:a16="http://schemas.microsoft.com/office/drawing/2014/main" id="{183838AC-2D71-4137-8151-C9EC7DFBE395}"/>
              </a:ext>
            </a:extLst>
          </p:cNvPr>
          <p:cNvSpPr txBox="1"/>
          <p:nvPr/>
        </p:nvSpPr>
        <p:spPr>
          <a:xfrm>
            <a:off x="6773461" y="1238881"/>
            <a:ext cx="71755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US" sz="800" i="1" kern="0" dirty="0">
                <a:solidFill>
                  <a:sysClr val="windowText" lastClr="000000"/>
                </a:solidFill>
                <a:latin typeface="Calibri Light"/>
                <a:cs typeface="Calibri Light"/>
              </a:rPr>
              <a:t>Buildings and structures</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4" name="object 58">
            <a:extLst>
              <a:ext uri="{FF2B5EF4-FFF2-40B4-BE49-F238E27FC236}">
                <a16:creationId xmlns:a16="http://schemas.microsoft.com/office/drawing/2014/main" id="{E9C7CFC9-4173-4988-AFCD-2E8ED751FC1D}"/>
              </a:ext>
            </a:extLst>
          </p:cNvPr>
          <p:cNvSpPr txBox="1"/>
          <p:nvPr/>
        </p:nvSpPr>
        <p:spPr>
          <a:xfrm>
            <a:off x="6761994" y="1608352"/>
            <a:ext cx="71755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800" b="0" i="1" u="none" strike="noStrike" kern="0" cap="none" spc="0" normalizeH="0" baseline="0" noProof="0" dirty="0">
                <a:ln>
                  <a:noFill/>
                </a:ln>
                <a:solidFill>
                  <a:sysClr val="windowText" lastClr="000000"/>
                </a:solidFill>
                <a:effectLst/>
                <a:uLnTx/>
                <a:uFillTx/>
                <a:latin typeface="Calibri Light"/>
                <a:ea typeface="+mn-ea"/>
                <a:cs typeface="Calibri Light"/>
              </a:rPr>
              <a:t>Equipment</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5" name="object 59">
            <a:extLst>
              <a:ext uri="{FF2B5EF4-FFF2-40B4-BE49-F238E27FC236}">
                <a16:creationId xmlns:a16="http://schemas.microsoft.com/office/drawing/2014/main" id="{B060E5B8-E220-45D2-94FC-0C13C52B10B6}"/>
              </a:ext>
            </a:extLst>
          </p:cNvPr>
          <p:cNvSpPr txBox="1"/>
          <p:nvPr/>
        </p:nvSpPr>
        <p:spPr>
          <a:xfrm>
            <a:off x="6793390" y="2264304"/>
            <a:ext cx="643890"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US" sz="800" i="1" kern="0" dirty="0">
                <a:solidFill>
                  <a:sysClr val="windowText" lastClr="000000"/>
                </a:solidFill>
                <a:latin typeface="Calibri Light"/>
                <a:cs typeface="Calibri Light"/>
              </a:rPr>
              <a:t>Working capital</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7" name="object 51">
            <a:extLst>
              <a:ext uri="{FF2B5EF4-FFF2-40B4-BE49-F238E27FC236}">
                <a16:creationId xmlns:a16="http://schemas.microsoft.com/office/drawing/2014/main" id="{37B717F3-0FBF-436C-9290-5F44E0852375}"/>
              </a:ext>
            </a:extLst>
          </p:cNvPr>
          <p:cNvSpPr/>
          <p:nvPr/>
        </p:nvSpPr>
        <p:spPr>
          <a:xfrm>
            <a:off x="6362973" y="1265742"/>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8" name="object 52">
            <a:extLst>
              <a:ext uri="{FF2B5EF4-FFF2-40B4-BE49-F238E27FC236}">
                <a16:creationId xmlns:a16="http://schemas.microsoft.com/office/drawing/2014/main" id="{979AC0AB-3F81-4471-A144-C136D370DFAF}"/>
              </a:ext>
            </a:extLst>
          </p:cNvPr>
          <p:cNvPicPr/>
          <p:nvPr/>
        </p:nvPicPr>
        <p:blipFill>
          <a:blip r:embed="rId3" cstate="print"/>
          <a:stretch>
            <a:fillRect/>
          </a:stretch>
        </p:blipFill>
        <p:spPr>
          <a:xfrm rot="10800000" flipV="1">
            <a:off x="6375808" y="1558157"/>
            <a:ext cx="269455" cy="281178"/>
          </a:xfrm>
          <a:prstGeom prst="rect">
            <a:avLst/>
          </a:prstGeom>
        </p:spPr>
      </p:pic>
      <p:sp>
        <p:nvSpPr>
          <p:cNvPr id="91" name="object 55">
            <a:extLst>
              <a:ext uri="{FF2B5EF4-FFF2-40B4-BE49-F238E27FC236}">
                <a16:creationId xmlns:a16="http://schemas.microsoft.com/office/drawing/2014/main" id="{0D469C2C-07DD-4DAF-A339-9083C94DB76F}"/>
              </a:ext>
            </a:extLst>
          </p:cNvPr>
          <p:cNvSpPr/>
          <p:nvPr/>
        </p:nvSpPr>
        <p:spPr>
          <a:xfrm>
            <a:off x="6358251" y="2256101"/>
            <a:ext cx="302437" cy="303149"/>
          </a:xfrm>
          <a:custGeom>
            <a:avLst/>
            <a:gdLst/>
            <a:ahLst/>
            <a:cxnLst/>
            <a:rect l="l" t="t" r="r" b="b"/>
            <a:pathLst>
              <a:path w="370840" h="368934">
                <a:moveTo>
                  <a:pt x="185166" y="0"/>
                </a:moveTo>
                <a:lnTo>
                  <a:pt x="135788" y="6559"/>
                </a:lnTo>
                <a:lnTo>
                  <a:pt x="91513" y="25089"/>
                </a:lnTo>
                <a:lnTo>
                  <a:pt x="54068" y="53863"/>
                </a:lnTo>
                <a:lnTo>
                  <a:pt x="25182" y="91157"/>
                </a:lnTo>
                <a:lnTo>
                  <a:pt x="6583" y="135246"/>
                </a:lnTo>
                <a:lnTo>
                  <a:pt x="0" y="184403"/>
                </a:lnTo>
                <a:lnTo>
                  <a:pt x="6583" y="233328"/>
                </a:lnTo>
                <a:lnTo>
                  <a:pt x="25182" y="277351"/>
                </a:lnTo>
                <a:lnTo>
                  <a:pt x="54068" y="314691"/>
                </a:lnTo>
                <a:lnTo>
                  <a:pt x="91513" y="343568"/>
                </a:lnTo>
                <a:lnTo>
                  <a:pt x="135788" y="362201"/>
                </a:lnTo>
                <a:lnTo>
                  <a:pt x="185166" y="368807"/>
                </a:lnTo>
                <a:lnTo>
                  <a:pt x="234292" y="362201"/>
                </a:lnTo>
                <a:lnTo>
                  <a:pt x="278496" y="343568"/>
                </a:lnTo>
                <a:lnTo>
                  <a:pt x="315991" y="314691"/>
                </a:lnTo>
                <a:lnTo>
                  <a:pt x="327667" y="299656"/>
                </a:lnTo>
                <a:lnTo>
                  <a:pt x="162013" y="299656"/>
                </a:lnTo>
                <a:lnTo>
                  <a:pt x="160578" y="298932"/>
                </a:lnTo>
                <a:lnTo>
                  <a:pt x="158407" y="297497"/>
                </a:lnTo>
                <a:lnTo>
                  <a:pt x="68719" y="207390"/>
                </a:lnTo>
                <a:lnTo>
                  <a:pt x="68719" y="202437"/>
                </a:lnTo>
                <a:lnTo>
                  <a:pt x="71602" y="199516"/>
                </a:lnTo>
                <a:lnTo>
                  <a:pt x="193840" y="77850"/>
                </a:lnTo>
                <a:lnTo>
                  <a:pt x="195287" y="75691"/>
                </a:lnTo>
                <a:lnTo>
                  <a:pt x="197459" y="74929"/>
                </a:lnTo>
                <a:lnTo>
                  <a:pt x="332371" y="74929"/>
                </a:lnTo>
                <a:lnTo>
                  <a:pt x="315991" y="53863"/>
                </a:lnTo>
                <a:lnTo>
                  <a:pt x="278496" y="25089"/>
                </a:lnTo>
                <a:lnTo>
                  <a:pt x="234292" y="6559"/>
                </a:lnTo>
                <a:lnTo>
                  <a:pt x="185166" y="0"/>
                </a:lnTo>
                <a:close/>
              </a:path>
              <a:path w="370840" h="368934">
                <a:moveTo>
                  <a:pt x="332371" y="74929"/>
                </a:moveTo>
                <a:lnTo>
                  <a:pt x="200355" y="74929"/>
                </a:lnTo>
                <a:lnTo>
                  <a:pt x="279920" y="82803"/>
                </a:lnTo>
                <a:lnTo>
                  <a:pt x="283540" y="82803"/>
                </a:lnTo>
                <a:lnTo>
                  <a:pt x="286423" y="85724"/>
                </a:lnTo>
                <a:lnTo>
                  <a:pt x="287147" y="89280"/>
                </a:lnTo>
                <a:lnTo>
                  <a:pt x="298005" y="164972"/>
                </a:lnTo>
                <a:lnTo>
                  <a:pt x="298729" y="167131"/>
                </a:lnTo>
                <a:lnTo>
                  <a:pt x="297281" y="170052"/>
                </a:lnTo>
                <a:lnTo>
                  <a:pt x="295833" y="171449"/>
                </a:lnTo>
                <a:lnTo>
                  <a:pt x="169976" y="297497"/>
                </a:lnTo>
                <a:lnTo>
                  <a:pt x="167805" y="298932"/>
                </a:lnTo>
                <a:lnTo>
                  <a:pt x="166357" y="299656"/>
                </a:lnTo>
                <a:lnTo>
                  <a:pt x="327667" y="299656"/>
                </a:lnTo>
                <a:lnTo>
                  <a:pt x="344988" y="277351"/>
                </a:lnTo>
                <a:lnTo>
                  <a:pt x="363698" y="233328"/>
                </a:lnTo>
                <a:lnTo>
                  <a:pt x="370332" y="184403"/>
                </a:lnTo>
                <a:lnTo>
                  <a:pt x="363698" y="135246"/>
                </a:lnTo>
                <a:lnTo>
                  <a:pt x="344988" y="91157"/>
                </a:lnTo>
                <a:lnTo>
                  <a:pt x="332371" y="74929"/>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object 60">
            <a:extLst>
              <a:ext uri="{FF2B5EF4-FFF2-40B4-BE49-F238E27FC236}">
                <a16:creationId xmlns:a16="http://schemas.microsoft.com/office/drawing/2014/main" id="{E4D9C40B-2B2F-4DD1-9B72-743F3D6AEFDE}"/>
              </a:ext>
            </a:extLst>
          </p:cNvPr>
          <p:cNvSpPr txBox="1"/>
          <p:nvPr/>
        </p:nvSpPr>
        <p:spPr>
          <a:xfrm>
            <a:off x="8073182" y="1266976"/>
            <a:ext cx="1097264"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lang="uz-Latn-UZ" sz="1200" kern="0" spc="-10" dirty="0">
                <a:solidFill>
                  <a:sysClr val="windowText" lastClr="000000"/>
                </a:solidFill>
                <a:latin typeface="Calibri Light"/>
                <a:cs typeface="Calibri Light"/>
              </a:rPr>
              <a:t>2</a:t>
            </a:r>
            <a:r>
              <a:rPr lang="ru-RU" sz="1200" kern="0" spc="-10" dirty="0">
                <a:solidFill>
                  <a:sysClr val="windowText" lastClr="000000"/>
                </a:solidFill>
                <a:latin typeface="Calibri Light"/>
                <a:cs typeface="Calibri Light"/>
              </a:rPr>
              <a:t>4</a:t>
            </a:r>
            <a:r>
              <a:rPr lang="en-US" sz="1200" kern="0" spc="-10" dirty="0">
                <a:solidFill>
                  <a:sysClr val="windowText" lastClr="000000"/>
                </a:solidFill>
                <a:latin typeface="Calibri Light"/>
                <a:cs typeface="Calibri Light"/>
              </a:rPr>
              <a:t>,</a:t>
            </a:r>
            <a:r>
              <a:rPr lang="uz-Latn-UZ" sz="1200" kern="0" spc="-10" dirty="0">
                <a:solidFill>
                  <a:sysClr val="windowText" lastClr="000000"/>
                </a:solidFill>
                <a:latin typeface="Calibri Light"/>
                <a:cs typeface="Calibri Light"/>
              </a:rPr>
              <a:t>0</a:t>
            </a:r>
            <a:r>
              <a:rPr lang="en-US" sz="1200" kern="0" spc="-10" dirty="0">
                <a:solidFill>
                  <a:sysClr val="windowText" lastClr="000000"/>
                </a:solidFill>
                <a:latin typeface="Calibri Light"/>
                <a:cs typeface="Calibri Light"/>
              </a:rPr>
              <a:t> </a:t>
            </a:r>
            <a:r>
              <a:rPr lang="en-US" sz="1200" kern="0" spc="-10" dirty="0">
                <a:solidFill>
                  <a:sysClr val="windowText" lastClr="000000"/>
                </a:solidFill>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sp>
        <p:nvSpPr>
          <p:cNvPr id="108" name="object 61">
            <a:extLst>
              <a:ext uri="{FF2B5EF4-FFF2-40B4-BE49-F238E27FC236}">
                <a16:creationId xmlns:a16="http://schemas.microsoft.com/office/drawing/2014/main" id="{1B88B62D-36E2-4E73-BBD7-41AFB9CD4D6B}"/>
              </a:ext>
            </a:extLst>
          </p:cNvPr>
          <p:cNvSpPr/>
          <p:nvPr/>
        </p:nvSpPr>
        <p:spPr>
          <a:xfrm>
            <a:off x="7491011" y="1208943"/>
            <a:ext cx="469499"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object 61">
            <a:extLst>
              <a:ext uri="{FF2B5EF4-FFF2-40B4-BE49-F238E27FC236}">
                <a16:creationId xmlns:a16="http://schemas.microsoft.com/office/drawing/2014/main" id="{2BB9EF66-6298-4877-BCAB-9FB5CDE78E03}"/>
              </a:ext>
            </a:extLst>
          </p:cNvPr>
          <p:cNvSpPr/>
          <p:nvPr/>
        </p:nvSpPr>
        <p:spPr>
          <a:xfrm>
            <a:off x="7504515" y="1559541"/>
            <a:ext cx="472202"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object 61">
            <a:extLst>
              <a:ext uri="{FF2B5EF4-FFF2-40B4-BE49-F238E27FC236}">
                <a16:creationId xmlns:a16="http://schemas.microsoft.com/office/drawing/2014/main" id="{37635608-354B-4F60-AFE5-A1ED3A28BDCF}"/>
              </a:ext>
            </a:extLst>
          </p:cNvPr>
          <p:cNvSpPr/>
          <p:nvPr/>
        </p:nvSpPr>
        <p:spPr>
          <a:xfrm>
            <a:off x="7524272" y="2266146"/>
            <a:ext cx="495367" cy="363272"/>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object 63">
            <a:extLst>
              <a:ext uri="{FF2B5EF4-FFF2-40B4-BE49-F238E27FC236}">
                <a16:creationId xmlns:a16="http://schemas.microsoft.com/office/drawing/2014/main" id="{3DB8E4E0-9D48-4A6F-8DD4-8F7A7E98F6B9}"/>
              </a:ext>
            </a:extLst>
          </p:cNvPr>
          <p:cNvSpPr txBox="1"/>
          <p:nvPr/>
        </p:nvSpPr>
        <p:spPr>
          <a:xfrm>
            <a:off x="7582372" y="1243878"/>
            <a:ext cx="400397"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200" b="0" i="0" u="none" strike="noStrike" kern="0" cap="none" spc="-25" normalizeH="0" baseline="0" noProof="0" dirty="0">
                <a:ln>
                  <a:noFill/>
                </a:ln>
                <a:solidFill>
                  <a:srgbClr val="85BB24"/>
                </a:solidFill>
                <a:effectLst/>
                <a:uLnTx/>
                <a:uFillTx/>
                <a:latin typeface="Calibri Light"/>
                <a:ea typeface="+mn-ea"/>
                <a:cs typeface="Calibri Light"/>
              </a:rPr>
              <a:t>9,4</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3" name="object 64">
            <a:extLst>
              <a:ext uri="{FF2B5EF4-FFF2-40B4-BE49-F238E27FC236}">
                <a16:creationId xmlns:a16="http://schemas.microsoft.com/office/drawing/2014/main" id="{7E2E8E36-F74D-460C-9FC9-9C2F6F9F7A26}"/>
              </a:ext>
            </a:extLst>
          </p:cNvPr>
          <p:cNvSpPr txBox="1"/>
          <p:nvPr/>
        </p:nvSpPr>
        <p:spPr>
          <a:xfrm>
            <a:off x="7584741" y="1593263"/>
            <a:ext cx="438499" cy="2128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ru-RU" sz="1300" b="0" i="0" u="none" strike="noStrike" kern="0" cap="none" spc="-25" normalizeH="0" baseline="0" noProof="0" dirty="0">
                <a:ln>
                  <a:noFill/>
                </a:ln>
                <a:solidFill>
                  <a:srgbClr val="85BB24"/>
                </a:solidFill>
                <a:effectLst/>
                <a:uLnTx/>
                <a:uFillTx/>
                <a:latin typeface="Calibri Light"/>
                <a:ea typeface="+mn-ea"/>
                <a:cs typeface="Calibri Light"/>
              </a:rPr>
              <a:t>19,6</a:t>
            </a:r>
            <a:r>
              <a:rPr kumimoji="0" sz="13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3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4" name="object 65">
            <a:extLst>
              <a:ext uri="{FF2B5EF4-FFF2-40B4-BE49-F238E27FC236}">
                <a16:creationId xmlns:a16="http://schemas.microsoft.com/office/drawing/2014/main" id="{C7AAB253-9D2B-4520-A8BC-E36FB05C7476}"/>
              </a:ext>
            </a:extLst>
          </p:cNvPr>
          <p:cNvSpPr txBox="1"/>
          <p:nvPr/>
        </p:nvSpPr>
        <p:spPr>
          <a:xfrm>
            <a:off x="1749932" y="8408289"/>
            <a:ext cx="241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0" cap="none" spc="-25" normalizeH="0" baseline="0" noProof="0" dirty="0">
                <a:ln>
                  <a:noFill/>
                </a:ln>
                <a:solidFill>
                  <a:srgbClr val="85BB24"/>
                </a:solidFill>
                <a:effectLst/>
                <a:uLnTx/>
                <a:uFillTx/>
                <a:latin typeface="Calibri Light"/>
                <a:ea typeface="+mn-ea"/>
                <a:cs typeface="Calibri Light"/>
              </a:rPr>
              <a:t>6%</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6" name="object 71">
            <a:extLst>
              <a:ext uri="{FF2B5EF4-FFF2-40B4-BE49-F238E27FC236}">
                <a16:creationId xmlns:a16="http://schemas.microsoft.com/office/drawing/2014/main" id="{44793C1F-D235-4FEA-BABC-39A813FAA3F4}"/>
              </a:ext>
            </a:extLst>
          </p:cNvPr>
          <p:cNvSpPr txBox="1"/>
          <p:nvPr/>
        </p:nvSpPr>
        <p:spPr>
          <a:xfrm>
            <a:off x="7569982" y="2324127"/>
            <a:ext cx="449657"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47</a:t>
            </a: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,2</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8" name="object 3">
            <a:extLst>
              <a:ext uri="{FF2B5EF4-FFF2-40B4-BE49-F238E27FC236}">
                <a16:creationId xmlns:a16="http://schemas.microsoft.com/office/drawing/2014/main" id="{7F3DB89C-8172-45BC-8427-B226ABFF11AD}"/>
              </a:ext>
            </a:extLst>
          </p:cNvPr>
          <p:cNvSpPr txBox="1"/>
          <p:nvPr/>
        </p:nvSpPr>
        <p:spPr>
          <a:xfrm>
            <a:off x="10415437" y="2560886"/>
            <a:ext cx="1763336" cy="54630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Investment </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indicators</a:t>
            </a:r>
            <a:r>
              <a:rPr kumimoji="0" lang="en-US"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19" name="object 20">
            <a:extLst>
              <a:ext uri="{FF2B5EF4-FFF2-40B4-BE49-F238E27FC236}">
                <a16:creationId xmlns:a16="http://schemas.microsoft.com/office/drawing/2014/main" id="{9BFAFE02-EFC6-49F5-AF0A-0A7F1A98B6D4}"/>
              </a:ext>
            </a:extLst>
          </p:cNvPr>
          <p:cNvSpPr txBox="1"/>
          <p:nvPr/>
        </p:nvSpPr>
        <p:spPr>
          <a:xfrm>
            <a:off x="10522082" y="3059371"/>
            <a:ext cx="1718535" cy="1521570"/>
          </a:xfrm>
          <a:prstGeom prst="rect">
            <a:avLst/>
          </a:prstGeom>
        </p:spPr>
        <p:txBody>
          <a:bodyPr vert="horz" wrap="square" lIns="0" tIns="23495" rIns="0" bIns="0" rtlCol="0">
            <a:spAutoFit/>
          </a:bodyPr>
          <a:lstStyle/>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NPV, US$ thousand–</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 174,8</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IRR,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2930,9</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EBITDA, %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97</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Light"/>
                <a:ea typeface="+mn-ea"/>
                <a:cs typeface="Calibri Light"/>
              </a:rPr>
              <a:t>DPP, years - </a:t>
            </a:r>
            <a:r>
              <a:rPr kumimoji="0" lang="ru-RU" sz="1100" b="0" i="1" u="none" strike="noStrike" kern="0" cap="none" spc="0" normalizeH="0" baseline="0" noProof="0" dirty="0">
                <a:ln>
                  <a:noFill/>
                </a:ln>
                <a:solidFill>
                  <a:sysClr val="windowText" lastClr="000000"/>
                </a:solidFill>
                <a:effectLst/>
                <a:uLnTx/>
                <a:uFillTx/>
                <a:latin typeface="Calibri Light"/>
                <a:ea typeface="+mn-ea"/>
                <a:cs typeface="Calibri Light"/>
              </a:rPr>
              <a:t>1</a:t>
            </a:r>
            <a:r>
              <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200" b="0" i="1" u="none" strike="noStrike" kern="0" cap="none" spc="0" normalizeH="0" baseline="0" noProof="0" dirty="0">
                <a:ln>
                  <a:noFill/>
                </a:ln>
                <a:solidFill>
                  <a:sysClr val="windowText" lastClr="000000"/>
                </a:solidFill>
                <a:effectLst/>
                <a:uLnTx/>
                <a:uFillTx/>
                <a:latin typeface="Calibri Light"/>
                <a:ea typeface="+mn-ea"/>
                <a:cs typeface="Calibri Light"/>
              </a:rPr>
              <a:t>35</a:t>
            </a:r>
            <a:endParaRPr kumimoji="0" lang="en-US" sz="1200" b="0" i="1" u="none" strike="noStrike" kern="0" cap="none" spc="0" normalizeH="0" baseline="0" noProof="0" dirty="0">
              <a:ln>
                <a:noFill/>
              </a:ln>
              <a:solidFill>
                <a:sysClr val="windowText" lastClr="000000"/>
              </a:solidFill>
              <a:effectLst/>
              <a:uLnTx/>
              <a:uFillTx/>
              <a:latin typeface="Calibri Light"/>
              <a:ea typeface="+mn-ea"/>
              <a:cs typeface="Calibri Light"/>
            </a:endParaRPr>
          </a:p>
          <a:p>
            <a:pPr marL="12700" marR="38100" lvl="0" indent="0" algn="l" defTabSz="914400" rtl="0" eaLnBrk="1" fontAlgn="auto" latinLnBrk="0" hangingPunct="1">
              <a:lnSpc>
                <a:spcPct val="100000"/>
              </a:lnSpc>
              <a:spcBef>
                <a:spcPts val="95"/>
              </a:spcBef>
              <a:spcAft>
                <a:spcPts val="0"/>
              </a:spcAft>
              <a:buClrTx/>
              <a:buSzTx/>
              <a:buFontTx/>
              <a:buNone/>
              <a:tabLst/>
              <a:defRPr/>
            </a:pPr>
            <a:endParaRPr kumimoji="0" sz="1050" b="0" i="0" u="none" strike="noStrike" kern="0" cap="none" spc="-1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27" name="object 12">
            <a:extLst>
              <a:ext uri="{FF2B5EF4-FFF2-40B4-BE49-F238E27FC236}">
                <a16:creationId xmlns:a16="http://schemas.microsoft.com/office/drawing/2014/main" id="{9D0DF887-A79E-47DC-98FB-A54A4C7709D8}"/>
              </a:ext>
            </a:extLst>
          </p:cNvPr>
          <p:cNvSpPr txBox="1"/>
          <p:nvPr/>
        </p:nvSpPr>
        <p:spPr>
          <a:xfrm>
            <a:off x="3381322" y="754170"/>
            <a:ext cx="2826772" cy="384080"/>
          </a:xfrm>
          <a:prstGeom prst="rect">
            <a:avLst/>
          </a:prstGeom>
        </p:spPr>
        <p:txBody>
          <a:bodyPr vert="horz" wrap="square" lIns="0" tIns="24765" rIns="0" bIns="0" rtlCol="0">
            <a:spAutoFit/>
          </a:bodyPr>
          <a:lstStyle/>
          <a:p>
            <a:pPr marL="12700" marR="0" lvl="0" indent="0" algn="l" defTabSz="914400" rtl="0" eaLnBrk="1" fontAlgn="auto" latinLnBrk="0" hangingPunct="1">
              <a:lnSpc>
                <a:spcPct val="100000"/>
              </a:lnSpc>
              <a:spcBef>
                <a:spcPts val="195"/>
              </a:spcBef>
              <a:spcAft>
                <a:spcPts val="0"/>
              </a:spcAft>
              <a:buClrTx/>
              <a:buSzTx/>
              <a:buFontTx/>
              <a:buNone/>
              <a:tabLst/>
              <a:defRPr/>
            </a:pPr>
            <a:r>
              <a:rPr lang="en-US" sz="1200" b="1" kern="0" spc="-10" dirty="0">
                <a:solidFill>
                  <a:srgbClr val="0070C0"/>
                </a:solidFill>
                <a:latin typeface="Times New Roman" panose="02020603050405020304" pitchFamily="18" charset="0"/>
                <a:cs typeface="Times New Roman" panose="02020603050405020304" pitchFamily="18" charset="0"/>
              </a:rPr>
              <a:t>Branch</a:t>
            </a:r>
            <a:endParaRPr kumimoji="0" sz="1200" b="1" i="0" u="none" strike="noStrike" kern="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38100" lvl="0" indent="0" algn="l" defTabSz="914400" rtl="0" eaLnBrk="1" fontAlgn="auto" latinLnBrk="0" hangingPunct="1">
              <a:lnSpc>
                <a:spcPct val="100000"/>
              </a:lnSpc>
              <a:spcBef>
                <a:spcPts val="95"/>
              </a:spcBef>
              <a:spcAft>
                <a:spcPts val="0"/>
              </a:spcAft>
              <a:buClrTx/>
              <a:buSzTx/>
              <a:buFontTx/>
              <a:buNone/>
              <a:tabLst/>
              <a:defRPr/>
            </a:pPr>
            <a:r>
              <a:rPr lang="uz-Latn-UZ" sz="1050" dirty="0">
                <a:effectLst/>
                <a:latin typeface="Times New Roman" panose="02020603050405020304" pitchFamily="18" charset="0"/>
                <a:cs typeface="Times New Roman" panose="02020603050405020304" pitchFamily="18" charset="0"/>
              </a:rPr>
              <a:t>Pharmaceutical industry</a:t>
            </a:r>
            <a:endParaRPr kumimoji="0" lang="ru-RU" sz="1050" b="0" i="0" u="none" strike="noStrike" kern="0" cap="none" spc="-1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92" name="Рисунок 91">
            <a:extLst>
              <a:ext uri="{FF2B5EF4-FFF2-40B4-BE49-F238E27FC236}">
                <a16:creationId xmlns:a16="http://schemas.microsoft.com/office/drawing/2014/main" id="{B5F7CA23-E094-4345-8AD9-1DDD5074F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
        <p:nvSpPr>
          <p:cNvPr id="94" name="object 14">
            <a:extLst>
              <a:ext uri="{FF2B5EF4-FFF2-40B4-BE49-F238E27FC236}">
                <a16:creationId xmlns:a16="http://schemas.microsoft.com/office/drawing/2014/main" id="{7B46E957-4C26-42B4-8DA3-9D55C1ADADC4}"/>
              </a:ext>
            </a:extLst>
          </p:cNvPr>
          <p:cNvSpPr txBox="1"/>
          <p:nvPr/>
        </p:nvSpPr>
        <p:spPr>
          <a:xfrm>
            <a:off x="144945" y="4095628"/>
            <a:ext cx="6052866" cy="986809"/>
          </a:xfrm>
          <a:prstGeom prst="rect">
            <a:avLst/>
          </a:prstGeom>
        </p:spPr>
        <p:txBody>
          <a:bodyPr vert="horz" wrap="square" lIns="0" tIns="12065" rIns="0" bIns="0" rtlCol="0">
            <a:spAutoFit/>
          </a:bodyPr>
          <a:lstStyle/>
          <a:p>
            <a:pPr marL="12700" marR="7620" lvl="0" indent="0" algn="just" defTabSz="914400" rtl="0" eaLnBrk="1" fontAlgn="auto" latinLnBrk="0" hangingPunct="1">
              <a:lnSpc>
                <a:spcPts val="1160"/>
              </a:lnSpc>
              <a:spcBef>
                <a:spcPts val="195"/>
              </a:spcBef>
              <a:spcAft>
                <a:spcPts val="0"/>
              </a:spcAft>
              <a:buClrTx/>
              <a:buSzTx/>
              <a:buFontTx/>
              <a:buNone/>
              <a:tabLst>
                <a:tab pos="184785" algn="l"/>
              </a:tabLst>
              <a:defRPr/>
            </a:pPr>
            <a:r>
              <a:rPr lang="en-US" sz="1200" b="1" spc="-10" dirty="0">
                <a:solidFill>
                  <a:srgbClr val="0070C0"/>
                </a:solidFill>
                <a:latin typeface="Times New Roman" panose="02020603050405020304" pitchFamily="18" charset="0"/>
                <a:cs typeface="Times New Roman" panose="02020603050405020304" pitchFamily="18" charset="0"/>
              </a:rPr>
              <a:t>Market</a:t>
            </a:r>
            <a:endParaRPr kumimoji="0" lang="ru-RU"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2700" marR="7620" lvl="0" algn="just">
              <a:lnSpc>
                <a:spcPts val="1160"/>
              </a:lnSpc>
              <a:spcBef>
                <a:spcPts val="195"/>
              </a:spcBef>
              <a:tabLst>
                <a:tab pos="184785" algn="l"/>
              </a:tabLst>
              <a:defRPr/>
            </a:pPr>
            <a:r>
              <a:rPr lang="en-US" sz="1050" dirty="0">
                <a:effectLst/>
                <a:latin typeface="Times New Roman" panose="02020603050405020304" pitchFamily="18" charset="0"/>
                <a:cs typeface="Times New Roman" panose="02020603050405020304" pitchFamily="18" charset="0"/>
              </a:rPr>
              <a:t>The demand for painkillers, in particular analgesics, is also growing. According to forecasts, in 2025, the global analgesic market revenue will amount to 34.66 billion US dollars, and the annual growth rate will be 4.84% (CAGR 2025-2030)</a:t>
            </a:r>
            <a:r>
              <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a:p>
            <a:pPr marL="12700" marR="7620" lvl="0" algn="just">
              <a:lnSpc>
                <a:spcPts val="1160"/>
              </a:lnSpc>
              <a:spcBef>
                <a:spcPts val="195"/>
              </a:spcBef>
              <a:tabLst>
                <a:tab pos="184785" algn="l"/>
              </a:tabLst>
              <a:defRPr/>
            </a:pPr>
            <a:r>
              <a:rPr lang="en-US" sz="1050" dirty="0">
                <a:effectLst/>
                <a:latin typeface="Times New Roman" panose="02020603050405020304" pitchFamily="18" charset="0"/>
                <a:cs typeface="Times New Roman" panose="02020603050405020304" pitchFamily="18" charset="0"/>
              </a:rPr>
              <a:t>The demand for antibiotics is expected to grow, with the market volume projected to increase from US$38 billion in 2025 to US$40 billion by 2034, with a cumulative annual growth rate of 4.3%.</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6" name="object 6">
            <a:extLst>
              <a:ext uri="{FF2B5EF4-FFF2-40B4-BE49-F238E27FC236}">
                <a16:creationId xmlns:a16="http://schemas.microsoft.com/office/drawing/2014/main" id="{5AC46818-164D-47D7-81EB-5DD18AFFDB86}"/>
              </a:ext>
            </a:extLst>
          </p:cNvPr>
          <p:cNvSpPr txBox="1"/>
          <p:nvPr/>
        </p:nvSpPr>
        <p:spPr>
          <a:xfrm>
            <a:off x="65720" y="3222275"/>
            <a:ext cx="6010391" cy="820096"/>
          </a:xfrm>
          <a:prstGeom prst="rect">
            <a:avLst/>
          </a:prstGeom>
        </p:spPr>
        <p:txBody>
          <a:bodyPr vert="horz" wrap="square" lIns="0" tIns="12065" rIns="0" bIns="0" rtlCol="0">
            <a:spAutoFit/>
          </a:bodyPr>
          <a:lstStyle/>
          <a:p>
            <a:pPr marL="184150" marR="508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i="1" dirty="0">
                <a:effectLst/>
                <a:latin typeface="Times New Roman" panose="02020603050405020304" pitchFamily="18" charset="0"/>
                <a:cs typeface="Times New Roman" panose="02020603050405020304" pitchFamily="18" charset="0"/>
              </a:rPr>
              <a:t>There is a high demand for poison</a:t>
            </a:r>
            <a:r>
              <a:rPr lang="en-US" sz="1050" dirty="0">
                <a:effectLst/>
                <a:latin typeface="Times New Roman" panose="02020603050405020304" pitchFamily="18" charset="0"/>
                <a:cs typeface="Times New Roman" panose="02020603050405020304" pitchFamily="18" charset="0"/>
              </a:rPr>
              <a:t>. It is used in medicine and cosmetology to create painkillers, anticancer and anti-aging products. The poison is also being tested as a replacement for traditional antibiotics — it is able to fight drug-resistant bacteria.</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84150" marR="508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i="1" dirty="0">
                <a:effectLst/>
                <a:latin typeface="Times New Roman" panose="02020603050405020304" pitchFamily="18" charset="0"/>
                <a:cs typeface="Times New Roman" panose="02020603050405020304" pitchFamily="18" charset="0"/>
              </a:rPr>
              <a:t>The possibility of automating the process</a:t>
            </a:r>
            <a:r>
              <a:rPr lang="en-US" sz="1050" dirty="0">
                <a:effectLst/>
                <a:latin typeface="Times New Roman" panose="02020603050405020304" pitchFamily="18" charset="0"/>
                <a:cs typeface="Times New Roman" panose="02020603050405020304" pitchFamily="18" charset="0"/>
              </a:rPr>
              <a:t>. Venom collection can be automated using compact electrical stimulators that painlessly squeeze out a drop of venom for the animal.</a:t>
            </a:r>
            <a:endParaRPr kumimoji="0" lang="ru-RU"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3" name="object 54">
            <a:extLst>
              <a:ext uri="{FF2B5EF4-FFF2-40B4-BE49-F238E27FC236}">
                <a16:creationId xmlns:a16="http://schemas.microsoft.com/office/drawing/2014/main" id="{C65DC382-59D9-48F6-8AFB-AD6F000027AA}"/>
              </a:ext>
            </a:extLst>
          </p:cNvPr>
          <p:cNvSpPr/>
          <p:nvPr/>
        </p:nvSpPr>
        <p:spPr>
          <a:xfrm>
            <a:off x="6343644" y="1881264"/>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9" name="object 59">
            <a:extLst>
              <a:ext uri="{FF2B5EF4-FFF2-40B4-BE49-F238E27FC236}">
                <a16:creationId xmlns:a16="http://schemas.microsoft.com/office/drawing/2014/main" id="{32CF0995-6C3B-4CE5-BD17-B9F0B3BD1098}"/>
              </a:ext>
            </a:extLst>
          </p:cNvPr>
          <p:cNvSpPr txBox="1"/>
          <p:nvPr/>
        </p:nvSpPr>
        <p:spPr>
          <a:xfrm>
            <a:off x="6778024" y="1931288"/>
            <a:ext cx="643890" cy="1359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US" sz="800" i="1" kern="0" dirty="0">
                <a:solidFill>
                  <a:sysClr val="windowText" lastClr="000000"/>
                </a:solidFill>
                <a:latin typeface="Calibri Light"/>
                <a:cs typeface="Calibri Light"/>
              </a:rPr>
              <a:t>Other</a:t>
            </a:r>
            <a:endParaRPr kumimoji="0" sz="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6" name="object 71">
            <a:extLst>
              <a:ext uri="{FF2B5EF4-FFF2-40B4-BE49-F238E27FC236}">
                <a16:creationId xmlns:a16="http://schemas.microsoft.com/office/drawing/2014/main" id="{4104BDDD-E40A-40CA-A5A1-1B41D0F855D3}"/>
              </a:ext>
            </a:extLst>
          </p:cNvPr>
          <p:cNvSpPr txBox="1"/>
          <p:nvPr/>
        </p:nvSpPr>
        <p:spPr>
          <a:xfrm>
            <a:off x="7554616" y="1931208"/>
            <a:ext cx="44228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ru-RU" sz="1400" kern="0" spc="-25" dirty="0">
                <a:solidFill>
                  <a:srgbClr val="85BB24"/>
                </a:solidFill>
                <a:latin typeface="Calibri Light"/>
                <a:cs typeface="Calibri Light"/>
              </a:rPr>
              <a:t>23</a:t>
            </a:r>
            <a:r>
              <a:rPr kumimoji="0" lang="ru-RU" sz="1400" b="0" i="0" u="none" strike="noStrike" kern="0" cap="none" spc="-25" normalizeH="0" baseline="0" noProof="0" dirty="0">
                <a:ln>
                  <a:noFill/>
                </a:ln>
                <a:solidFill>
                  <a:srgbClr val="85BB24"/>
                </a:solidFill>
                <a:effectLst/>
                <a:uLnTx/>
                <a:uFillTx/>
                <a:latin typeface="Calibri Light"/>
                <a:ea typeface="+mn-ea"/>
                <a:cs typeface="Calibri Light"/>
              </a:rPr>
              <a:t>,9</a:t>
            </a:r>
            <a:r>
              <a:rPr kumimoji="0" sz="1400" b="0" i="0" u="none" strike="noStrike" kern="0" cap="none" spc="-25" normalizeH="0" baseline="0" noProof="0" dirty="0">
                <a:ln>
                  <a:noFill/>
                </a:ln>
                <a:solidFill>
                  <a:srgbClr val="85BB24"/>
                </a:solidFill>
                <a:effectLst/>
                <a:uLnTx/>
                <a:uFillTx/>
                <a:latin typeface="Calibri Light"/>
                <a:ea typeface="+mn-ea"/>
                <a:cs typeface="Calibri Light"/>
              </a:rPr>
              <a:t>%</a:t>
            </a:r>
            <a:endParaRPr kumimoji="0" sz="14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17" name="object 61">
            <a:extLst>
              <a:ext uri="{FF2B5EF4-FFF2-40B4-BE49-F238E27FC236}">
                <a16:creationId xmlns:a16="http://schemas.microsoft.com/office/drawing/2014/main" id="{F87EED0A-2866-431C-9D6E-88BFDFFFAD0D}"/>
              </a:ext>
            </a:extLst>
          </p:cNvPr>
          <p:cNvSpPr/>
          <p:nvPr/>
        </p:nvSpPr>
        <p:spPr>
          <a:xfrm>
            <a:off x="7494777" y="1899245"/>
            <a:ext cx="469500" cy="329983"/>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6" name="object 10">
            <a:extLst>
              <a:ext uri="{FF2B5EF4-FFF2-40B4-BE49-F238E27FC236}">
                <a16:creationId xmlns:a16="http://schemas.microsoft.com/office/drawing/2014/main" id="{7C2F0930-AB61-437E-9DAA-DD45720729DC}"/>
              </a:ext>
            </a:extLst>
          </p:cNvPr>
          <p:cNvSpPr txBox="1"/>
          <p:nvPr/>
        </p:nvSpPr>
        <p:spPr>
          <a:xfrm>
            <a:off x="108845" y="3002590"/>
            <a:ext cx="4675580" cy="197489"/>
          </a:xfrm>
          <a:prstGeom prst="rect">
            <a:avLst/>
          </a:prstGeom>
        </p:spPr>
        <p:txBody>
          <a:bodyPr vert="horz" wrap="square" lIns="0" tIns="12699" rIns="0" bIns="0" rtlCol="0">
            <a:spAutoFit/>
          </a:bodyPr>
          <a:lstStyle/>
          <a:p>
            <a:pPr marL="12701">
              <a:spcBef>
                <a:spcPts val="1525"/>
              </a:spcBef>
              <a:defRPr/>
            </a:pPr>
            <a:r>
              <a:rPr lang="en-US" sz="1200" b="1" spc="-10" dirty="0">
                <a:solidFill>
                  <a:srgbClr val="0070C0"/>
                </a:solidFill>
                <a:latin typeface="Times New Roman" panose="02020603050405020304" pitchFamily="18" charset="0"/>
                <a:cs typeface="Times New Roman" panose="02020603050405020304" pitchFamily="18" charset="0"/>
              </a:rPr>
              <a:t>Why is it worth investing in the field of obtaining scorpion venom</a:t>
            </a:r>
            <a:r>
              <a:rPr lang="ru-RU" sz="1200" b="1" spc="-10" dirty="0">
                <a:solidFill>
                  <a:srgbClr val="0070C0"/>
                </a:solidFill>
                <a:latin typeface="Times New Roman" panose="02020603050405020304" pitchFamily="18" charset="0"/>
                <a:cs typeface="Times New Roman" panose="02020603050405020304" pitchFamily="18" charset="0"/>
              </a:rPr>
              <a:t>?</a:t>
            </a:r>
          </a:p>
        </p:txBody>
      </p:sp>
      <p:sp>
        <p:nvSpPr>
          <p:cNvPr id="98" name="object 6">
            <a:extLst>
              <a:ext uri="{FF2B5EF4-FFF2-40B4-BE49-F238E27FC236}">
                <a16:creationId xmlns:a16="http://schemas.microsoft.com/office/drawing/2014/main" id="{02AB4A0F-CDC1-42BE-8C2C-645F32B7996F}"/>
              </a:ext>
            </a:extLst>
          </p:cNvPr>
          <p:cNvSpPr txBox="1"/>
          <p:nvPr/>
        </p:nvSpPr>
        <p:spPr>
          <a:xfrm>
            <a:off x="103628" y="5191947"/>
            <a:ext cx="6038075" cy="1433085"/>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Benefits</a:t>
            </a:r>
          </a:p>
          <a:p>
            <a:pPr marL="184150" indent="-171450" algn="just">
              <a:spcBef>
                <a:spcPts val="195"/>
              </a:spcBef>
              <a:buFont typeface="Wingdings" panose="05000000000000000000" pitchFamily="2" charset="2"/>
              <a:buChar char="q"/>
            </a:pPr>
            <a:r>
              <a:rPr lang="en-US" sz="1100" dirty="0">
                <a:effectLst/>
                <a:latin typeface="Times New Roman" panose="02020603050405020304" pitchFamily="18" charset="0"/>
                <a:cs typeface="Times New Roman" panose="02020603050405020304" pitchFamily="18" charset="0"/>
              </a:rPr>
              <a:t>Exemption from customs duties for raw materials and supplies not produced in Uzbekistan, copper products, packaging materials for keeping laboratory animals, preclinical research and production of medicines, technological and laboratory equipment, components and spare parts for them, "clean rooms", sandwich panels and ventilation systems for pharmaceutical production facilities.</a:t>
            </a:r>
            <a:endParaRPr lang="ru-RU" sz="1100" dirty="0">
              <a:latin typeface="Times New Roman" panose="02020603050405020304" pitchFamily="18" charset="0"/>
              <a:cs typeface="Times New Roman" panose="02020603050405020304" pitchFamily="18" charset="0"/>
            </a:endParaRPr>
          </a:p>
          <a:p>
            <a:pPr marL="184150" indent="-171450" algn="just">
              <a:spcBef>
                <a:spcPts val="195"/>
              </a:spcBef>
              <a:buFont typeface="Wingdings" panose="05000000000000000000" pitchFamily="2" charset="2"/>
              <a:buChar char="q"/>
            </a:pPr>
            <a:r>
              <a:rPr lang="en-US" sz="1100" dirty="0">
                <a:effectLst/>
                <a:latin typeface="Times New Roman" panose="02020603050405020304" pitchFamily="18" charset="0"/>
                <a:cs typeface="Times New Roman" panose="02020603050405020304" pitchFamily="18" charset="0"/>
              </a:rPr>
              <a:t>Covering the expenses of entrepreneurs for obtaining certificates from the US Food and Drug Administration (FDA) and the European Medicines Agency (EMA) at the expense of the budget for export expansion.</a:t>
            </a:r>
            <a:endParaRPr lang="ru-RU" sz="1100" dirty="0">
              <a:latin typeface="Times New Roman" panose="02020603050405020304" pitchFamily="18" charset="0"/>
              <a:cs typeface="Times New Roman" panose="02020603050405020304" pitchFamily="18" charset="0"/>
            </a:endParaRPr>
          </a:p>
        </p:txBody>
      </p:sp>
      <p:sp>
        <p:nvSpPr>
          <p:cNvPr id="105" name="object 60">
            <a:extLst>
              <a:ext uri="{FF2B5EF4-FFF2-40B4-BE49-F238E27FC236}">
                <a16:creationId xmlns:a16="http://schemas.microsoft.com/office/drawing/2014/main" id="{5E028B90-2EF0-4344-AA50-E2F22B1620D8}"/>
              </a:ext>
            </a:extLst>
          </p:cNvPr>
          <p:cNvSpPr txBox="1"/>
          <p:nvPr/>
        </p:nvSpPr>
        <p:spPr>
          <a:xfrm>
            <a:off x="8059804" y="1608352"/>
            <a:ext cx="1097264"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50</a:t>
            </a:r>
            <a:r>
              <a:rPr lang="ru-RU" sz="1200" kern="0" spc="-10" dirty="0">
                <a:solidFill>
                  <a:sysClr val="windowText" lastClr="000000"/>
                </a:solidFill>
                <a:latin typeface="Calibri Light"/>
                <a:cs typeface="Calibri Light"/>
              </a:rPr>
              <a:t>,</a:t>
            </a:r>
            <a:r>
              <a:rPr lang="uz-Latn-UZ" sz="1200" kern="0" spc="-10" dirty="0">
                <a:solidFill>
                  <a:sysClr val="windowText" lastClr="000000"/>
                </a:solidFill>
                <a:latin typeface="Calibri Light"/>
                <a:cs typeface="Calibri Light"/>
              </a:rPr>
              <a:t>0</a:t>
            </a:r>
            <a:r>
              <a:rPr lang="en-US" sz="1200" kern="0" spc="-10" dirty="0">
                <a:solidFill>
                  <a:sysClr val="windowText" lastClr="000000"/>
                </a:solidFill>
                <a:latin typeface="Calibri Light"/>
                <a:cs typeface="Calibri Light"/>
              </a:rPr>
              <a:t> </a:t>
            </a:r>
            <a:r>
              <a:rPr lang="en-US" sz="1200" kern="0" spc="-10" dirty="0">
                <a:solidFill>
                  <a:sysClr val="windowText" lastClr="000000"/>
                </a:solidFill>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sp>
        <p:nvSpPr>
          <p:cNvPr id="107" name="object 60">
            <a:extLst>
              <a:ext uri="{FF2B5EF4-FFF2-40B4-BE49-F238E27FC236}">
                <a16:creationId xmlns:a16="http://schemas.microsoft.com/office/drawing/2014/main" id="{768AC46C-E117-42EC-A586-09A4379EF20E}"/>
              </a:ext>
            </a:extLst>
          </p:cNvPr>
          <p:cNvSpPr txBox="1"/>
          <p:nvPr/>
        </p:nvSpPr>
        <p:spPr>
          <a:xfrm>
            <a:off x="8067260" y="1936684"/>
            <a:ext cx="1097264"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lang="ru-RU" sz="1200" i="1" kern="0" spc="-10" dirty="0">
                <a:solidFill>
                  <a:sysClr val="windowText" lastClr="000000"/>
                </a:solidFill>
                <a:latin typeface="Calibri Light"/>
                <a:cs typeface="Calibri Light"/>
              </a:rPr>
              <a:t>60</a:t>
            </a:r>
            <a:r>
              <a:rPr lang="en-US" sz="1200" kern="0" spc="-10" dirty="0">
                <a:solidFill>
                  <a:sysClr val="windowText" lastClr="000000"/>
                </a:solidFill>
                <a:latin typeface="Calibri Light"/>
                <a:cs typeface="Calibri Light"/>
              </a:rPr>
              <a:t>,</a:t>
            </a:r>
            <a:r>
              <a:rPr lang="ru-RU" sz="1200" kern="0" spc="-10" dirty="0">
                <a:solidFill>
                  <a:sysClr val="windowText" lastClr="000000"/>
                </a:solidFill>
                <a:latin typeface="Calibri Light"/>
                <a:cs typeface="Calibri Light"/>
              </a:rPr>
              <a:t>9</a:t>
            </a:r>
            <a:r>
              <a:rPr lang="en-US" sz="1200" kern="0" spc="-10" dirty="0">
                <a:solidFill>
                  <a:sysClr val="windowText" lastClr="000000"/>
                </a:solidFill>
                <a:latin typeface="Calibri Light"/>
                <a:cs typeface="Calibri Light"/>
              </a:rPr>
              <a:t> </a:t>
            </a:r>
            <a:r>
              <a:rPr lang="en-US" sz="1200" kern="0" spc="-10" dirty="0">
                <a:solidFill>
                  <a:sysClr val="windowText" lastClr="000000"/>
                </a:solidFill>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sp>
        <p:nvSpPr>
          <p:cNvPr id="111" name="object 60">
            <a:extLst>
              <a:ext uri="{FF2B5EF4-FFF2-40B4-BE49-F238E27FC236}">
                <a16:creationId xmlns:a16="http://schemas.microsoft.com/office/drawing/2014/main" id="{20AAF75C-D473-405B-A024-7BBDB34A6DC4}"/>
              </a:ext>
            </a:extLst>
          </p:cNvPr>
          <p:cNvSpPr txBox="1"/>
          <p:nvPr/>
        </p:nvSpPr>
        <p:spPr>
          <a:xfrm>
            <a:off x="8059804" y="2297845"/>
            <a:ext cx="1097264"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0" cap="none" spc="0" normalizeH="0" baseline="0" noProof="0" dirty="0">
                <a:ln>
                  <a:noFill/>
                </a:ln>
                <a:solidFill>
                  <a:sysClr val="windowText" lastClr="000000"/>
                </a:solidFill>
                <a:effectLst/>
                <a:uLnTx/>
                <a:uFillTx/>
                <a:latin typeface="Calibri Light"/>
                <a:ea typeface="+mn-ea"/>
                <a:cs typeface="Calibri Light"/>
              </a:rPr>
              <a:t>$</a:t>
            </a:r>
            <a:r>
              <a:rPr kumimoji="0" lang="ru-RU" sz="1400" b="0" i="1" u="none" strike="noStrike" kern="0" cap="none" spc="0" normalizeH="0" baseline="0" noProof="0" dirty="0">
                <a:ln>
                  <a:noFill/>
                </a:ln>
                <a:solidFill>
                  <a:sysClr val="windowText" lastClr="000000"/>
                </a:solidFill>
                <a:effectLst/>
                <a:uLnTx/>
                <a:uFillTx/>
                <a:latin typeface="Calibri Light"/>
                <a:ea typeface="+mn-ea"/>
                <a:cs typeface="Calibri Light"/>
              </a:rPr>
              <a:t>120</a:t>
            </a:r>
            <a:r>
              <a:rPr lang="en-US" sz="1200" kern="0" spc="-10" dirty="0">
                <a:solidFill>
                  <a:sysClr val="windowText" lastClr="000000"/>
                </a:solidFill>
                <a:latin typeface="Calibri Light"/>
                <a:cs typeface="Calibri Light"/>
              </a:rPr>
              <a:t>,</a:t>
            </a:r>
            <a:r>
              <a:rPr lang="ru-RU" sz="1200" kern="0" spc="-10" dirty="0">
                <a:solidFill>
                  <a:sysClr val="windowText" lastClr="000000"/>
                </a:solidFill>
                <a:latin typeface="Calibri Light"/>
                <a:cs typeface="Calibri Light"/>
              </a:rPr>
              <a:t>6</a:t>
            </a:r>
            <a:r>
              <a:rPr lang="en-US" sz="1200" kern="0" spc="-10" dirty="0">
                <a:solidFill>
                  <a:sysClr val="windowText" lastClr="000000"/>
                </a:solidFill>
                <a:latin typeface="Calibri Light"/>
                <a:cs typeface="Calibri Light"/>
              </a:rPr>
              <a:t> </a:t>
            </a:r>
            <a:r>
              <a:rPr lang="en-US" sz="1200" kern="0" spc="-10" dirty="0">
                <a:solidFill>
                  <a:sysClr val="windowText" lastClr="000000"/>
                </a:solidFill>
                <a:latin typeface="Times New Roman" panose="02020603050405020304" pitchFamily="18" charset="0"/>
                <a:cs typeface="Times New Roman" panose="02020603050405020304" pitchFamily="18" charset="0"/>
              </a:rPr>
              <a:t>thousand</a:t>
            </a:r>
            <a:endParaRPr sz="1200" kern="0" spc="-10" dirty="0">
              <a:solidFill>
                <a:sysClr val="windowText" lastClr="000000"/>
              </a:solidFill>
              <a:latin typeface="Calibri Light"/>
              <a:cs typeface="Calibri Light"/>
            </a:endParaRPr>
          </a:p>
        </p:txBody>
      </p:sp>
      <p:pic>
        <p:nvPicPr>
          <p:cNvPr id="1026" name="Picture 2" descr="Picture background">
            <a:extLst>
              <a:ext uri="{FF2B5EF4-FFF2-40B4-BE49-F238E27FC236}">
                <a16:creationId xmlns:a16="http://schemas.microsoft.com/office/drawing/2014/main" id="{8F528F4B-AC8B-4667-B246-8F61D4366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0" y="771467"/>
            <a:ext cx="3270186" cy="169428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B003D2DD-1374-430B-A9AE-AFB0F56F99AB}"/>
              </a:ext>
            </a:extLst>
          </p:cNvPr>
          <p:cNvPicPr>
            <a:picLocks noChangeAspect="1"/>
          </p:cNvPicPr>
          <p:nvPr/>
        </p:nvPicPr>
        <p:blipFill>
          <a:blip r:embed="rId6"/>
          <a:stretch>
            <a:fillRect/>
          </a:stretch>
        </p:blipFill>
        <p:spPr>
          <a:xfrm>
            <a:off x="6284851" y="2901795"/>
            <a:ext cx="4114231" cy="1862282"/>
          </a:xfrm>
          <a:prstGeom prst="rect">
            <a:avLst/>
          </a:prstGeom>
        </p:spPr>
      </p:pic>
    </p:spTree>
    <p:extLst>
      <p:ext uri="{BB962C8B-B14F-4D97-AF65-F5344CB8AC3E}">
        <p14:creationId xmlns:p14="http://schemas.microsoft.com/office/powerpoint/2010/main" val="276098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63104" y="201650"/>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25F"/>
                </a:solidFill>
                <a:latin typeface="Montserrat" pitchFamily="2" charset="-52"/>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276578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25F"/>
                </a:solidFill>
                <a:latin typeface="Montserrat" pitchFamily="2" charset="-52"/>
              </a:rPr>
              <a:t>Flights from Tashkent and other airports in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507471"/>
            <a:ext cx="2702987" cy="170816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25F"/>
                </a:solidFill>
                <a:latin typeface="Montserrat" pitchFamily="2" charset="-52"/>
              </a:rPr>
              <a:t>Visa-free travel for tourists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rgbClr val="00425F"/>
                </a:solidFill>
                <a:latin typeface="Montserrat" pitchFamily="2" charset="-52"/>
              </a:rPr>
              <a:t>90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25F"/>
                </a:solidFill>
                <a:latin typeface="Montserrat" pitchFamily="2" charset="-52"/>
              </a:rPr>
              <a:t>There are </a:t>
            </a:r>
            <a:r>
              <a:rPr lang="en-US" sz="1050" b="1" dirty="0">
                <a:solidFill>
                  <a:srgbClr val="00425F"/>
                </a:solidFill>
                <a:latin typeface="Montserrat" pitchFamily="2" charset="-52"/>
              </a:rPr>
              <a:t>59 different airlines </a:t>
            </a:r>
            <a:r>
              <a:rPr lang="en-US" sz="1050" dirty="0">
                <a:solidFill>
                  <a:srgbClr val="00425F"/>
                </a:solidFill>
                <a:latin typeface="Montserrat" pitchFamily="2" charset="-52"/>
              </a:rPr>
              <a:t>operating at the airport of Uzbekistan</a:t>
            </a:r>
            <a:endParaRPr kumimoji="0" lang="ru-RU" sz="1050" b="1"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00425F"/>
                </a:solidFill>
                <a:latin typeface="Montserrat" pitchFamily="2" charset="-52"/>
              </a:rPr>
              <a:t>There are </a:t>
            </a:r>
            <a:r>
              <a:rPr lang="en-US" sz="1050" b="1" dirty="0">
                <a:solidFill>
                  <a:srgbClr val="00425F"/>
                </a:solidFill>
                <a:latin typeface="Montserrat" pitchFamily="2" charset="-52"/>
              </a:rPr>
              <a:t>11 airports </a:t>
            </a:r>
            <a:r>
              <a:rPr lang="en-US" sz="1050" dirty="0">
                <a:solidFill>
                  <a:srgbClr val="00425F"/>
                </a:solidFill>
                <a:latin typeface="Montserrat" pitchFamily="2" charset="-52"/>
              </a:rPr>
              <a:t>across the country, the main of which are Tashkent, Samarkand and Bukhara</a:t>
            </a: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633</Words>
  <Application>Microsoft Office PowerPoint</Application>
  <PresentationFormat>Широкоэкранный</PresentationFormat>
  <Paragraphs>116</Paragraphs>
  <Slides>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vt:i4>
      </vt:variant>
    </vt:vector>
  </HeadingPairs>
  <TitlesOfParts>
    <vt:vector size="13" baseType="lpstr">
      <vt:lpstr>Arial</vt:lpstr>
      <vt:lpstr>Calibri</vt:lpstr>
      <vt:lpstr>Calibri Light</vt:lpstr>
      <vt:lpstr>EYInterstate</vt:lpstr>
      <vt:lpstr>Montserrat</vt:lpstr>
      <vt:lpstr>Times New Roman</vt:lpstr>
      <vt:lpstr>Trebuchet MS</vt:lpstr>
      <vt:lpstr>Wingdings</vt:lpstr>
      <vt:lpstr>Тема Office</vt:lpstr>
      <vt:lpstr>Office Theme</vt:lpstr>
      <vt:lpstr> Breeding of Rhopalurus junceus and obtaining venom (Startup)</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животноводческого комплекса</dc:title>
  <dc:creator>Admin</dc:creator>
  <cp:lastModifiedBy>Рахматилло Курбонов</cp:lastModifiedBy>
  <cp:revision>53</cp:revision>
  <dcterms:created xsi:type="dcterms:W3CDTF">2025-05-23T14:06:58Z</dcterms:created>
  <dcterms:modified xsi:type="dcterms:W3CDTF">2025-08-19T13:36:31Z</dcterms:modified>
</cp:coreProperties>
</file>