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147479658" r:id="rId4"/>
    <p:sldId id="2147475090" r:id="rId5"/>
    <p:sldId id="2147479668" r:id="rId6"/>
    <p:sldId id="2147479659" r:id="rId7"/>
    <p:sldId id="2147479660" r:id="rId8"/>
    <p:sldId id="2147479661" r:id="rId9"/>
    <p:sldId id="2147479662" r:id="rId10"/>
    <p:sldId id="2147479663" r:id="rId11"/>
    <p:sldId id="2147479664" r:id="rId12"/>
    <p:sldId id="2147479665" r:id="rId13"/>
    <p:sldId id="21474796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CCEBEE"/>
    <a:srgbClr val="8FD7CD"/>
    <a:srgbClr val="FFFFFF"/>
    <a:srgbClr val="B6E2E7"/>
    <a:srgbClr val="3E77AB"/>
    <a:srgbClr val="79A0C4"/>
    <a:srgbClr val="2E6CA4"/>
    <a:srgbClr val="2F6EA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555" autoAdjust="0"/>
  </p:normalViewPr>
  <p:slideViewPr>
    <p:cSldViewPr snapToGrid="0">
      <p:cViewPr varScale="1">
        <p:scale>
          <a:sx n="105" d="100"/>
          <a:sy n="105" d="100"/>
        </p:scale>
        <p:origin x="1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lnSpc>
              <a:spcPct val="90000"/>
            </a:lnSpc>
            <a:spcAft>
              <a:spcPts val="0"/>
            </a:spcAft>
          </a:pPr>
          <a:endParaRPr lang="en-US" sz="1100" b="1" spc="-25" dirty="0">
            <a:solidFill>
              <a:srgbClr val="00425F"/>
            </a:solidFill>
            <a:latin typeface="Montserrat" pitchFamily="2" charset="-52"/>
          </a:endParaRPr>
        </a:p>
        <a:p>
          <a:pPr algn="ctr">
            <a:lnSpc>
              <a:spcPct val="70000"/>
            </a:lnSpc>
            <a:spcAft>
              <a:spcPts val="0"/>
            </a:spcAft>
          </a:pPr>
          <a:endParaRPr lang="en-US" sz="1100" b="1" spc="-25" dirty="0">
            <a:solidFill>
              <a:srgbClr val="00425F"/>
            </a:solidFill>
            <a:latin typeface="Montserrat" pitchFamily="2" charset="-52"/>
          </a:endParaRPr>
        </a:p>
        <a:p>
          <a:pPr algn="ctr">
            <a:lnSpc>
              <a:spcPct val="70000"/>
            </a:lnSpc>
            <a:spcAft>
              <a:spcPts val="0"/>
            </a:spcAft>
          </a:pPr>
          <a:r>
            <a:rPr lang="en-US" sz="1100" b="1" spc="-25" dirty="0">
              <a:solidFill>
                <a:srgbClr val="00425F"/>
              </a:solidFill>
              <a:latin typeface="Montserrat" pitchFamily="2" charset="-52"/>
            </a:rPr>
            <a:t>Total population of Fergana city : </a:t>
          </a:r>
        </a:p>
        <a:p>
          <a:pPr algn="ctr">
            <a:lnSpc>
              <a:spcPct val="70000"/>
            </a:lnSpc>
            <a:spcAft>
              <a:spcPts val="0"/>
            </a:spcAft>
          </a:pPr>
          <a:endParaRPr lang="en-US" sz="1100" b="1" spc="-25" dirty="0">
            <a:solidFill>
              <a:srgbClr val="00425F"/>
            </a:solidFill>
            <a:latin typeface="Montserrat" pitchFamily="2" charset="-52"/>
          </a:endParaRPr>
        </a:p>
        <a:p>
          <a:pPr algn="ctr">
            <a:lnSpc>
              <a:spcPct val="70000"/>
            </a:lnSpc>
            <a:spcAft>
              <a:spcPts val="0"/>
            </a:spcAft>
          </a:pPr>
          <a:r>
            <a:rPr lang="en-US" sz="1200" b="0" spc="-25" dirty="0">
              <a:solidFill>
                <a:srgbClr val="00425F"/>
              </a:solidFill>
              <a:latin typeface="Montserrat" pitchFamily="2" charset="-52"/>
            </a:rPr>
            <a:t>350.000</a:t>
          </a:r>
          <a:br>
            <a:rPr lang="en-US" sz="1100" spc="-25" dirty="0">
              <a:solidFill>
                <a:srgbClr val="00425F"/>
              </a:solidFill>
              <a:latin typeface="Montserrat" pitchFamily="2" charset="-52"/>
            </a:rPr>
          </a:b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endParaRPr lang="en-US" sz="1100" b="1" spc="-25" dirty="0">
            <a:solidFill>
              <a:srgbClr val="00425F"/>
            </a:solidFill>
            <a:latin typeface="Montserrat" pitchFamily="2" charset="-52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100" b="1" spc="-25" dirty="0">
              <a:solidFill>
                <a:srgbClr val="00425F"/>
              </a:solidFill>
              <a:latin typeface="Montserrat" pitchFamily="2" charset="-52"/>
            </a:rPr>
            <a:t>Total population in the area where the clinic is located: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100" b="0" spc="-25" dirty="0">
              <a:solidFill>
                <a:srgbClr val="00425F"/>
              </a:solidFill>
              <a:latin typeface="Montserrat" pitchFamily="2" charset="-52"/>
            </a:rPr>
            <a:t>50.000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1100" b="1" spc="-25" dirty="0">
              <a:solidFill>
                <a:srgbClr val="00425F"/>
              </a:solidFill>
              <a:latin typeface="Montserrat" pitchFamily="2" charset="-52"/>
            </a:rPr>
            <a:t>The best Location: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en-US" sz="1100" spc="-25" dirty="0">
            <a:solidFill>
              <a:srgbClr val="00425F"/>
            </a:solidFill>
            <a:latin typeface="Montserrat" pitchFamily="2" charset="-52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sz="1100" spc="-25" dirty="0">
              <a:solidFill>
                <a:srgbClr val="00425F"/>
              </a:solidFill>
              <a:latin typeface="Montserrat" pitchFamily="2" charset="-52"/>
            </a:rPr>
            <a:t>There is no other clinic in the area where the clinic is located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1100" b="1" spc="-25" dirty="0">
              <a:solidFill>
                <a:srgbClr val="00425F"/>
              </a:solidFill>
              <a:latin typeface="Montserrat" pitchFamily="2" charset="-52"/>
            </a:rPr>
            <a:t>Level of risk for investors</a:t>
          </a:r>
        </a:p>
        <a:p>
          <a:pPr>
            <a:lnSpc>
              <a:spcPct val="70000"/>
            </a:lnSpc>
            <a:spcAft>
              <a:spcPts val="0"/>
            </a:spcAft>
          </a:pPr>
          <a:endParaRPr lang="en-US" sz="1100" spc="-25" dirty="0">
            <a:solidFill>
              <a:srgbClr val="00425F"/>
            </a:solidFill>
            <a:latin typeface="Montserrat" pitchFamily="2" charset="-52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100" spc="-25" dirty="0">
              <a:solidFill>
                <a:srgbClr val="00425F"/>
              </a:solidFill>
              <a:latin typeface="Montserrat" pitchFamily="2" charset="-52"/>
            </a:rPr>
            <a:t>Free from all taxes 5 to 10 years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en-US" sz="120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Advantages</a:t>
          </a:r>
          <a:endParaRPr lang="en-US" sz="120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1070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94081" custScaleY="95690" custLinFactNeighborY="3532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8DE5C-3B4F-4301-BFDB-AFC71D213DC4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34EFF-5C30-4A04-B77E-802ED01D2E2B}">
      <dgm:prSet phldrT="[Текст]" custT="1"/>
      <dgm:spPr>
        <a:solidFill>
          <a:schemeClr val="bg1"/>
        </a:solidFill>
        <a:ln>
          <a:solidFill>
            <a:srgbClr val="5BC4BF"/>
          </a:solidFill>
        </a:ln>
      </dgm:spPr>
      <dgm:t>
        <a:bodyPr/>
        <a:lstStyle/>
        <a:p>
          <a:r>
            <a:rPr lang="en-US" sz="1200" b="1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STEPS OF INVESTMENT PROCEDURE IN BUILDING  FERGANA MEDICAL INSTITUTE CLINIC (2025-2027)</a:t>
          </a:r>
          <a:endParaRPr lang="en-US" sz="1400" b="1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gm:t>
    </dgm:pt>
    <dgm:pt modelId="{78D73DA7-B253-4004-A81B-EEB65814AE2B}" type="parTrans" cxnId="{3BEE476B-9203-4C00-A0A6-262E6D3DE653}">
      <dgm:prSet/>
      <dgm:spPr/>
      <dgm:t>
        <a:bodyPr/>
        <a:lstStyle/>
        <a:p>
          <a:endParaRPr lang="en-US"/>
        </a:p>
      </dgm:t>
    </dgm:pt>
    <dgm:pt modelId="{A863AB4F-3CE2-4059-A5C1-746017B45733}" type="sibTrans" cxnId="{3BEE476B-9203-4C00-A0A6-262E6D3DE653}">
      <dgm:prSet/>
      <dgm:spPr/>
      <dgm:t>
        <a:bodyPr/>
        <a:lstStyle/>
        <a:p>
          <a:endParaRPr lang="en-US"/>
        </a:p>
      </dgm:t>
    </dgm:pt>
    <dgm:pt modelId="{EFD67559-3282-4E64-B9DE-6AD2B608163D}">
      <dgm:prSet phldrT="[Текст]" custT="1"/>
      <dgm:spPr>
        <a:solidFill>
          <a:schemeClr val="bg1"/>
        </a:solidFill>
        <a:ln>
          <a:solidFill>
            <a:srgbClr val="5BC4BF"/>
          </a:solidFill>
        </a:ln>
      </dgm:spPr>
      <dgm:t>
        <a:bodyPr/>
        <a:lstStyle/>
        <a:p>
          <a:pPr algn="just"/>
          <a:r>
            <a:rPr lang="en-US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The investor is registered in Uzbekistan as an independent legal entity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gm:t>
    </dgm:pt>
    <dgm:pt modelId="{5677F0DA-336A-4265-A76D-3BBEB1536F56}" type="parTrans" cxnId="{6EB23E7D-86A9-4F5D-92A2-07D3E2D5CC15}">
      <dgm:prSet/>
      <dgm:spPr/>
      <dgm:t>
        <a:bodyPr/>
        <a:lstStyle/>
        <a:p>
          <a:endParaRPr lang="en-US"/>
        </a:p>
      </dgm:t>
    </dgm:pt>
    <dgm:pt modelId="{BBB9542B-C9E3-4093-BBA7-749AC5EE8CF5}" type="sibTrans" cxnId="{6EB23E7D-86A9-4F5D-92A2-07D3E2D5CC15}">
      <dgm:prSet/>
      <dgm:spPr/>
      <dgm:t>
        <a:bodyPr/>
        <a:lstStyle/>
        <a:p>
          <a:endParaRPr lang="en-US"/>
        </a:p>
      </dgm:t>
    </dgm:pt>
    <dgm:pt modelId="{A5C3E506-37AF-40D0-B4BB-E6FCF76F963E}">
      <dgm:prSet phldrT="[Текст]" custT="1"/>
      <dgm:spPr>
        <a:solidFill>
          <a:schemeClr val="bg1"/>
        </a:solidFill>
        <a:ln>
          <a:solidFill>
            <a:srgbClr val="5BC4BF"/>
          </a:solidFill>
        </a:ln>
      </dgm:spPr>
      <dgm:t>
        <a:bodyPr/>
        <a:lstStyle/>
        <a:p>
          <a:pPr algn="just"/>
          <a:r>
            <a:rPr lang="en-US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A memorandum of cooperation is signed between the medical institute and the investor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gm:t>
    </dgm:pt>
    <dgm:pt modelId="{7CB8EEAE-A453-45F9-B056-A3EAC1440E46}" type="parTrans" cxnId="{95AD374C-AEAB-4E62-8490-DEA655A15543}">
      <dgm:prSet/>
      <dgm:spPr/>
      <dgm:t>
        <a:bodyPr/>
        <a:lstStyle/>
        <a:p>
          <a:endParaRPr lang="en-US"/>
        </a:p>
      </dgm:t>
    </dgm:pt>
    <dgm:pt modelId="{04CB24F8-7976-433F-A0B1-66C4B4A384C2}" type="sibTrans" cxnId="{95AD374C-AEAB-4E62-8490-DEA655A15543}">
      <dgm:prSet/>
      <dgm:spPr/>
      <dgm:t>
        <a:bodyPr/>
        <a:lstStyle/>
        <a:p>
          <a:endParaRPr lang="en-US"/>
        </a:p>
      </dgm:t>
    </dgm:pt>
    <dgm:pt modelId="{707EBE50-0ED8-4ADC-9E97-B4D677A8255C}">
      <dgm:prSet phldrT="[Текст]" custT="1"/>
      <dgm:spPr>
        <a:solidFill>
          <a:schemeClr val="bg1"/>
        </a:solidFill>
        <a:ln>
          <a:solidFill>
            <a:srgbClr val="5BC4BF"/>
          </a:solidFill>
        </a:ln>
      </dgm:spPr>
      <dgm:t>
        <a:bodyPr/>
        <a:lstStyle/>
        <a:p>
          <a:pPr algn="just"/>
          <a:r>
            <a:rPr lang="en-US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The state institute and foreign investors will build the clinic together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gm:t>
    </dgm:pt>
    <dgm:pt modelId="{F9B9D582-C939-4C57-8684-653722446535}" type="parTrans" cxnId="{CD5DE90B-8253-4CAF-BCD3-CB0BD6B127ED}">
      <dgm:prSet/>
      <dgm:spPr/>
      <dgm:t>
        <a:bodyPr/>
        <a:lstStyle/>
        <a:p>
          <a:endParaRPr lang="en-US"/>
        </a:p>
      </dgm:t>
    </dgm:pt>
    <dgm:pt modelId="{F93488C1-18DC-401C-A316-78703002720D}" type="sibTrans" cxnId="{CD5DE90B-8253-4CAF-BCD3-CB0BD6B127ED}">
      <dgm:prSet/>
      <dgm:spPr/>
      <dgm:t>
        <a:bodyPr/>
        <a:lstStyle/>
        <a:p>
          <a:endParaRPr lang="en-US"/>
        </a:p>
      </dgm:t>
    </dgm:pt>
    <dgm:pt modelId="{38EBE383-9B56-4983-8F72-5F6BCE52A7B3}">
      <dgm:prSet phldrT="[Текст]" custT="1"/>
      <dgm:spPr>
        <a:solidFill>
          <a:schemeClr val="bg1"/>
        </a:solidFill>
        <a:ln>
          <a:solidFill>
            <a:srgbClr val="5BC4BF"/>
          </a:solidFill>
        </a:ln>
      </dgm:spPr>
      <dgm:t>
        <a:bodyPr/>
        <a:lstStyle/>
        <a:p>
          <a:pPr algn="just"/>
          <a:r>
            <a:rPr lang="en-US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The land plot of the clinic will be given to the investor according to the established procedure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gm:t>
    </dgm:pt>
    <dgm:pt modelId="{7F5C6D57-7231-4D3A-9A8C-B4436684692C}" type="parTrans" cxnId="{6A02BEE4-1761-459F-843A-320505F8FDED}">
      <dgm:prSet/>
      <dgm:spPr/>
      <dgm:t>
        <a:bodyPr/>
        <a:lstStyle/>
        <a:p>
          <a:endParaRPr lang="en-US"/>
        </a:p>
      </dgm:t>
    </dgm:pt>
    <dgm:pt modelId="{4BA2341E-1C4F-49BE-BB10-809D6B730DB6}" type="sibTrans" cxnId="{6A02BEE4-1761-459F-843A-320505F8FDED}">
      <dgm:prSet/>
      <dgm:spPr/>
      <dgm:t>
        <a:bodyPr/>
        <a:lstStyle/>
        <a:p>
          <a:endParaRPr lang="en-US"/>
        </a:p>
      </dgm:t>
    </dgm:pt>
    <dgm:pt modelId="{686623DE-F2E6-4F1D-8505-2060EF6130CE}" type="pres">
      <dgm:prSet presAssocID="{FFD8DE5C-3B4F-4301-BFDB-AFC71D213DC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FC1F71B-F3C9-4C56-8F13-BFE9982E3091}" type="pres">
      <dgm:prSet presAssocID="{FC934EFF-5C30-4A04-B77E-802ED01D2E2B}" presName="root" presStyleCnt="0">
        <dgm:presLayoutVars>
          <dgm:chMax/>
          <dgm:chPref val="4"/>
        </dgm:presLayoutVars>
      </dgm:prSet>
      <dgm:spPr/>
    </dgm:pt>
    <dgm:pt modelId="{89D5BF87-888B-4704-9EAA-05799B40AD6F}" type="pres">
      <dgm:prSet presAssocID="{FC934EFF-5C30-4A04-B77E-802ED01D2E2B}" presName="rootComposite" presStyleCnt="0">
        <dgm:presLayoutVars/>
      </dgm:prSet>
      <dgm:spPr/>
    </dgm:pt>
    <dgm:pt modelId="{5543A4C1-62EB-4B91-958D-982A782A4C0E}" type="pres">
      <dgm:prSet presAssocID="{FC934EFF-5C30-4A04-B77E-802ED01D2E2B}" presName="rootText" presStyleLbl="node0" presStyleIdx="0" presStyleCnt="1">
        <dgm:presLayoutVars>
          <dgm:chMax/>
          <dgm:chPref val="4"/>
        </dgm:presLayoutVars>
      </dgm:prSet>
      <dgm:spPr/>
    </dgm:pt>
    <dgm:pt modelId="{588BA690-B160-4142-8247-5F77792DA48F}" type="pres">
      <dgm:prSet presAssocID="{FC934EFF-5C30-4A04-B77E-802ED01D2E2B}" presName="childShape" presStyleCnt="0">
        <dgm:presLayoutVars>
          <dgm:chMax val="0"/>
          <dgm:chPref val="0"/>
        </dgm:presLayoutVars>
      </dgm:prSet>
      <dgm:spPr/>
    </dgm:pt>
    <dgm:pt modelId="{75DFAF8C-69D2-4D17-8233-8B9A61591518}" type="pres">
      <dgm:prSet presAssocID="{EFD67559-3282-4E64-B9DE-6AD2B608163D}" presName="childComposite" presStyleCnt="0">
        <dgm:presLayoutVars>
          <dgm:chMax val="0"/>
          <dgm:chPref val="0"/>
        </dgm:presLayoutVars>
      </dgm:prSet>
      <dgm:spPr/>
    </dgm:pt>
    <dgm:pt modelId="{E152BDA1-4275-42C2-A8A2-5C1F903C2944}" type="pres">
      <dgm:prSet presAssocID="{EFD67559-3282-4E64-B9DE-6AD2B608163D}" presName="Image" presStyleLbl="node1" presStyleIdx="0" presStyleCnt="4"/>
      <dgm:spPr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Значок сотрудника"/>
        </a:ext>
      </dgm:extLst>
    </dgm:pt>
    <dgm:pt modelId="{6ECC61F9-DF78-4040-B95E-333BA580B3C9}" type="pres">
      <dgm:prSet presAssocID="{EFD67559-3282-4E64-B9DE-6AD2B608163D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B95E30D1-73C6-451C-A209-6EC87B4B7B40}" type="pres">
      <dgm:prSet presAssocID="{A5C3E506-37AF-40D0-B4BB-E6FCF76F963E}" presName="childComposite" presStyleCnt="0">
        <dgm:presLayoutVars>
          <dgm:chMax val="0"/>
          <dgm:chPref val="0"/>
        </dgm:presLayoutVars>
      </dgm:prSet>
      <dgm:spPr/>
    </dgm:pt>
    <dgm:pt modelId="{A735BB6A-3AD5-420D-956F-10D7BC3E081F}" type="pres">
      <dgm:prSet presAssocID="{A5C3E506-37AF-40D0-B4BB-E6FCF76F963E}" presName="Image" presStyleLbl="node1" presStyleIdx="1" presStyleCnt="4" custLinFactNeighborY="-188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онференц-зал"/>
        </a:ext>
      </dgm:extLst>
    </dgm:pt>
    <dgm:pt modelId="{515C165E-F984-40DF-814C-1C0BD71E5357}" type="pres">
      <dgm:prSet presAssocID="{A5C3E506-37AF-40D0-B4BB-E6FCF76F963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714B3392-DB9B-4749-8DBE-BFC7F394AAAF}" type="pres">
      <dgm:prSet presAssocID="{38EBE383-9B56-4983-8F72-5F6BCE52A7B3}" presName="childComposite" presStyleCnt="0">
        <dgm:presLayoutVars>
          <dgm:chMax val="0"/>
          <dgm:chPref val="0"/>
        </dgm:presLayoutVars>
      </dgm:prSet>
      <dgm:spPr/>
    </dgm:pt>
    <dgm:pt modelId="{2F34137E-C2BC-4021-AB4C-F18B67FFE6C7}" type="pres">
      <dgm:prSet presAssocID="{38EBE383-9B56-4983-8F72-5F6BCE52A7B3}" presName="Image" presStyleLbl="node1" presStyleIdx="2" presStyleCnt="4" custScaleX="90712" custLinFactNeighborX="-315" custLinFactNeighborY="82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Рукопожатие"/>
        </a:ext>
      </dgm:extLst>
    </dgm:pt>
    <dgm:pt modelId="{61661B57-5D25-4AB0-A8FB-79774EE8EBFD}" type="pres">
      <dgm:prSet presAssocID="{38EBE383-9B56-4983-8F72-5F6BCE52A7B3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161C0DFD-8DFB-40DD-AD11-DBF46A34FF5D}" type="pres">
      <dgm:prSet presAssocID="{707EBE50-0ED8-4ADC-9E97-B4D677A8255C}" presName="childComposite" presStyleCnt="0">
        <dgm:presLayoutVars>
          <dgm:chMax val="0"/>
          <dgm:chPref val="0"/>
        </dgm:presLayoutVars>
      </dgm:prSet>
      <dgm:spPr/>
    </dgm:pt>
    <dgm:pt modelId="{C619AF6D-219D-4B38-B2D5-EBC777C7904D}" type="pres">
      <dgm:prSet presAssocID="{707EBE50-0ED8-4ADC-9E97-B4D677A8255C}" presName="Image" presStyleLbl="node1" presStyleIdx="3" presStyleCnt="4" custScaleX="9016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Месячный календарь"/>
        </a:ext>
      </dgm:extLst>
    </dgm:pt>
    <dgm:pt modelId="{BD457511-416A-4FF3-9CA0-27846C243286}" type="pres">
      <dgm:prSet presAssocID="{707EBE50-0ED8-4ADC-9E97-B4D677A8255C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C300D06-EE1B-4371-B883-602EB5C6CEDA}" type="presOf" srcId="{A5C3E506-37AF-40D0-B4BB-E6FCF76F963E}" destId="{515C165E-F984-40DF-814C-1C0BD71E5357}" srcOrd="0" destOrd="0" presId="urn:microsoft.com/office/officeart/2008/layout/PictureAccentList"/>
    <dgm:cxn modelId="{66A78E06-16F9-41F6-838E-979D536043E4}" type="presOf" srcId="{FC934EFF-5C30-4A04-B77E-802ED01D2E2B}" destId="{5543A4C1-62EB-4B91-958D-982A782A4C0E}" srcOrd="0" destOrd="0" presId="urn:microsoft.com/office/officeart/2008/layout/PictureAccentList"/>
    <dgm:cxn modelId="{CD5DE90B-8253-4CAF-BCD3-CB0BD6B127ED}" srcId="{FC934EFF-5C30-4A04-B77E-802ED01D2E2B}" destId="{707EBE50-0ED8-4ADC-9E97-B4D677A8255C}" srcOrd="3" destOrd="0" parTransId="{F9B9D582-C939-4C57-8684-653722446535}" sibTransId="{F93488C1-18DC-401C-A316-78703002720D}"/>
    <dgm:cxn modelId="{3BEE476B-9203-4C00-A0A6-262E6D3DE653}" srcId="{FFD8DE5C-3B4F-4301-BFDB-AFC71D213DC4}" destId="{FC934EFF-5C30-4A04-B77E-802ED01D2E2B}" srcOrd="0" destOrd="0" parTransId="{78D73DA7-B253-4004-A81B-EEB65814AE2B}" sibTransId="{A863AB4F-3CE2-4059-A5C1-746017B45733}"/>
    <dgm:cxn modelId="{8504EB4B-902E-4531-A392-B5F98FBC8B1D}" type="presOf" srcId="{38EBE383-9B56-4983-8F72-5F6BCE52A7B3}" destId="{61661B57-5D25-4AB0-A8FB-79774EE8EBFD}" srcOrd="0" destOrd="0" presId="urn:microsoft.com/office/officeart/2008/layout/PictureAccentList"/>
    <dgm:cxn modelId="{95AD374C-AEAB-4E62-8490-DEA655A15543}" srcId="{FC934EFF-5C30-4A04-B77E-802ED01D2E2B}" destId="{A5C3E506-37AF-40D0-B4BB-E6FCF76F963E}" srcOrd="1" destOrd="0" parTransId="{7CB8EEAE-A453-45F9-B056-A3EAC1440E46}" sibTransId="{04CB24F8-7976-433F-A0B1-66C4B4A384C2}"/>
    <dgm:cxn modelId="{14FA5A51-1C15-4A76-B68A-D7CB40840D27}" type="presOf" srcId="{EFD67559-3282-4E64-B9DE-6AD2B608163D}" destId="{6ECC61F9-DF78-4040-B95E-333BA580B3C9}" srcOrd="0" destOrd="0" presId="urn:microsoft.com/office/officeart/2008/layout/PictureAccentList"/>
    <dgm:cxn modelId="{F9FC6055-0862-4577-A027-D9722A6D0A81}" type="presOf" srcId="{FFD8DE5C-3B4F-4301-BFDB-AFC71D213DC4}" destId="{686623DE-F2E6-4F1D-8505-2060EF6130CE}" srcOrd="0" destOrd="0" presId="urn:microsoft.com/office/officeart/2008/layout/PictureAccentList"/>
    <dgm:cxn modelId="{6EB23E7D-86A9-4F5D-92A2-07D3E2D5CC15}" srcId="{FC934EFF-5C30-4A04-B77E-802ED01D2E2B}" destId="{EFD67559-3282-4E64-B9DE-6AD2B608163D}" srcOrd="0" destOrd="0" parTransId="{5677F0DA-336A-4265-A76D-3BBEB1536F56}" sibTransId="{BBB9542B-C9E3-4093-BBA7-749AC5EE8CF5}"/>
    <dgm:cxn modelId="{477BB1BC-4FB2-4A97-AE38-B0530B04B404}" type="presOf" srcId="{707EBE50-0ED8-4ADC-9E97-B4D677A8255C}" destId="{BD457511-416A-4FF3-9CA0-27846C243286}" srcOrd="0" destOrd="0" presId="urn:microsoft.com/office/officeart/2008/layout/PictureAccentList"/>
    <dgm:cxn modelId="{6A02BEE4-1761-459F-843A-320505F8FDED}" srcId="{FC934EFF-5C30-4A04-B77E-802ED01D2E2B}" destId="{38EBE383-9B56-4983-8F72-5F6BCE52A7B3}" srcOrd="2" destOrd="0" parTransId="{7F5C6D57-7231-4D3A-9A8C-B4436684692C}" sibTransId="{4BA2341E-1C4F-49BE-BB10-809D6B730DB6}"/>
    <dgm:cxn modelId="{35C1C3B6-A49B-4ACF-BE93-C89D6BCFEB50}" type="presParOf" srcId="{686623DE-F2E6-4F1D-8505-2060EF6130CE}" destId="{FFC1F71B-F3C9-4C56-8F13-BFE9982E3091}" srcOrd="0" destOrd="0" presId="urn:microsoft.com/office/officeart/2008/layout/PictureAccentList"/>
    <dgm:cxn modelId="{18F24C33-458F-41DC-81CF-235DD4E4B18C}" type="presParOf" srcId="{FFC1F71B-F3C9-4C56-8F13-BFE9982E3091}" destId="{89D5BF87-888B-4704-9EAA-05799B40AD6F}" srcOrd="0" destOrd="0" presId="urn:microsoft.com/office/officeart/2008/layout/PictureAccentList"/>
    <dgm:cxn modelId="{852C8DF2-F957-4AE8-B17C-8C3B7B0CCFB7}" type="presParOf" srcId="{89D5BF87-888B-4704-9EAA-05799B40AD6F}" destId="{5543A4C1-62EB-4B91-958D-982A782A4C0E}" srcOrd="0" destOrd="0" presId="urn:microsoft.com/office/officeart/2008/layout/PictureAccentList"/>
    <dgm:cxn modelId="{31B6033F-9396-4B21-AA80-17CFCDB0263D}" type="presParOf" srcId="{FFC1F71B-F3C9-4C56-8F13-BFE9982E3091}" destId="{588BA690-B160-4142-8247-5F77792DA48F}" srcOrd="1" destOrd="0" presId="urn:microsoft.com/office/officeart/2008/layout/PictureAccentList"/>
    <dgm:cxn modelId="{ECB4A35D-E390-4F45-B289-9434AAD8A922}" type="presParOf" srcId="{588BA690-B160-4142-8247-5F77792DA48F}" destId="{75DFAF8C-69D2-4D17-8233-8B9A61591518}" srcOrd="0" destOrd="0" presId="urn:microsoft.com/office/officeart/2008/layout/PictureAccentList"/>
    <dgm:cxn modelId="{01F43EDD-DF9B-4F42-A899-D7578E15B6ED}" type="presParOf" srcId="{75DFAF8C-69D2-4D17-8233-8B9A61591518}" destId="{E152BDA1-4275-42C2-A8A2-5C1F903C2944}" srcOrd="0" destOrd="0" presId="urn:microsoft.com/office/officeart/2008/layout/PictureAccentList"/>
    <dgm:cxn modelId="{7655588B-CBF8-4377-A451-24E36AB3C5A4}" type="presParOf" srcId="{75DFAF8C-69D2-4D17-8233-8B9A61591518}" destId="{6ECC61F9-DF78-4040-B95E-333BA580B3C9}" srcOrd="1" destOrd="0" presId="urn:microsoft.com/office/officeart/2008/layout/PictureAccentList"/>
    <dgm:cxn modelId="{CE7610CC-7CE5-497E-B9ED-0470716B5BCA}" type="presParOf" srcId="{588BA690-B160-4142-8247-5F77792DA48F}" destId="{B95E30D1-73C6-451C-A209-6EC87B4B7B40}" srcOrd="1" destOrd="0" presId="urn:microsoft.com/office/officeart/2008/layout/PictureAccentList"/>
    <dgm:cxn modelId="{DA6076D5-E1BD-46D0-B9BB-00E8E1B8572B}" type="presParOf" srcId="{B95E30D1-73C6-451C-A209-6EC87B4B7B40}" destId="{A735BB6A-3AD5-420D-956F-10D7BC3E081F}" srcOrd="0" destOrd="0" presId="urn:microsoft.com/office/officeart/2008/layout/PictureAccentList"/>
    <dgm:cxn modelId="{6C65885E-ACF1-422E-BCA5-2AE10B37C430}" type="presParOf" srcId="{B95E30D1-73C6-451C-A209-6EC87B4B7B40}" destId="{515C165E-F984-40DF-814C-1C0BD71E5357}" srcOrd="1" destOrd="0" presId="urn:microsoft.com/office/officeart/2008/layout/PictureAccentList"/>
    <dgm:cxn modelId="{EE084983-6303-4B7B-8B11-D7D033D66529}" type="presParOf" srcId="{588BA690-B160-4142-8247-5F77792DA48F}" destId="{714B3392-DB9B-4749-8DBE-BFC7F394AAAF}" srcOrd="2" destOrd="0" presId="urn:microsoft.com/office/officeart/2008/layout/PictureAccentList"/>
    <dgm:cxn modelId="{215111C6-F11A-45D4-B632-127E1E0BDC4F}" type="presParOf" srcId="{714B3392-DB9B-4749-8DBE-BFC7F394AAAF}" destId="{2F34137E-C2BC-4021-AB4C-F18B67FFE6C7}" srcOrd="0" destOrd="0" presId="urn:microsoft.com/office/officeart/2008/layout/PictureAccentList"/>
    <dgm:cxn modelId="{E1227864-5AB2-481B-BE52-C8EC28BE1847}" type="presParOf" srcId="{714B3392-DB9B-4749-8DBE-BFC7F394AAAF}" destId="{61661B57-5D25-4AB0-A8FB-79774EE8EBFD}" srcOrd="1" destOrd="0" presId="urn:microsoft.com/office/officeart/2008/layout/PictureAccentList"/>
    <dgm:cxn modelId="{91D22E33-FEC3-464F-A94E-617EBE216435}" type="presParOf" srcId="{588BA690-B160-4142-8247-5F77792DA48F}" destId="{161C0DFD-8DFB-40DD-AD11-DBF46A34FF5D}" srcOrd="3" destOrd="0" presId="urn:microsoft.com/office/officeart/2008/layout/PictureAccentList"/>
    <dgm:cxn modelId="{667D57C8-56DE-4960-B014-6F872CAA3793}" type="presParOf" srcId="{161C0DFD-8DFB-40DD-AD11-DBF46A34FF5D}" destId="{C619AF6D-219D-4B38-B2D5-EBC777C7904D}" srcOrd="0" destOrd="0" presId="urn:microsoft.com/office/officeart/2008/layout/PictureAccentList"/>
    <dgm:cxn modelId="{E19C86B0-2224-448C-8203-D92EA361EA6B}" type="presParOf" srcId="{161C0DFD-8DFB-40DD-AD11-DBF46A34FF5D}" destId="{BD457511-416A-4FF3-9CA0-27846C243286}" srcOrd="1" destOrd="0" presId="urn:microsoft.com/office/officeart/2008/layout/PictureAccent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pPr algn="just"/>
          <a:r>
            <a:rPr lang="en-US" sz="1400" b="0" dirty="0">
              <a:latin typeface="Montserrat" pitchFamily="2" charset="0"/>
            </a:rPr>
            <a:t>Imported medical equipment and technologies are exempt from customs duties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pPr algn="just"/>
          <a:r>
            <a:rPr lang="en-US" sz="1400" dirty="0">
              <a:latin typeface="Montserrat" pitchFamily="2" charset="-52"/>
            </a:rPr>
            <a:t>Exempt from VAT (NDS).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Exemption from land tax and property tax for up to 10 years.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 custScaleY="15086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100" b="1" kern="1200" spc="-25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889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100" b="1" kern="1200" spc="-25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889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spc="-25" dirty="0">
              <a:solidFill>
                <a:srgbClr val="00425F"/>
              </a:solidFill>
              <a:latin typeface="Montserrat" pitchFamily="2" charset="-52"/>
            </a:rPr>
            <a:t>Total population of Fergana city : </a:t>
          </a:r>
        </a:p>
        <a:p>
          <a:pPr marL="0" lvl="0" indent="0" algn="ctr" defTabSz="4889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100" b="1" kern="1200" spc="-25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889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spc="-25" dirty="0">
              <a:solidFill>
                <a:srgbClr val="00425F"/>
              </a:solidFill>
              <a:latin typeface="Montserrat" pitchFamily="2" charset="-52"/>
            </a:rPr>
            <a:t>350.000</a:t>
          </a:r>
          <a:br>
            <a:rPr lang="en-US" sz="1100" kern="1200" spc="-25" dirty="0">
              <a:solidFill>
                <a:srgbClr val="00425F"/>
              </a:solidFill>
              <a:latin typeface="Montserrat" pitchFamily="2" charset="-52"/>
            </a:rPr>
          </a:b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100" b="1" kern="1200" spc="-25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spc="-25" dirty="0">
              <a:solidFill>
                <a:srgbClr val="00425F"/>
              </a:solidFill>
              <a:latin typeface="Montserrat" pitchFamily="2" charset="-52"/>
            </a:rPr>
            <a:t>Total population in the area where the clinic is located: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0" kern="1200" spc="-25" dirty="0">
              <a:solidFill>
                <a:srgbClr val="00425F"/>
              </a:solidFill>
              <a:latin typeface="Montserrat" pitchFamily="2" charset="-52"/>
            </a:rPr>
            <a:t>50.000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spc="-25" dirty="0">
              <a:solidFill>
                <a:srgbClr val="00425F"/>
              </a:solidFill>
              <a:latin typeface="Montserrat" pitchFamily="2" charset="-52"/>
            </a:rPr>
            <a:t>The best Location: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100" kern="1200" spc="-25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889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spc="-25" dirty="0">
              <a:solidFill>
                <a:srgbClr val="00425F"/>
              </a:solidFill>
              <a:latin typeface="Montserrat" pitchFamily="2" charset="-52"/>
            </a:rPr>
            <a:t>There is no other clinic in the area where the clinic is located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spc="-25" dirty="0">
              <a:solidFill>
                <a:srgbClr val="00425F"/>
              </a:solidFill>
              <a:latin typeface="Montserrat" pitchFamily="2" charset="-52"/>
            </a:rPr>
            <a:t>Level of risk for investors</a:t>
          </a:r>
        </a:p>
        <a:p>
          <a:pPr marL="0" lvl="0" indent="0" algn="ctr" defTabSz="4889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100" kern="1200" spc="-25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spc="-25" dirty="0">
              <a:solidFill>
                <a:srgbClr val="00425F"/>
              </a:solidFill>
              <a:latin typeface="Montserrat" pitchFamily="2" charset="-52"/>
            </a:rPr>
            <a:t>Free from all taxes 5 to 10 years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441237" y="671628"/>
          <a:ext cx="1133473" cy="412803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Advantages</a:t>
          </a:r>
          <a:endParaRPr lang="en-US" sz="120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sp:txBody>
      <dsp:txXfrm>
        <a:off x="1461388" y="691779"/>
        <a:ext cx="1093171" cy="372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3A4C1-62EB-4B91-958D-982A782A4C0E}">
      <dsp:nvSpPr>
        <dsp:cNvPr id="0" name=""/>
        <dsp:cNvSpPr/>
      </dsp:nvSpPr>
      <dsp:spPr>
        <a:xfrm>
          <a:off x="861713" y="530"/>
          <a:ext cx="4468815" cy="40435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STEPS OF INVESTMENT PROCEDURE IN BUILDING  FERGANA MEDICAL INSTITUTE CLINIC (2025-2027)</a:t>
          </a:r>
          <a:endParaRPr lang="en-US" sz="1400" b="1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sp:txBody>
      <dsp:txXfrm>
        <a:off x="873556" y="12373"/>
        <a:ext cx="4445129" cy="380670"/>
      </dsp:txXfrm>
    </dsp:sp>
    <dsp:sp modelId="{E152BDA1-4275-42C2-A8A2-5C1F903C2944}">
      <dsp:nvSpPr>
        <dsp:cNvPr id="0" name=""/>
        <dsp:cNvSpPr/>
      </dsp:nvSpPr>
      <dsp:spPr>
        <a:xfrm>
          <a:off x="861713" y="477671"/>
          <a:ext cx="404356" cy="40435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C61F9-DF78-4040-B95E-333BA580B3C9}">
      <dsp:nvSpPr>
        <dsp:cNvPr id="0" name=""/>
        <dsp:cNvSpPr/>
      </dsp:nvSpPr>
      <dsp:spPr>
        <a:xfrm>
          <a:off x="1290330" y="477671"/>
          <a:ext cx="4040197" cy="404356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The investor is registered in Uzbekistan as an independent legal entity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sp:txBody>
      <dsp:txXfrm>
        <a:off x="1310073" y="497414"/>
        <a:ext cx="4000711" cy="364870"/>
      </dsp:txXfrm>
    </dsp:sp>
    <dsp:sp modelId="{A735BB6A-3AD5-420D-956F-10D7BC3E081F}">
      <dsp:nvSpPr>
        <dsp:cNvPr id="0" name=""/>
        <dsp:cNvSpPr/>
      </dsp:nvSpPr>
      <dsp:spPr>
        <a:xfrm>
          <a:off x="861713" y="922932"/>
          <a:ext cx="404356" cy="40435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C165E-F984-40DF-814C-1C0BD71E5357}">
      <dsp:nvSpPr>
        <dsp:cNvPr id="0" name=""/>
        <dsp:cNvSpPr/>
      </dsp:nvSpPr>
      <dsp:spPr>
        <a:xfrm>
          <a:off x="1290330" y="930550"/>
          <a:ext cx="4040197" cy="404356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A memorandum of cooperation is signed between the medical institute and the investor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sp:txBody>
      <dsp:txXfrm>
        <a:off x="1310073" y="950293"/>
        <a:ext cx="4000711" cy="364870"/>
      </dsp:txXfrm>
    </dsp:sp>
    <dsp:sp modelId="{2F34137E-C2BC-4021-AB4C-F18B67FFE6C7}">
      <dsp:nvSpPr>
        <dsp:cNvPr id="0" name=""/>
        <dsp:cNvSpPr/>
      </dsp:nvSpPr>
      <dsp:spPr>
        <a:xfrm>
          <a:off x="879217" y="1386760"/>
          <a:ext cx="366799" cy="40435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61B57-5D25-4AB0-A8FB-79774EE8EBFD}">
      <dsp:nvSpPr>
        <dsp:cNvPr id="0" name=""/>
        <dsp:cNvSpPr/>
      </dsp:nvSpPr>
      <dsp:spPr>
        <a:xfrm>
          <a:off x="1290330" y="1383429"/>
          <a:ext cx="4040197" cy="404356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The land plot of the clinic will be given to the investor according to the established procedure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sp:txBody>
      <dsp:txXfrm>
        <a:off x="1310073" y="1403172"/>
        <a:ext cx="4000711" cy="364870"/>
      </dsp:txXfrm>
    </dsp:sp>
    <dsp:sp modelId="{C619AF6D-219D-4B38-B2D5-EBC777C7904D}">
      <dsp:nvSpPr>
        <dsp:cNvPr id="0" name=""/>
        <dsp:cNvSpPr/>
      </dsp:nvSpPr>
      <dsp:spPr>
        <a:xfrm>
          <a:off x="881597" y="1836308"/>
          <a:ext cx="364587" cy="40435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57511-416A-4FF3-9CA0-27846C243286}">
      <dsp:nvSpPr>
        <dsp:cNvPr id="0" name=""/>
        <dsp:cNvSpPr/>
      </dsp:nvSpPr>
      <dsp:spPr>
        <a:xfrm>
          <a:off x="1290330" y="1836308"/>
          <a:ext cx="4040197" cy="404356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The state institute and foreign investors will build the clinic together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sp:txBody>
      <dsp:txXfrm>
        <a:off x="1310073" y="1856051"/>
        <a:ext cx="4000711" cy="364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112740"/>
          <a:ext cx="4305130" cy="692282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Imported medical equipment and technologies are exempt from customs duties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112740"/>
        <a:ext cx="4305130" cy="692282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Exempt from VAT (NDS).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Exemption from land tax and property tax for up to 10 years.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60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E0C0B-83F3-603C-17D0-470405A43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F4AED0-923E-CB47-CC46-7D3C5D731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FD35A-2114-217F-D381-454BB4264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EB387-4303-772B-C539-F085CF63B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8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2581C-599D-9324-9167-9F2FAF4C2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95CFD7-0097-A438-3716-38DA45627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DC15DC-B944-7D1C-DA1A-DD646D003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D9D36-A0BB-AFBE-51DF-2C74DB2AE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84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E414A-6C7C-090D-F2DB-6583D8E5C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73F2F8-EF0E-1661-A96C-CF40E4D90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2F3FFC-B41F-9469-A21E-659FB2AEC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7C557-3C8D-CD21-4C95-0CE581B2A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52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53049-44B3-132A-2AD9-2901F2327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C578FB-5922-6FD1-B78A-38DECA076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15719-B71F-78C7-F93F-8A81C3451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6732E-45FF-89A7-2C03-554986C12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9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B8A49-6145-A2E0-E4D1-EC59D0BD7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C9CDDB-96FC-AE79-432A-41F5766AB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EC3EC1-2EC6-19CF-52CD-44F3D1387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FF812-645D-331C-2E63-019123B9E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06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FF350-75C8-8C35-AFCA-F2FF8537E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B3A040-BE2E-6879-9411-BDBB3828E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18A96C-0A86-BA2C-72A0-DABCC43F0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FD616-3F88-893F-5BE3-F65A84819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9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83909-F266-7E31-0863-7D7558700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93270-617B-69C0-B5EB-01B3F3C50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0122CA-746B-0E81-5C10-804E7B22F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D6533-CCD4-6E9E-2904-0D976A2F3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7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AF8F3-18EE-B57E-AD62-C9E6AA7D9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B2CD51-2881-7403-FE23-8FF2F004B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1B3EF1-744F-4FC9-46BF-EDFDFB093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9B9EE-FF82-BE1A-2292-3371936D4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6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50CCB-5FB8-121B-5935-1E28B0BB6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6A888-3122-7B9E-35D9-4E94352A5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1D675-0513-A65C-2969-985AF79BD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ECD02-6C76-9EB8-8125-018E3E1EB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46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jpe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n_komilov@inbox.ru" TargetMode="External"/><Relationship Id="rId4" Type="http://schemas.openxmlformats.org/officeDocument/2006/relationships/hyperlink" Target="mailto:Medik-85@bk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image" Target="../media/image22.jp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19.png"/><Relationship Id="rId10" Type="http://schemas.openxmlformats.org/officeDocument/2006/relationships/diagramData" Target="../diagrams/data3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>
            <a:extLst>
              <a:ext uri="{FF2B5EF4-FFF2-40B4-BE49-F238E27FC236}">
                <a16:creationId xmlns:a16="http://schemas.microsoft.com/office/drawing/2014/main" id="{1575A4C8-AD89-4F5A-91C7-15F52F4BA12E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  <a:solidFill>
            <a:srgbClr val="CCEBEE"/>
          </a:solidFill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5E105E3D-7553-4E4D-B564-CB014AC6A9C6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B1FF3BFE-CBBE-4C1F-B6C0-9F0D9ACC7A18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011998" y="72222"/>
            <a:ext cx="7627590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Establishment and expansion of a modern medical clinic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Fergana medical institute of public health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91485" y="1179727"/>
            <a:ext cx="2350436" cy="87857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 create a sustainable, revenue-generating healthcare clinic of university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9159" y="2097575"/>
            <a:ext cx="1150664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72A6ECBC-4D4C-41CB-88CD-CF83306340C1}"/>
              </a:ext>
            </a:extLst>
          </p:cNvPr>
          <p:cNvSpPr/>
          <p:nvPr/>
        </p:nvSpPr>
        <p:spPr>
          <a:xfrm>
            <a:off x="4523932" y="905844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r>
              <a:rPr lang="en-US" dirty="0">
                <a:latin typeface="Montserrat" pitchFamily="2" charset="-52"/>
              </a:rPr>
              <a:t> </a:t>
            </a:r>
            <a:endParaRPr lang="ru-RU" dirty="0">
              <a:latin typeface="Montserrat" pitchFamily="2" charset="-52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4762215" y="3316299"/>
            <a:ext cx="1366056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Total area of 1</a:t>
            </a:r>
            <a:r>
              <a:rPr lang="en-US" sz="1000" spc="10" baseline="30000" dirty="0">
                <a:solidFill>
                  <a:srgbClr val="00425F"/>
                </a:solidFill>
                <a:latin typeface="Montserrat" pitchFamily="2" charset="-52"/>
              </a:rPr>
              <a:t>st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therapy building  – 1287 m2   </a:t>
            </a:r>
            <a:endParaRPr sz="1000" spc="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7720203" y="3305176"/>
            <a:ext cx="1307117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Total area of Pharmacy building – 302 m2 </a:t>
            </a:r>
            <a:endParaRPr sz="1000" spc="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9321774" y="3294003"/>
            <a:ext cx="1129183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Total area of Autoclave building – 112 m2 </a:t>
            </a:r>
            <a:endParaRPr sz="1000" spc="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44647" y="4003119"/>
            <a:ext cx="6455163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sz="11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1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(Departments that are planned to be opened)</a:t>
            </a:r>
            <a:endParaRPr sz="11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36911" y="4460474"/>
            <a:ext cx="1955171" cy="178766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Departments in 1</a:t>
            </a:r>
            <a:r>
              <a:rPr lang="en-US" sz="1400" b="1" baseline="30000" dirty="0">
                <a:solidFill>
                  <a:srgbClr val="00425F"/>
                </a:solidFill>
                <a:latin typeface="Montserrat" pitchFamily="2" charset="-52"/>
              </a:rPr>
              <a:t>st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 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</a:rPr>
              <a:t>therapy building: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400" dirty="0" err="1">
                <a:solidFill>
                  <a:srgbClr val="00425F"/>
                </a:solidFill>
                <a:latin typeface="Montserrat" pitchFamily="2" charset="-52"/>
              </a:rPr>
              <a:t>Cardiosurgery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, Neurosurgery, </a:t>
            </a:r>
          </a:p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Endoscopic surgery, Thoracic surgery,</a:t>
            </a:r>
          </a:p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Vascular surgery,</a:t>
            </a:r>
          </a:p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Otolaryngology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187840" y="4478659"/>
            <a:ext cx="1816008" cy="15722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Departments in 2</a:t>
            </a:r>
            <a:r>
              <a:rPr lang="en-US" sz="1400" b="1" baseline="30000" dirty="0">
                <a:solidFill>
                  <a:srgbClr val="00425F"/>
                </a:solidFill>
                <a:latin typeface="Montserrat" pitchFamily="2" charset="-52"/>
              </a:rPr>
              <a:t>nd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</a:rPr>
              <a:t>therapy building: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marL="12701" algn="just">
              <a:spcBef>
                <a:spcPts val="100"/>
              </a:spcBef>
            </a:pP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Surgery</a:t>
            </a:r>
          </a:p>
          <a:p>
            <a:pPr marL="12701">
              <a:spcBef>
                <a:spcPts val="100"/>
              </a:spcBef>
            </a:pP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Gynecology</a:t>
            </a:r>
          </a:p>
          <a:p>
            <a:pPr marL="12701" algn="just">
              <a:spcBef>
                <a:spcPts val="100"/>
              </a:spcBef>
            </a:pP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Rheumatology</a:t>
            </a:r>
          </a:p>
          <a:p>
            <a:pPr marL="12701" algn="just">
              <a:spcBef>
                <a:spcPts val="100"/>
              </a:spcBef>
            </a:pP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Department of folk medicine</a:t>
            </a:r>
            <a:endParaRPr lang="ru-RU"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36218" y="446138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73837" y="446138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4273722"/>
            <a:ext cx="3060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4273722"/>
            <a:ext cx="3060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08187" y="1021259"/>
            <a:ext cx="6455163" cy="6591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Establishment and expansion of a modern medical clinic of Fergana medical institute of public health with capacity of 280 beds.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7180499" y="1707480"/>
            <a:ext cx="36404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Current condition of clinic: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E0F098FF-3C32-4304-B064-8DB5DD75391A}"/>
              </a:ext>
            </a:extLst>
          </p:cNvPr>
          <p:cNvSpPr txBox="1"/>
          <p:nvPr/>
        </p:nvSpPr>
        <p:spPr>
          <a:xfrm>
            <a:off x="300992" y="548234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  7 cent/kWh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25">
            <a:extLst>
              <a:ext uri="{FF2B5EF4-FFF2-40B4-BE49-F238E27FC236}">
                <a16:creationId xmlns:a16="http://schemas.microsoft.com/office/drawing/2014/main" id="{200D32AE-FFAD-4B99-88C5-C90862ACA047}"/>
              </a:ext>
            </a:extLst>
          </p:cNvPr>
          <p:cNvSpPr txBox="1"/>
          <p:nvPr/>
        </p:nvSpPr>
        <p:spPr>
          <a:xfrm>
            <a:off x="6173131" y="3288043"/>
            <a:ext cx="1366056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Total area of 2</a:t>
            </a:r>
            <a:r>
              <a:rPr lang="en-US" sz="1000" spc="10" baseline="30000" dirty="0">
                <a:solidFill>
                  <a:srgbClr val="00425F"/>
                </a:solidFill>
                <a:latin typeface="Montserrat" pitchFamily="2" charset="-52"/>
              </a:rPr>
              <a:t>nd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therapy building  – 2104 m2   </a:t>
            </a:r>
          </a:p>
        </p:txBody>
      </p:sp>
      <p:pic>
        <p:nvPicPr>
          <p:cNvPr id="1030" name="Picture 6" descr="Детская еда ">
            <a:extLst>
              <a:ext uri="{FF2B5EF4-FFF2-40B4-BE49-F238E27FC236}">
                <a16:creationId xmlns:a16="http://schemas.microsoft.com/office/drawing/2014/main" id="{02834B83-3700-446C-BB19-1F62609D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51" y="4493123"/>
            <a:ext cx="441299" cy="4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51BB0770-695E-4D7F-956C-2C8C2F58F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86" y="446250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EAA877C4-B874-4AF4-AC3E-CB524D88D411}"/>
              </a:ext>
            </a:extLst>
          </p:cNvPr>
          <p:cNvCxnSpPr>
            <a:cxnSpLocks/>
          </p:cNvCxnSpPr>
          <p:nvPr/>
        </p:nvCxnSpPr>
        <p:spPr>
          <a:xfrm>
            <a:off x="300992" y="6623431"/>
            <a:ext cx="306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ject 24">
            <a:extLst>
              <a:ext uri="{FF2B5EF4-FFF2-40B4-BE49-F238E27FC236}">
                <a16:creationId xmlns:a16="http://schemas.microsoft.com/office/drawing/2014/main" id="{0277795D-0AF5-4D7F-B0FA-4F41775E68A3}"/>
              </a:ext>
            </a:extLst>
          </p:cNvPr>
          <p:cNvSpPr txBox="1"/>
          <p:nvPr/>
        </p:nvSpPr>
        <p:spPr>
          <a:xfrm>
            <a:off x="260712" y="2729848"/>
            <a:ext cx="4024731" cy="71045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1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lang="ru-RU" sz="11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algn="just">
              <a:spcBef>
                <a:spcPts val="780"/>
              </a:spcBef>
            </a:pP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It is given for free use clinics for 30 years, and revenue sharing will be 60% for investors, and 40 % for institute.</a:t>
            </a:r>
            <a:endParaRPr lang="en-US" sz="11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8BA143C6-DBAB-42B8-9DDA-601688555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948468"/>
              </p:ext>
            </p:extLst>
          </p:nvPr>
        </p:nvGraphicFramePr>
        <p:xfrm>
          <a:off x="193587" y="3633109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Picture 2" descr="D:\Глав врач\Презентация\01.jpg">
            <a:extLst>
              <a:ext uri="{FF2B5EF4-FFF2-40B4-BE49-F238E27FC236}">
                <a16:creationId xmlns:a16="http://schemas.microsoft.com/office/drawing/2014/main" id="{72E40ED4-A9E7-98C0-CA8B-D305EB05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1921" y="1211399"/>
            <a:ext cx="1749206" cy="1445303"/>
          </a:xfrm>
          <a:prstGeom prst="rect">
            <a:avLst/>
          </a:prstGeom>
          <a:noFill/>
        </p:spPr>
      </p:pic>
      <p:pic>
        <p:nvPicPr>
          <p:cNvPr id="3" name="Picture 2" descr="D:\Глав врач\Китайцам\фото\photo_2025-03-14_10-19-27.jpg">
            <a:extLst>
              <a:ext uri="{FF2B5EF4-FFF2-40B4-BE49-F238E27FC236}">
                <a16:creationId xmlns:a16="http://schemas.microsoft.com/office/drawing/2014/main" id="{206D9D55-27A1-8D6D-0EE8-55F214D3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33985" y="2026266"/>
            <a:ext cx="1476966" cy="126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Глав врач\Китайцам\фото\photo_2025-03-14_10-19-54.jpg">
            <a:extLst>
              <a:ext uri="{FF2B5EF4-FFF2-40B4-BE49-F238E27FC236}">
                <a16:creationId xmlns:a16="http://schemas.microsoft.com/office/drawing/2014/main" id="{7B0DA892-A352-CECB-08D0-0A19FCD9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570202" y="2058300"/>
            <a:ext cx="1476966" cy="121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:\Глав врач\Китайцам\фото\photo_2025-03-14_10-19-24.jpg">
            <a:extLst>
              <a:ext uri="{FF2B5EF4-FFF2-40B4-BE49-F238E27FC236}">
                <a16:creationId xmlns:a16="http://schemas.microsoft.com/office/drawing/2014/main" id="{637F597B-7BAC-7C76-DC0A-D7C48346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4871" y="2050508"/>
            <a:ext cx="1476966" cy="1254668"/>
          </a:xfrm>
          <a:prstGeom prst="rect">
            <a:avLst/>
          </a:prstGeom>
          <a:noFill/>
        </p:spPr>
      </p:pic>
      <p:pic>
        <p:nvPicPr>
          <p:cNvPr id="14" name="Picture 6" descr="D:\Глав врач\Китайцам\фото\photo_2025-03-14_10-19-15.jpg">
            <a:extLst>
              <a:ext uri="{FF2B5EF4-FFF2-40B4-BE49-F238E27FC236}">
                <a16:creationId xmlns:a16="http://schemas.microsoft.com/office/drawing/2014/main" id="{31EB2588-58C2-3411-7B13-692EF38D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61738" y="2068785"/>
            <a:ext cx="1368563" cy="1219824"/>
          </a:xfrm>
          <a:prstGeom prst="rect">
            <a:avLst/>
          </a:prstGeom>
          <a:noFill/>
        </p:spPr>
      </p:pic>
      <p:pic>
        <p:nvPicPr>
          <p:cNvPr id="15" name="Picture 2" descr="D:\Глав врач\Китайцам\фото\photo_2025-03-14_10-19-31.jpg">
            <a:extLst>
              <a:ext uri="{FF2B5EF4-FFF2-40B4-BE49-F238E27FC236}">
                <a16:creationId xmlns:a16="http://schemas.microsoft.com/office/drawing/2014/main" id="{15309BDF-00A2-6C0F-2989-5B8CD9BF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37553" y="2050508"/>
            <a:ext cx="1476966" cy="122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bject 28">
            <a:extLst>
              <a:ext uri="{FF2B5EF4-FFF2-40B4-BE49-F238E27FC236}">
                <a16:creationId xmlns:a16="http://schemas.microsoft.com/office/drawing/2014/main" id="{CD15C75D-ADA9-2AF8-6568-9D22D011BB59}"/>
              </a:ext>
            </a:extLst>
          </p:cNvPr>
          <p:cNvSpPr txBox="1"/>
          <p:nvPr/>
        </p:nvSpPr>
        <p:spPr>
          <a:xfrm>
            <a:off x="10689446" y="3301435"/>
            <a:ext cx="1233059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Total area of Administration building – 483 m2 </a:t>
            </a:r>
            <a:endParaRPr sz="1000" spc="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BBE0-73A6-2505-7942-30DBEE67A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3409D35A-4E06-C0A6-31BF-F6A26015721C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0C24D-A111-E885-E4E7-B7F4642B41F8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Stages</a:t>
            </a: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of</a:t>
            </a:r>
            <a:r>
              <a:rPr lang="ru-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implementations</a:t>
            </a:r>
            <a:endParaRPr lang="ru-RU" sz="2800" kern="100" dirty="0"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FB6C267-FC76-89D5-4E43-08FF2EF7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750AEE-FDEC-527A-8EE5-DABD33F00CE2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B2970-830B-B37C-7BCA-BDF190BABD09}"/>
              </a:ext>
            </a:extLst>
          </p:cNvPr>
          <p:cNvSpPr txBox="1"/>
          <p:nvPr/>
        </p:nvSpPr>
        <p:spPr>
          <a:xfrm>
            <a:off x="939247" y="1790070"/>
            <a:ext cx="9873756" cy="3147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tabLst>
                <a:tab pos="457200" algn="l"/>
              </a:tabLst>
            </a:pPr>
            <a:r>
              <a:rPr lang="en-US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ru-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Pilot </a:t>
            </a:r>
            <a:r>
              <a:rPr lang="ru-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launch</a:t>
            </a:r>
            <a:r>
              <a:rPr lang="ru-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( 3 </a:t>
            </a:r>
            <a:r>
              <a:rPr lang="ru-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months</a:t>
            </a:r>
            <a:r>
              <a:rPr lang="ru-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) </a:t>
            </a:r>
            <a:r>
              <a:rPr lang="ru-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800" kern="0" dirty="0">
              <a:solidFill>
                <a:srgbClr val="404040"/>
              </a:solidFill>
              <a:effectLst/>
              <a:latin typeface="Montserrat" panose="00000500000000000000" pitchFamily="2" charset="-5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Start of trial operation of the center with the admission of a limited number of patients.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Optimization of service processes and training of local medical staff.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6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05427-B210-84D7-1EB4-C07DD174C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F33897B-FD4F-90FD-71EE-85CEF958327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700402-3F0A-9D39-A89C-19A65EF64589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Stages</a:t>
            </a: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of</a:t>
            </a:r>
            <a:r>
              <a:rPr lang="ru-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implementations</a:t>
            </a:r>
            <a:endParaRPr lang="ru-RU" sz="2800" kern="100" dirty="0"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BCE98A9-7275-887F-E8E9-6C1BED8E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F21FFA-EC6B-5E61-504F-6F41A3EB26BE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A22AA-52BA-5C83-217C-4E3D4AD5916A}"/>
              </a:ext>
            </a:extLst>
          </p:cNvPr>
          <p:cNvSpPr txBox="1"/>
          <p:nvPr/>
        </p:nvSpPr>
        <p:spPr>
          <a:xfrm>
            <a:off x="939247" y="1855492"/>
            <a:ext cx="9873756" cy="3147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tabLst>
                <a:tab pos="457200" algn="l"/>
              </a:tabLst>
            </a:pPr>
            <a:r>
              <a:rPr lang="en-US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ru-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Full-</a:t>
            </a:r>
            <a:r>
              <a:rPr lang="ru-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fledged</a:t>
            </a:r>
            <a:r>
              <a:rPr lang="ru-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operation</a:t>
            </a:r>
            <a:r>
              <a:rPr lang="ru-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ru-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from</a:t>
            </a:r>
            <a:r>
              <a:rPr lang="ru-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7th </a:t>
            </a:r>
            <a:r>
              <a:rPr lang="ru-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month</a:t>
            </a:r>
            <a:r>
              <a:rPr lang="ru-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) </a:t>
            </a:r>
            <a:r>
              <a:rPr lang="ru-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800" kern="0" dirty="0">
              <a:solidFill>
                <a:srgbClr val="404040"/>
              </a:solidFill>
              <a:effectLst/>
              <a:latin typeface="Montserrat" panose="00000500000000000000" pitchFamily="2" charset="-5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Official opening of the center and active promotion of services.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800" kern="0" dirty="0">
              <a:solidFill>
                <a:srgbClr val="404040"/>
              </a:solidFill>
              <a:effectLst/>
              <a:latin typeface="Montserrat" panose="00000500000000000000" pitchFamily="2" charset="-5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Regular assessment of the center's performance and optimization of services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6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00166-F854-A06F-20D0-3EC00CD62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7592CEB9-185D-135A-0FF4-491E7F45CD4D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24559-95CF-7CC8-0C4C-082D6B27C6D9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Expected</a:t>
            </a:r>
            <a:r>
              <a:rPr lang="ru-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results</a:t>
            </a:r>
            <a:endParaRPr lang="ru-RU" sz="2800" kern="100" dirty="0"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1B8D21ED-57A4-A69A-BE72-17E8B8886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C9D894-80F4-2DE2-3D07-52F5B2656E35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0E1148-E7F4-B9F4-F577-84B21E6228F5}"/>
              </a:ext>
            </a:extLst>
          </p:cNvPr>
          <p:cNvSpPr txBox="1"/>
          <p:nvPr/>
        </p:nvSpPr>
        <p:spPr>
          <a:xfrm>
            <a:off x="939247" y="1855492"/>
            <a:ext cx="9873756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Economic benefit </a:t>
            </a: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: Generating high profits through providing elite medical services.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Social benefit </a:t>
            </a: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: Improving the level of health care in Fergana region, Uzbekistan.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n-US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Brand strengthening </a:t>
            </a: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: To create an internationally recognized brand in the field of high-quality medical services.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5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6CB70-6939-F5F4-9871-5421C31B9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1A47AB03-838E-4C8C-45B5-88CE73F04D3B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352352-3365-96D5-7241-B6811F320294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Contact </a:t>
            </a:r>
            <a:r>
              <a:rPr lang="ru-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information</a:t>
            </a:r>
            <a:endParaRPr lang="ru-RU" sz="2800" kern="100" dirty="0"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FC00195-45AA-EF61-DB51-B9E67054D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BF7C81-9A3D-35D9-61BB-EC8115959E2F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E3119-425E-5DB0-5205-1CA9089DAB86}"/>
              </a:ext>
            </a:extLst>
          </p:cNvPr>
          <p:cNvSpPr txBox="1"/>
          <p:nvPr/>
        </p:nvSpPr>
        <p:spPr>
          <a:xfrm>
            <a:off x="1001390" y="1443841"/>
            <a:ext cx="9873756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0" dirty="0">
              <a:solidFill>
                <a:srgbClr val="404040"/>
              </a:solidFill>
              <a:effectLst/>
              <a:latin typeface="Segoe UI" panose="020B05020402040202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 err="1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Sidikov</a:t>
            </a: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Akmal – rector of Fergana medical institute, </a:t>
            </a:r>
            <a:b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phone: +998995751111 (</a:t>
            </a:r>
            <a:r>
              <a:rPr lang="en-US" sz="2800" kern="0" dirty="0" err="1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Whatsapp</a:t>
            </a: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Telegram)</a:t>
            </a:r>
            <a:r>
              <a:rPr lang="ru-RU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b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800" kern="0" dirty="0" err="1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email</a:t>
            </a:r>
            <a:r>
              <a:rPr lang="ru-RU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800" kern="0" dirty="0">
                <a:solidFill>
                  <a:srgbClr val="404040"/>
                </a:solidFill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4"/>
              </a:rPr>
              <a:t>M</a:t>
            </a: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4"/>
              </a:rPr>
              <a:t>edik-85@bk.r</a:t>
            </a:r>
            <a:r>
              <a:rPr lang="ru-RU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4"/>
              </a:rPr>
              <a:t>u</a:t>
            </a: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0" dirty="0">
              <a:solidFill>
                <a:srgbClr val="404040"/>
              </a:solidFill>
              <a:latin typeface="Segoe UI" panose="020B05020402040202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0" dirty="0">
              <a:solidFill>
                <a:srgbClr val="404040"/>
              </a:solidFill>
              <a:effectLst/>
              <a:latin typeface="Segoe UI" panose="020B05020402040202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 err="1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Komilov</a:t>
            </a: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Nodirbek – vice rector,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phone: +998991151149 (</a:t>
            </a:r>
            <a:r>
              <a:rPr lang="en-US" sz="2800" kern="0" dirty="0" err="1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Whatsapp</a:t>
            </a: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Telegram)</a:t>
            </a:r>
            <a:r>
              <a:rPr lang="ru-RU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kern="0" dirty="0" err="1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email</a:t>
            </a: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ru-RU" sz="2800" kern="0" dirty="0" err="1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5"/>
              </a:rPr>
              <a:t>n_komilov</a:t>
            </a: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5"/>
              </a:rPr>
              <a:t>@</a:t>
            </a:r>
            <a:r>
              <a:rPr lang="ru-RU" sz="2800" kern="0" dirty="0" err="1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5"/>
              </a:rPr>
              <a:t>inbox</a:t>
            </a: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5"/>
              </a:rPr>
              <a:t>.r</a:t>
            </a:r>
            <a:r>
              <a:rPr lang="ru-RU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5"/>
              </a:rPr>
              <a:t>u</a:t>
            </a:r>
            <a:r>
              <a:rPr lang="en-US" sz="2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7">
            <a:extLst>
              <a:ext uri="{FF2B5EF4-FFF2-40B4-BE49-F238E27FC236}">
                <a16:creationId xmlns:a16="http://schemas.microsoft.com/office/drawing/2014/main" id="{66105208-0B23-445E-8479-B2B174C759AA}"/>
              </a:ext>
            </a:extLst>
          </p:cNvPr>
          <p:cNvSpPr/>
          <p:nvPr/>
        </p:nvSpPr>
        <p:spPr>
          <a:xfrm>
            <a:off x="0" y="199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02766" y="211772"/>
            <a:ext cx="7665195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building </a:t>
            </a:r>
            <a:r>
              <a:rPr lang="en-US" sz="18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healthcare clinic of Fergana medical institute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in Fergana region, Republic of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199735" y="814692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940375"/>
            <a:ext cx="626618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The growing demand for quality healthcare services and the global need for skilled medical professionals position this project at the intersection of two high-growth sectors. The clinic is expected to attract a steady flow of patients from local, regional areas and two </a:t>
            </a:r>
            <a:r>
              <a:rPr lang="en-US" sz="1100" dirty="0" err="1">
                <a:solidFill>
                  <a:srgbClr val="00425F"/>
                </a:solidFill>
                <a:latin typeface="Montserrat" pitchFamily="2" charset="-52"/>
              </a:rPr>
              <a:t>neighbour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countries – Kyrgyzstan, Tajikistan, and become a center of excellence for medical education and clinical training.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138601" y="4657776"/>
            <a:ext cx="6563519" cy="2043701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	Investors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lang="en-US" sz="1400" b="1" dirty="0">
              <a:latin typeface="Montserrat" pitchFamily="2" charset="-52"/>
              <a:cs typeface="Arial MT"/>
            </a:endParaRPr>
          </a:p>
          <a:p>
            <a:pPr marL="332105" indent="-171450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Income through both healthcare services (outpatient/inpatient care, diagnostics, procedures) and academic operations (tuition, training programs, international student enrollments).</a:t>
            </a:r>
          </a:p>
          <a:p>
            <a:pPr marL="332105" indent="-171450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 integration of clinical care, teaching, and research offers a unique business model with fewer direct competitors in the region, ensuring market dominance and long-term sustainability.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840D7A6-677D-4F0C-81A5-07423F18E948}"/>
              </a:ext>
            </a:extLst>
          </p:cNvPr>
          <p:cNvSpPr txBox="1"/>
          <p:nvPr/>
        </p:nvSpPr>
        <p:spPr>
          <a:xfrm>
            <a:off x="8609476" y="78880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id="{BA390CB4-94C9-484F-AAE5-A9325A48EB1B}"/>
              </a:ext>
            </a:extLst>
          </p:cNvPr>
          <p:cNvSpPr/>
          <p:nvPr/>
        </p:nvSpPr>
        <p:spPr>
          <a:xfrm>
            <a:off x="9508338" y="1418219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bject 31">
            <a:extLst>
              <a:ext uri="{FF2B5EF4-FFF2-40B4-BE49-F238E27FC236}">
                <a16:creationId xmlns:a16="http://schemas.microsoft.com/office/drawing/2014/main" id="{ECB43022-CA29-4804-B06D-9EB86E8A83FF}"/>
              </a:ext>
            </a:extLst>
          </p:cNvPr>
          <p:cNvSpPr txBox="1"/>
          <p:nvPr/>
        </p:nvSpPr>
        <p:spPr>
          <a:xfrm>
            <a:off x="7853456" y="1407705"/>
            <a:ext cx="1442655" cy="7027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Uzbekistan is a full member of World Health Organization </a:t>
            </a:r>
          </a:p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(since 1992).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60" name="object 31">
            <a:extLst>
              <a:ext uri="{FF2B5EF4-FFF2-40B4-BE49-F238E27FC236}">
                <a16:creationId xmlns:a16="http://schemas.microsoft.com/office/drawing/2014/main" id="{05304758-DA02-4BD0-9EE1-CFA775516262}"/>
              </a:ext>
            </a:extLst>
          </p:cNvPr>
          <p:cNvSpPr txBox="1"/>
          <p:nvPr/>
        </p:nvSpPr>
        <p:spPr>
          <a:xfrm>
            <a:off x="10273655" y="1393198"/>
            <a:ext cx="1699610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WTO (observer), GSP, Shanghai, CIS, CAREC Trade Agreements create more integrated and open markets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61" name="object 2">
            <a:extLst>
              <a:ext uri="{FF2B5EF4-FFF2-40B4-BE49-F238E27FC236}">
                <a16:creationId xmlns:a16="http://schemas.microsoft.com/office/drawing/2014/main" id="{CB070DD4-1744-495A-A9E5-479A4EDA34A9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87" name="Graphic 4">
            <a:extLst>
              <a:ext uri="{FF2B5EF4-FFF2-40B4-BE49-F238E27FC236}">
                <a16:creationId xmlns:a16="http://schemas.microsoft.com/office/drawing/2014/main" id="{F7B72A46-EFF5-433D-9A9F-ECA99BA55229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1" name="Freeform: Shape 6">
              <a:extLst>
                <a:ext uri="{FF2B5EF4-FFF2-40B4-BE49-F238E27FC236}">
                  <a16:creationId xmlns:a16="http://schemas.microsoft.com/office/drawing/2014/main" id="{88A45FED-41D4-40E6-AAFA-49A24893BDE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2" name="Freeform: Shape 7">
              <a:extLst>
                <a:ext uri="{FF2B5EF4-FFF2-40B4-BE49-F238E27FC236}">
                  <a16:creationId xmlns:a16="http://schemas.microsoft.com/office/drawing/2014/main" id="{8F2C45E7-9CBB-494B-9602-C773E7CED07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3" name="Freeform: Shape 8">
              <a:extLst>
                <a:ext uri="{FF2B5EF4-FFF2-40B4-BE49-F238E27FC236}">
                  <a16:creationId xmlns:a16="http://schemas.microsoft.com/office/drawing/2014/main" id="{07237BD6-08A3-468C-8411-8F4504E70175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4" name="Freeform: Shape 9">
              <a:extLst>
                <a:ext uri="{FF2B5EF4-FFF2-40B4-BE49-F238E27FC236}">
                  <a16:creationId xmlns:a16="http://schemas.microsoft.com/office/drawing/2014/main" id="{0AB36E9E-F22F-4735-A1F1-1453A39447F5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5" name="Freeform: Shape 10">
              <a:extLst>
                <a:ext uri="{FF2B5EF4-FFF2-40B4-BE49-F238E27FC236}">
                  <a16:creationId xmlns:a16="http://schemas.microsoft.com/office/drawing/2014/main" id="{3F5DF9E3-4025-451D-905E-159FB415D0C4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6" name="Freeform: Shape 11">
              <a:extLst>
                <a:ext uri="{FF2B5EF4-FFF2-40B4-BE49-F238E27FC236}">
                  <a16:creationId xmlns:a16="http://schemas.microsoft.com/office/drawing/2014/main" id="{EFC0429B-9A8D-4E74-A722-DFA2F68CB30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17" name="Freeform: Shape 12">
              <a:extLst>
                <a:ext uri="{FF2B5EF4-FFF2-40B4-BE49-F238E27FC236}">
                  <a16:creationId xmlns:a16="http://schemas.microsoft.com/office/drawing/2014/main" id="{56300EDA-2F21-472F-8BD1-A715E0ABC79F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13">
              <a:extLst>
                <a:ext uri="{FF2B5EF4-FFF2-40B4-BE49-F238E27FC236}">
                  <a16:creationId xmlns:a16="http://schemas.microsoft.com/office/drawing/2014/main" id="{B0FB73EC-0DB2-406C-AA3B-6923014FE987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19" name="Freeform: Shape 14">
              <a:extLst>
                <a:ext uri="{FF2B5EF4-FFF2-40B4-BE49-F238E27FC236}">
                  <a16:creationId xmlns:a16="http://schemas.microsoft.com/office/drawing/2014/main" id="{BCBE0CB8-39D6-4349-A974-F9F8B6F5F09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15">
              <a:extLst>
                <a:ext uri="{FF2B5EF4-FFF2-40B4-BE49-F238E27FC236}">
                  <a16:creationId xmlns:a16="http://schemas.microsoft.com/office/drawing/2014/main" id="{60868BFF-2E8E-405E-A40B-CE0EC474B19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1" name="Freeform: Shape 16">
              <a:extLst>
                <a:ext uri="{FF2B5EF4-FFF2-40B4-BE49-F238E27FC236}">
                  <a16:creationId xmlns:a16="http://schemas.microsoft.com/office/drawing/2014/main" id="{19B44589-81B0-4275-BB42-0E336E927252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2" name="Freeform: Shape 17">
              <a:extLst>
                <a:ext uri="{FF2B5EF4-FFF2-40B4-BE49-F238E27FC236}">
                  <a16:creationId xmlns:a16="http://schemas.microsoft.com/office/drawing/2014/main" id="{5CCFF8FB-F870-4F9D-98E9-AF5F637FC0ED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8">
              <a:extLst>
                <a:ext uri="{FF2B5EF4-FFF2-40B4-BE49-F238E27FC236}">
                  <a16:creationId xmlns:a16="http://schemas.microsoft.com/office/drawing/2014/main" id="{26A7A3AE-10C3-4760-B6D7-97DCC5D4F2B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9">
              <a:extLst>
                <a:ext uri="{FF2B5EF4-FFF2-40B4-BE49-F238E27FC236}">
                  <a16:creationId xmlns:a16="http://schemas.microsoft.com/office/drawing/2014/main" id="{53706F20-DD86-4CC6-A726-A071B294EDC6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20">
              <a:extLst>
                <a:ext uri="{FF2B5EF4-FFF2-40B4-BE49-F238E27FC236}">
                  <a16:creationId xmlns:a16="http://schemas.microsoft.com/office/drawing/2014/main" id="{B657EB9F-9CB8-452A-BDB6-584ECA71B10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21">
              <a:extLst>
                <a:ext uri="{FF2B5EF4-FFF2-40B4-BE49-F238E27FC236}">
                  <a16:creationId xmlns:a16="http://schemas.microsoft.com/office/drawing/2014/main" id="{C15A2097-5C4A-4B4E-9F18-1901F8AF431C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22">
              <a:extLst>
                <a:ext uri="{FF2B5EF4-FFF2-40B4-BE49-F238E27FC236}">
                  <a16:creationId xmlns:a16="http://schemas.microsoft.com/office/drawing/2014/main" id="{B5438285-D211-41C4-9304-5858AFFAA5E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28" name="Table 24">
            <a:extLst>
              <a:ext uri="{FF2B5EF4-FFF2-40B4-BE49-F238E27FC236}">
                <a16:creationId xmlns:a16="http://schemas.microsoft.com/office/drawing/2014/main" id="{32AB6D19-BBF7-46CC-9C91-4B5022F36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66752"/>
              </p:ext>
            </p:extLst>
          </p:nvPr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Fergana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6800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4.1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29" name="Rectangle 21">
            <a:extLst>
              <a:ext uri="{FF2B5EF4-FFF2-40B4-BE49-F238E27FC236}">
                <a16:creationId xmlns:a16="http://schemas.microsoft.com/office/drawing/2014/main" id="{022CE9D5-5C44-4004-8664-F7581860CD63}"/>
              </a:ext>
            </a:extLst>
          </p:cNvPr>
          <p:cNvSpPr/>
          <p:nvPr/>
        </p:nvSpPr>
        <p:spPr>
          <a:xfrm>
            <a:off x="10742979" y="2582489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Fergana region</a:t>
            </a:r>
          </a:p>
        </p:txBody>
      </p:sp>
      <p:cxnSp>
        <p:nvCxnSpPr>
          <p:cNvPr id="131" name="Connector: Elbow 26">
            <a:extLst>
              <a:ext uri="{FF2B5EF4-FFF2-40B4-BE49-F238E27FC236}">
                <a16:creationId xmlns:a16="http://schemas.microsoft.com/office/drawing/2014/main" id="{69CEA09D-4E6E-4CB5-B96C-8074447B3C81}"/>
              </a:ext>
            </a:extLst>
          </p:cNvPr>
          <p:cNvCxnSpPr>
            <a:cxnSpLocks/>
          </p:cNvCxnSpPr>
          <p:nvPr/>
        </p:nvCxnSpPr>
        <p:spPr>
          <a:xfrm rot="5400000">
            <a:off x="10859241" y="3119514"/>
            <a:ext cx="647384" cy="147736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303ECB63-06A2-4B96-8757-45F25903540B}"/>
              </a:ext>
            </a:extLst>
          </p:cNvPr>
          <p:cNvSpPr txBox="1"/>
          <p:nvPr/>
        </p:nvSpPr>
        <p:spPr>
          <a:xfrm>
            <a:off x="6846450" y="217976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30" name="Схема 129">
            <a:extLst>
              <a:ext uri="{FF2B5EF4-FFF2-40B4-BE49-F238E27FC236}">
                <a16:creationId xmlns:a16="http://schemas.microsoft.com/office/drawing/2014/main" id="{36E491CD-D1E4-4B71-87F3-3364DEA1E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950438"/>
              </p:ext>
            </p:extLst>
          </p:nvPr>
        </p:nvGraphicFramePr>
        <p:xfrm>
          <a:off x="77619" y="1967734"/>
          <a:ext cx="6192242" cy="2241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4" name="Схема 133">
            <a:extLst>
              <a:ext uri="{FF2B5EF4-FFF2-40B4-BE49-F238E27FC236}">
                <a16:creationId xmlns:a16="http://schemas.microsoft.com/office/drawing/2014/main" id="{68E60AFC-C1F8-4A50-BF82-14A9500F4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102912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5" name="TextBox 134">
            <a:extLst>
              <a:ext uri="{FF2B5EF4-FFF2-40B4-BE49-F238E27FC236}">
                <a16:creationId xmlns:a16="http://schemas.microsoft.com/office/drawing/2014/main" id="{BDC8170A-CFE0-4958-B8F2-614DCD8E416A}"/>
              </a:ext>
            </a:extLst>
          </p:cNvPr>
          <p:cNvSpPr txBox="1"/>
          <p:nvPr/>
        </p:nvSpPr>
        <p:spPr>
          <a:xfrm>
            <a:off x="6679275" y="4288088"/>
            <a:ext cx="5512724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 algn="ctr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Financial benefits for investors in building public institute clinic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36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EB639929-9CA9-4949-A44B-47DC3601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0437FCAB-D3D2-49B3-BEB4-ED33C27B660E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38" name="Picture 6" descr="Рабочие ">
            <a:extLst>
              <a:ext uri="{FF2B5EF4-FFF2-40B4-BE49-F238E27FC236}">
                <a16:creationId xmlns:a16="http://schemas.microsoft.com/office/drawing/2014/main" id="{ABDD33DE-5931-4086-BF55-196861115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719880-68D5-61BA-EF9C-F8D45F5A68C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68" y="1384954"/>
            <a:ext cx="1009679" cy="7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-7614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Tashkent, Fergana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D09AB-33B2-4FE6-A102-3434303D1592}"/>
              </a:ext>
            </a:extLst>
          </p:cNvPr>
          <p:cNvSpPr txBox="1"/>
          <p:nvPr/>
        </p:nvSpPr>
        <p:spPr>
          <a:xfrm>
            <a:off x="8580080" y="6273674"/>
            <a:ext cx="33791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Arial" pitchFamily="34" charset="0"/>
              </a:rPr>
              <a:t>https://www.flightconnections.com/flights-from-tashkent-tas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3B335FEE-06D3-44CF-83A7-8FBAD02C0A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9C391C-775F-4371-B53E-65E40FDC24FE}"/>
              </a:ext>
            </a:extLst>
          </p:cNvPr>
          <p:cNvSpPr txBox="1"/>
          <p:nvPr/>
        </p:nvSpPr>
        <p:spPr>
          <a:xfrm>
            <a:off x="526775" y="4667595"/>
            <a:ext cx="2855618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Bukhara, and Fergana</a:t>
            </a:r>
          </a:p>
        </p:txBody>
      </p:sp>
    </p:spTree>
    <p:extLst>
      <p:ext uri="{BB962C8B-B14F-4D97-AF65-F5344CB8AC3E}">
        <p14:creationId xmlns:p14="http://schemas.microsoft.com/office/powerpoint/2010/main" val="312985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45B0C-815C-3A78-C0E2-F39461197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AF183AB5-2249-784D-BD6F-829AAE6C2BCE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D30194-2CAF-1398-A07D-33AF7D481000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425F"/>
                </a:solidFill>
                <a:latin typeface="Montserrat" panose="00000500000000000000" pitchFamily="2" charset="-52"/>
              </a:rPr>
              <a:t>The new project look of the university clinic</a:t>
            </a:r>
            <a:endParaRPr lang="en-GB" sz="2800" dirty="0">
              <a:solidFill>
                <a:srgbClr val="00425F"/>
              </a:solidFill>
              <a:latin typeface="Montserrat" panose="00000500000000000000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5859CBC-72DB-4BA7-6CAD-04C9CC803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02F8E1-5413-F2B5-AE1D-A778B3D9E455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6AFB99-BF6F-FF03-2926-E4E2C4E0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45108"/>
            <a:ext cx="11649456" cy="5857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43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75D50-16AF-26B6-38A2-30E0BC485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3D742669-6691-886B-6E7D-238AE25AC399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C7E9E-13CD-C944-5D2F-674EEDA89A9A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425F"/>
                </a:solidFill>
                <a:latin typeface="Montserrat" pitchFamily="2" charset="-52"/>
              </a:rPr>
              <a:t>Project description</a:t>
            </a:r>
            <a:endParaRPr lang="en-GB" sz="2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8B29B2A-F27B-8E19-8303-54F0A5B8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710BCC-1076-B737-66C4-97DF943029F8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A8AEC-0D5C-0AAC-C159-67C7396AB25A}"/>
              </a:ext>
            </a:extLst>
          </p:cNvPr>
          <p:cNvSpPr txBox="1"/>
          <p:nvPr/>
        </p:nvSpPr>
        <p:spPr>
          <a:xfrm>
            <a:off x="1001390" y="1248531"/>
            <a:ext cx="1012200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Montserrat" panose="00000500000000000000" pitchFamily="2" charset="-52"/>
              </a:rPr>
              <a:t>Taking into account the growing global demand for multidisciplinary medical services and the consistent development of high-quality healthcare systems, it is planned to reconstruct and modernize the clinic (hospital) of the Fergana Medical Institute in the Republic of Uzbekistan based on contemporary infrastructure. </a:t>
            </a:r>
          </a:p>
          <a:p>
            <a:pPr algn="just"/>
            <a:endParaRPr lang="en-US" sz="2800" dirty="0">
              <a:latin typeface="Montserrat" panose="00000500000000000000" pitchFamily="2" charset="-52"/>
            </a:endParaRPr>
          </a:p>
          <a:p>
            <a:pPr algn="just"/>
            <a:r>
              <a:rPr lang="en-US" sz="2800" dirty="0">
                <a:latin typeface="Montserrat" panose="00000500000000000000" pitchFamily="2" charset="-52"/>
              </a:rPr>
              <a:t>This project is open to foreign investors and aims to establish a medical center that meets international standards.</a:t>
            </a:r>
            <a:endParaRPr lang="en-US" sz="2800" dirty="0">
              <a:solidFill>
                <a:srgbClr val="00425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264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4A6A0-E4BA-4BE2-ED30-0C16AB607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9B3FA393-8C93-2FFE-1422-C35E4FC0592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C2B5EE-3326-9411-A151-65C83DBBC8FF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-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Objectives</a:t>
            </a:r>
            <a:r>
              <a:rPr lang="ru-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 </a:t>
            </a: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of </a:t>
            </a:r>
            <a:r>
              <a:rPr lang="ru-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cooperation</a:t>
            </a:r>
            <a:endParaRPr lang="en-GB" sz="2800" dirty="0">
              <a:solidFill>
                <a:srgbClr val="00425F"/>
              </a:solidFill>
              <a:latin typeface="Montserrat" panose="00000500000000000000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D83D35E-03CF-C741-DE5D-13E9D5ED2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DCD1F2-AE82-E50B-B497-30A6F14D8C8E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FB1A1-7DB4-0FC0-AD14-69F4DB97C29C}"/>
              </a:ext>
            </a:extLst>
          </p:cNvPr>
          <p:cNvSpPr txBox="1"/>
          <p:nvPr/>
        </p:nvSpPr>
        <p:spPr>
          <a:xfrm>
            <a:off x="1001390" y="1228397"/>
            <a:ext cx="1012200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Creating a brand of high-quality medical services : Creation of the first elite medical center in Fergana region, Uzbekistan.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Achieving economic benefit: Realizing profits through an agreed upon revenue sharing model.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Improving Local Healthcare: Improving the overall level of health care in Fergana region, Uzbekistan through technology transfer and staff training.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2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8D113-7C78-3929-58DB-032E311CA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4AE1A0D7-1D27-622A-A49C-1E0E34233725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D0AB0-E6DB-FE25-0BC6-5E5DD0740977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-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Model </a:t>
            </a:r>
            <a:r>
              <a:rPr lang="ru-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distributions</a:t>
            </a:r>
            <a:r>
              <a:rPr lang="ru-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 </a:t>
            </a:r>
            <a:r>
              <a:rPr lang="ru-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income</a:t>
            </a:r>
            <a:r>
              <a:rPr lang="ru-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 </a:t>
            </a:r>
            <a:endParaRPr lang="en-GB" sz="2800" dirty="0">
              <a:solidFill>
                <a:srgbClr val="00425F"/>
              </a:solidFill>
              <a:latin typeface="Montserrat" panose="00000500000000000000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F2F54AE-7DD2-9E28-BE70-8CD59B0FC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963324-D530-05A9-1019-B6249E44BFF4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E7756-C3E4-6AB5-4C8B-C5C471F4704E}"/>
              </a:ext>
            </a:extLst>
          </p:cNvPr>
          <p:cNvSpPr txBox="1"/>
          <p:nvPr/>
        </p:nvSpPr>
        <p:spPr>
          <a:xfrm>
            <a:off x="921492" y="1683538"/>
            <a:ext cx="9873756" cy="310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2800" dirty="0">
              <a:effectLst/>
              <a:latin typeface="Montserrat" panose="00000500000000000000" pitchFamily="2" charset="-52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The income is distributed between the parties in an agreed proportion (for example, 60% to our side and 40% to the Uzbek side).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Calculations are made monthly to ensure financial transparency.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1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293EB-1013-8EC5-B7FB-4CA95231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B5DA7252-1A6A-9DD3-A3D6-2D8BBA9898C9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6AE8D-7B05-8569-49BE-A44A7DA81B19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Stages</a:t>
            </a: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of</a:t>
            </a:r>
            <a:r>
              <a:rPr lang="ru-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implementations</a:t>
            </a:r>
            <a:endParaRPr lang="ru-RU" sz="2800" kern="100" dirty="0"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E7FE766-69F8-A387-DDEC-A517B359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DA9F80-6708-6455-68A9-4C8A25B28EA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57817-5968-756F-E971-7258793F1E4E}"/>
              </a:ext>
            </a:extLst>
          </p:cNvPr>
          <p:cNvSpPr txBox="1"/>
          <p:nvPr/>
        </p:nvSpPr>
        <p:spPr>
          <a:xfrm>
            <a:off x="1001391" y="1248532"/>
            <a:ext cx="9873756" cy="490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2800" dirty="0">
              <a:effectLst/>
              <a:latin typeface="Montserrat" panose="00000500000000000000" pitchFamily="2" charset="-52"/>
            </a:endParaRPr>
          </a:p>
          <a:p>
            <a:pPr marL="342900" lvl="0" indent="-342900" algn="ctr"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Preparatory</a:t>
            </a:r>
            <a:r>
              <a:rPr lang="ru-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stage</a:t>
            </a:r>
            <a:r>
              <a:rPr lang="ru-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(1-3 </a:t>
            </a:r>
            <a:r>
              <a:rPr lang="ru-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months</a:t>
            </a:r>
            <a:r>
              <a:rPr lang="ru-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) </a:t>
            </a:r>
            <a:r>
              <a:rPr lang="ru-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800" kern="0" dirty="0">
              <a:solidFill>
                <a:srgbClr val="404040"/>
              </a:solidFill>
              <a:effectLst/>
              <a:latin typeface="Montserrat" panose="00000500000000000000" pitchFamily="2" charset="-5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l">
              <a:spcAft>
                <a:spcPts val="300"/>
              </a:spcAft>
              <a:tabLst>
                <a:tab pos="4572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Signing a cooperation agreement and defining responsibilities.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Preparation of premises and its renovation by the Uzbek side.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Purchase of equipment and dispatch of a team of experts.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59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8042</TotalTime>
  <Words>1224</Words>
  <Application>Microsoft Office PowerPoint</Application>
  <PresentationFormat>Широкоэкранный</PresentationFormat>
  <Paragraphs>208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DengXian</vt:lpstr>
      <vt:lpstr>Arial</vt:lpstr>
      <vt:lpstr>Calibri</vt:lpstr>
      <vt:lpstr>Calibri Light</vt:lpstr>
      <vt:lpstr>Courier New</vt:lpstr>
      <vt:lpstr>Montserrat</vt:lpstr>
      <vt:lpstr>Segoe UI</vt:lpstr>
      <vt:lpstr>Symbol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Пользователь</cp:lastModifiedBy>
  <cp:revision>144</cp:revision>
  <dcterms:created xsi:type="dcterms:W3CDTF">2024-07-25T07:55:13Z</dcterms:created>
  <dcterms:modified xsi:type="dcterms:W3CDTF">2025-04-03T06:05:30Z</dcterms:modified>
</cp:coreProperties>
</file>