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147479658" r:id="rId4"/>
    <p:sldId id="2147475090" r:id="rId5"/>
    <p:sldId id="2147479668" r:id="rId6"/>
    <p:sldId id="2147479659" r:id="rId7"/>
    <p:sldId id="2147479660" r:id="rId8"/>
    <p:sldId id="2147479661" r:id="rId9"/>
    <p:sldId id="2147479662" r:id="rId10"/>
    <p:sldId id="2147479663" r:id="rId11"/>
    <p:sldId id="2147479664" r:id="rId12"/>
    <p:sldId id="2147479665" r:id="rId13"/>
    <p:sldId id="2147479667" r:id="rId14"/>
  </p:sldIdLst>
  <p:sldSz cx="12192000" cy="6858000"/>
  <p:notesSz cx="6858000" cy="91440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CCEBEE"/>
    <a:srgbClr val="8FD7CD"/>
    <a:srgbClr val="FFFFFF"/>
    <a:srgbClr val="B6E2E7"/>
    <a:srgbClr val="3E77AB"/>
    <a:srgbClr val="79A0C4"/>
    <a:srgbClr val="2E6CA4"/>
    <a:srgbClr val="2F6EA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35C6D8-31BE-6F80-1982-864739A582ED}" v="197" dt="2025-05-05T13:21:33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555" autoAdjust="0"/>
  </p:normalViewPr>
  <p:slideViewPr>
    <p:cSldViewPr snapToGrid="0">
      <p:cViewPr varScale="1">
        <p:scale>
          <a:sx n="104" d="100"/>
          <a:sy n="104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lnSpc>
              <a:spcPct val="70000"/>
            </a:lnSpc>
            <a:spcAft>
              <a:spcPts val="0"/>
            </a:spcAft>
          </a:pPr>
          <a:endParaRPr lang="ru" sz="1100" b="1" spc="-25" dirty="0">
            <a:solidFill>
              <a:srgbClr val="00425F"/>
            </a:solidFill>
            <a:latin typeface="Montserrat"/>
          </a:endParaRPr>
        </a:p>
        <a:p>
          <a:pPr algn="ctr" rtl="0">
            <a:lnSpc>
              <a:spcPct val="70000"/>
            </a:lnSpc>
            <a:spcAft>
              <a:spcPts val="0"/>
            </a:spcAft>
          </a:pPr>
          <a:endParaRPr lang="en-US" sz="1100" b="1" spc="-25" dirty="0">
            <a:solidFill>
              <a:srgbClr val="00425F"/>
            </a:solidFill>
            <a:latin typeface="Montserrat"/>
          </a:endParaRPr>
        </a:p>
        <a:p>
          <a:pPr algn="ctr">
            <a:lnSpc>
              <a:spcPct val="70000"/>
            </a:lnSpc>
            <a:spcAft>
              <a:spcPts val="0"/>
            </a:spcAft>
          </a:pPr>
          <a:r>
            <a:rPr lang="ru" sz="1100" b="1" spc="-25" dirty="0">
              <a:solidFill>
                <a:srgbClr val="00425F"/>
              </a:solidFill>
              <a:latin typeface="Montserrat"/>
            </a:rPr>
            <a:t>Общая численность населения города Фергана:</a:t>
          </a:r>
        </a:p>
        <a:p>
          <a:pPr algn="ctr">
            <a:lnSpc>
              <a:spcPct val="70000"/>
            </a:lnSpc>
            <a:spcAft>
              <a:spcPts val="0"/>
            </a:spcAft>
          </a:pPr>
          <a:endParaRPr lang="en-US" sz="1100" b="1" spc="-25" dirty="0">
            <a:solidFill>
              <a:srgbClr val="00425F"/>
            </a:solidFill>
            <a:latin typeface="Montserrat" pitchFamily="2" charset="-52"/>
          </a:endParaRPr>
        </a:p>
        <a:p>
          <a:pPr algn="ctr">
            <a:lnSpc>
              <a:spcPct val="70000"/>
            </a:lnSpc>
            <a:spcAft>
              <a:spcPts val="0"/>
            </a:spcAft>
          </a:pPr>
          <a:r>
            <a:rPr lang="ru" sz="1200" b="0" spc="-25" dirty="0">
              <a:solidFill>
                <a:srgbClr val="00425F"/>
              </a:solidFill>
              <a:latin typeface="Montserrat" pitchFamily="2" charset="-52"/>
            </a:rPr>
            <a:t>350.000</a:t>
          </a:r>
          <a:br>
            <a:rPr lang="en-US" sz="1100" spc="-25" dirty="0">
              <a:solidFill>
                <a:srgbClr val="00425F"/>
              </a:solidFill>
              <a:latin typeface="Montserrat" pitchFamily="2" charset="-52"/>
            </a:rPr>
          </a:b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endParaRPr lang="en-US" sz="1100" b="1" spc="-25" dirty="0">
            <a:solidFill>
              <a:srgbClr val="00425F"/>
            </a:solidFill>
            <a:latin typeface="Montserrat" pitchFamily="2" charset="-52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" sz="1100" b="1" spc="-25" dirty="0">
              <a:solidFill>
                <a:srgbClr val="00425F"/>
              </a:solidFill>
              <a:latin typeface="Montserrat" pitchFamily="2" charset="-52"/>
            </a:rPr>
            <a:t>Общая численность населения в районе расположения клиники: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" sz="1100" b="0" spc="-25" dirty="0">
              <a:solidFill>
                <a:srgbClr val="00425F"/>
              </a:solidFill>
              <a:latin typeface="Montserrat" pitchFamily="2" charset="-52"/>
            </a:rPr>
            <a:t>50.000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" sz="1100" b="1" spc="-25" dirty="0">
              <a:solidFill>
                <a:srgbClr val="00425F"/>
              </a:solidFill>
              <a:latin typeface="Montserrat" pitchFamily="2" charset="-52"/>
            </a:rPr>
            <a:t>Лучшее место: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en-US" sz="1100" spc="-25" dirty="0">
            <a:solidFill>
              <a:srgbClr val="00425F"/>
            </a:solidFill>
            <a:latin typeface="Montserrat" pitchFamily="2" charset="-52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ru" sz="1100" spc="-25" dirty="0">
              <a:solidFill>
                <a:srgbClr val="00425F"/>
              </a:solidFill>
              <a:latin typeface="Montserrat" pitchFamily="2" charset="-52"/>
            </a:rPr>
            <a:t>В районе, где расположена клиника, нет других клиник.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" sz="1100" b="1" spc="-25" dirty="0">
              <a:solidFill>
                <a:srgbClr val="00425F"/>
              </a:solidFill>
              <a:latin typeface="Montserrat" pitchFamily="2" charset="-52"/>
            </a:rPr>
            <a:t>Уровень риска для инвесторов</a:t>
          </a:r>
          <a:endParaRPr lang="ru" sz="1100" spc="-25" dirty="0">
            <a:solidFill>
              <a:srgbClr val="00425F"/>
            </a:solidFill>
            <a:latin typeface="Montserrat"/>
          </a:endParaRPr>
        </a:p>
        <a:p>
          <a:pPr rtl="0">
            <a:lnSpc>
              <a:spcPct val="70000"/>
            </a:lnSpc>
            <a:spcAft>
              <a:spcPts val="0"/>
            </a:spcAft>
          </a:pPr>
          <a:endParaRPr lang="ru" sz="1100" spc="-25" dirty="0">
            <a:solidFill>
              <a:srgbClr val="00425F"/>
            </a:solidFill>
            <a:latin typeface="Montserrat"/>
          </a:endParaRPr>
        </a:p>
        <a:p>
          <a:pPr rtl="0">
            <a:lnSpc>
              <a:spcPct val="90000"/>
            </a:lnSpc>
            <a:spcAft>
              <a:spcPts val="0"/>
            </a:spcAft>
          </a:pPr>
          <a:r>
            <a:rPr lang="ru" sz="1100" spc="-25" dirty="0">
              <a:solidFill>
                <a:srgbClr val="00425F"/>
              </a:solidFill>
              <a:latin typeface="Montserrat"/>
            </a:rPr>
            <a:t>Освобождение от всех налогов на срок от 5 до 10 лет</a:t>
          </a:r>
          <a:endParaRPr lang="en-US" sz="1100" dirty="0">
            <a:latin typeface="Montserrat"/>
          </a:endParaRPr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chemeClr val="bg1"/>
        </a:solidFill>
      </dgm:spPr>
      <dgm:t>
        <a:bodyPr/>
        <a:lstStyle/>
        <a:p>
          <a:pPr rtl="0"/>
          <a:r>
            <a:rPr lang="ru" sz="1200" kern="1200" spc="-10" dirty="0">
              <a:solidFill>
                <a:srgbClr val="00425F"/>
              </a:solidFill>
              <a:latin typeface="Montserrat"/>
              <a:ea typeface="+mn-ea"/>
            </a:rPr>
            <a:t>Преимущества</a:t>
          </a:r>
          <a:endParaRPr lang="en-US" sz="1200" kern="1200" spc="-10" dirty="0">
            <a:solidFill>
              <a:srgbClr val="00425F"/>
            </a:solidFill>
            <a:latin typeface="Montserrat"/>
            <a:ea typeface="+mn-ea"/>
            <a:cs typeface="Arial MT"/>
          </a:endParaRPr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1070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94081" custScaleY="95690" custLinFactNeighborY="3532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8DE5C-3B4F-4301-BFDB-AFC71D213DC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34EFF-5C30-4A04-B77E-802ED01D2E2B}">
      <dgm:prSet phldrT="[Текст]" custT="1"/>
      <dgm:spPr>
        <a:solidFill>
          <a:schemeClr val="bg1"/>
        </a:solidFill>
        <a:ln>
          <a:solidFill>
            <a:srgbClr val="5BC4BF"/>
          </a:solidFill>
        </a:ln>
      </dgm:spPr>
      <dgm:t>
        <a:bodyPr/>
        <a:lstStyle/>
        <a:p>
          <a:r>
            <a:rPr lang="ru" sz="1200" b="1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ЭТАПЫ ИНВЕСТИЦИОННОЙ ПРОЦЕДУРЫ В СТРОИТЕЛЬСТВО КЛИНИКИ ФЕРГАНСКОГО МЕДИЦИНСКОГО ИНСТИТУТА (2025-2027 ГГ.)</a:t>
          </a:r>
          <a:endParaRPr lang="en-US" sz="1400" b="1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78D73DA7-B253-4004-A81B-EEB65814AE2B}" type="parTrans" cxnId="{3BEE476B-9203-4C00-A0A6-262E6D3DE653}">
      <dgm:prSet/>
      <dgm:spPr/>
      <dgm:t>
        <a:bodyPr/>
        <a:lstStyle/>
        <a:p>
          <a:endParaRPr lang="en-US"/>
        </a:p>
      </dgm:t>
    </dgm:pt>
    <dgm:pt modelId="{A863AB4F-3CE2-4059-A5C1-746017B45733}" type="sibTrans" cxnId="{3BEE476B-9203-4C00-A0A6-262E6D3DE653}">
      <dgm:prSet/>
      <dgm:spPr/>
      <dgm:t>
        <a:bodyPr/>
        <a:lstStyle/>
        <a:p>
          <a:endParaRPr lang="en-US"/>
        </a:p>
      </dgm:t>
    </dgm:pt>
    <dgm:pt modelId="{EFD67559-3282-4E64-B9DE-6AD2B608163D}">
      <dgm:prSet phldrT="[Текст]" custT="1"/>
      <dgm:spPr>
        <a:solidFill>
          <a:schemeClr val="bg1"/>
        </a:solidFill>
        <a:ln>
          <a:solidFill>
            <a:srgbClr val="5BC4BF"/>
          </a:solidFill>
        </a:ln>
      </dgm:spPr>
      <dgm:t>
        <a:bodyPr/>
        <a:lstStyle/>
        <a:p>
          <a:pPr algn="just"/>
          <a:r>
            <a:rPr lang="ru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Инвестор зарегистрирован в Узбекистане как самостоятельное юридическое лицо.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5677F0DA-336A-4265-A76D-3BBEB1536F56}" type="parTrans" cxnId="{6EB23E7D-86A9-4F5D-92A2-07D3E2D5CC15}">
      <dgm:prSet/>
      <dgm:spPr/>
      <dgm:t>
        <a:bodyPr/>
        <a:lstStyle/>
        <a:p>
          <a:endParaRPr lang="en-US"/>
        </a:p>
      </dgm:t>
    </dgm:pt>
    <dgm:pt modelId="{BBB9542B-C9E3-4093-BBA7-749AC5EE8CF5}" type="sibTrans" cxnId="{6EB23E7D-86A9-4F5D-92A2-07D3E2D5CC15}">
      <dgm:prSet/>
      <dgm:spPr/>
      <dgm:t>
        <a:bodyPr/>
        <a:lstStyle/>
        <a:p>
          <a:endParaRPr lang="en-US"/>
        </a:p>
      </dgm:t>
    </dgm:pt>
    <dgm:pt modelId="{A5C3E506-37AF-40D0-B4BB-E6FCF76F963E}">
      <dgm:prSet phldrT="[Текст]" custT="1"/>
      <dgm:spPr>
        <a:solidFill>
          <a:schemeClr val="bg1"/>
        </a:solidFill>
        <a:ln>
          <a:solidFill>
            <a:srgbClr val="5BC4BF"/>
          </a:solidFill>
        </a:ln>
      </dgm:spPr>
      <dgm:t>
        <a:bodyPr/>
        <a:lstStyle/>
        <a:p>
          <a:pPr algn="just"/>
          <a:r>
            <a:rPr lang="ru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Подписан меморандум о сотрудничестве между медицинским институтом и инвестором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7CB8EEAE-A453-45F9-B056-A3EAC1440E46}" type="parTrans" cxnId="{95AD374C-AEAB-4E62-8490-DEA655A15543}">
      <dgm:prSet/>
      <dgm:spPr/>
      <dgm:t>
        <a:bodyPr/>
        <a:lstStyle/>
        <a:p>
          <a:endParaRPr lang="en-US"/>
        </a:p>
      </dgm:t>
    </dgm:pt>
    <dgm:pt modelId="{04CB24F8-7976-433F-A0B1-66C4B4A384C2}" type="sibTrans" cxnId="{95AD374C-AEAB-4E62-8490-DEA655A15543}">
      <dgm:prSet/>
      <dgm:spPr/>
      <dgm:t>
        <a:bodyPr/>
        <a:lstStyle/>
        <a:p>
          <a:endParaRPr lang="en-US"/>
        </a:p>
      </dgm:t>
    </dgm:pt>
    <dgm:pt modelId="{707EBE50-0ED8-4ADC-9E97-B4D677A8255C}">
      <dgm:prSet phldrT="[Текст]" custT="1"/>
      <dgm:spPr>
        <a:solidFill>
          <a:schemeClr val="bg1"/>
        </a:solidFill>
        <a:ln>
          <a:solidFill>
            <a:srgbClr val="5BC4BF"/>
          </a:solidFill>
        </a:ln>
      </dgm:spPr>
      <dgm:t>
        <a:bodyPr/>
        <a:lstStyle/>
        <a:p>
          <a:pPr algn="just"/>
          <a:r>
            <a:rPr lang="ru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Государственный институт и иностранные инвесторы будут строить клинику вместе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F9B9D582-C939-4C57-8684-653722446535}" type="parTrans" cxnId="{CD5DE90B-8253-4CAF-BCD3-CB0BD6B127ED}">
      <dgm:prSet/>
      <dgm:spPr/>
      <dgm:t>
        <a:bodyPr/>
        <a:lstStyle/>
        <a:p>
          <a:endParaRPr lang="en-US"/>
        </a:p>
      </dgm:t>
    </dgm:pt>
    <dgm:pt modelId="{F93488C1-18DC-401C-A316-78703002720D}" type="sibTrans" cxnId="{CD5DE90B-8253-4CAF-BCD3-CB0BD6B127ED}">
      <dgm:prSet/>
      <dgm:spPr/>
      <dgm:t>
        <a:bodyPr/>
        <a:lstStyle/>
        <a:p>
          <a:endParaRPr lang="en-US"/>
        </a:p>
      </dgm:t>
    </dgm:pt>
    <dgm:pt modelId="{38EBE383-9B56-4983-8F72-5F6BCE52A7B3}">
      <dgm:prSet phldrT="[Текст]" custT="1"/>
      <dgm:spPr>
        <a:solidFill>
          <a:schemeClr val="bg1"/>
        </a:solidFill>
        <a:ln>
          <a:solidFill>
            <a:srgbClr val="5BC4BF"/>
          </a:solidFill>
        </a:ln>
      </dgm:spPr>
      <dgm:t>
        <a:bodyPr/>
        <a:lstStyle/>
        <a:p>
          <a:pPr algn="just"/>
          <a:r>
            <a:rPr lang="ru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Земельный участок клиники будет передан инвестору в установленном порядке.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gm:t>
    </dgm:pt>
    <dgm:pt modelId="{7F5C6D57-7231-4D3A-9A8C-B4436684692C}" type="parTrans" cxnId="{6A02BEE4-1761-459F-843A-320505F8FDED}">
      <dgm:prSet/>
      <dgm:spPr/>
      <dgm:t>
        <a:bodyPr/>
        <a:lstStyle/>
        <a:p>
          <a:endParaRPr lang="en-US"/>
        </a:p>
      </dgm:t>
    </dgm:pt>
    <dgm:pt modelId="{4BA2341E-1C4F-49BE-BB10-809D6B730DB6}" type="sibTrans" cxnId="{6A02BEE4-1761-459F-843A-320505F8FDED}">
      <dgm:prSet/>
      <dgm:spPr/>
      <dgm:t>
        <a:bodyPr/>
        <a:lstStyle/>
        <a:p>
          <a:endParaRPr lang="en-US"/>
        </a:p>
      </dgm:t>
    </dgm:pt>
    <dgm:pt modelId="{686623DE-F2E6-4F1D-8505-2060EF6130CE}" type="pres">
      <dgm:prSet presAssocID="{FFD8DE5C-3B4F-4301-BFDB-AFC71D213DC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FC1F71B-F3C9-4C56-8F13-BFE9982E3091}" type="pres">
      <dgm:prSet presAssocID="{FC934EFF-5C30-4A04-B77E-802ED01D2E2B}" presName="root" presStyleCnt="0">
        <dgm:presLayoutVars>
          <dgm:chMax/>
          <dgm:chPref val="4"/>
        </dgm:presLayoutVars>
      </dgm:prSet>
      <dgm:spPr/>
    </dgm:pt>
    <dgm:pt modelId="{89D5BF87-888B-4704-9EAA-05799B40AD6F}" type="pres">
      <dgm:prSet presAssocID="{FC934EFF-5C30-4A04-B77E-802ED01D2E2B}" presName="rootComposite" presStyleCnt="0">
        <dgm:presLayoutVars/>
      </dgm:prSet>
      <dgm:spPr/>
    </dgm:pt>
    <dgm:pt modelId="{5543A4C1-62EB-4B91-958D-982A782A4C0E}" type="pres">
      <dgm:prSet presAssocID="{FC934EFF-5C30-4A04-B77E-802ED01D2E2B}" presName="rootText" presStyleLbl="node0" presStyleIdx="0" presStyleCnt="1" custScaleX="109837" custScaleY="140870">
        <dgm:presLayoutVars>
          <dgm:chMax/>
          <dgm:chPref val="4"/>
        </dgm:presLayoutVars>
      </dgm:prSet>
      <dgm:spPr/>
    </dgm:pt>
    <dgm:pt modelId="{588BA690-B160-4142-8247-5F77792DA48F}" type="pres">
      <dgm:prSet presAssocID="{FC934EFF-5C30-4A04-B77E-802ED01D2E2B}" presName="childShape" presStyleCnt="0">
        <dgm:presLayoutVars>
          <dgm:chMax val="0"/>
          <dgm:chPref val="0"/>
        </dgm:presLayoutVars>
      </dgm:prSet>
      <dgm:spPr/>
    </dgm:pt>
    <dgm:pt modelId="{75DFAF8C-69D2-4D17-8233-8B9A61591518}" type="pres">
      <dgm:prSet presAssocID="{EFD67559-3282-4E64-B9DE-6AD2B608163D}" presName="childComposite" presStyleCnt="0">
        <dgm:presLayoutVars>
          <dgm:chMax val="0"/>
          <dgm:chPref val="0"/>
        </dgm:presLayoutVars>
      </dgm:prSet>
      <dgm:spPr/>
    </dgm:pt>
    <dgm:pt modelId="{E152BDA1-4275-42C2-A8A2-5C1F903C2944}" type="pres">
      <dgm:prSet presAssocID="{EFD67559-3282-4E64-B9DE-6AD2B608163D}" presName="Image" presStyleLbl="node1" presStyleIdx="0" presStyleCnt="4"/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начок сотрудника"/>
        </a:ext>
      </dgm:extLst>
    </dgm:pt>
    <dgm:pt modelId="{6ECC61F9-DF78-4040-B95E-333BA580B3C9}" type="pres">
      <dgm:prSet presAssocID="{EFD67559-3282-4E64-B9DE-6AD2B608163D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B95E30D1-73C6-451C-A209-6EC87B4B7B40}" type="pres">
      <dgm:prSet presAssocID="{A5C3E506-37AF-40D0-B4BB-E6FCF76F963E}" presName="childComposite" presStyleCnt="0">
        <dgm:presLayoutVars>
          <dgm:chMax val="0"/>
          <dgm:chPref val="0"/>
        </dgm:presLayoutVars>
      </dgm:prSet>
      <dgm:spPr/>
    </dgm:pt>
    <dgm:pt modelId="{A735BB6A-3AD5-420D-956F-10D7BC3E081F}" type="pres">
      <dgm:prSet presAssocID="{A5C3E506-37AF-40D0-B4BB-E6FCF76F963E}" presName="Image" presStyleLbl="node1" presStyleIdx="1" presStyleCnt="4" custLinFactNeighborY="-188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онференц-зал"/>
        </a:ext>
      </dgm:extLst>
    </dgm:pt>
    <dgm:pt modelId="{515C165E-F984-40DF-814C-1C0BD71E5357}" type="pres">
      <dgm:prSet presAssocID="{A5C3E506-37AF-40D0-B4BB-E6FCF76F963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714B3392-DB9B-4749-8DBE-BFC7F394AAAF}" type="pres">
      <dgm:prSet presAssocID="{38EBE383-9B56-4983-8F72-5F6BCE52A7B3}" presName="childComposite" presStyleCnt="0">
        <dgm:presLayoutVars>
          <dgm:chMax val="0"/>
          <dgm:chPref val="0"/>
        </dgm:presLayoutVars>
      </dgm:prSet>
      <dgm:spPr/>
    </dgm:pt>
    <dgm:pt modelId="{2F34137E-C2BC-4021-AB4C-F18B67FFE6C7}" type="pres">
      <dgm:prSet presAssocID="{38EBE383-9B56-4983-8F72-5F6BCE52A7B3}" presName="Image" presStyleLbl="node1" presStyleIdx="2" presStyleCnt="4" custScaleX="90712" custLinFactNeighborX="-315" custLinFactNeighborY="82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Рукопожатие"/>
        </a:ext>
      </dgm:extLst>
    </dgm:pt>
    <dgm:pt modelId="{61661B57-5D25-4AB0-A8FB-79774EE8EBFD}" type="pres">
      <dgm:prSet presAssocID="{38EBE383-9B56-4983-8F72-5F6BCE52A7B3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161C0DFD-8DFB-40DD-AD11-DBF46A34FF5D}" type="pres">
      <dgm:prSet presAssocID="{707EBE50-0ED8-4ADC-9E97-B4D677A8255C}" presName="childComposite" presStyleCnt="0">
        <dgm:presLayoutVars>
          <dgm:chMax val="0"/>
          <dgm:chPref val="0"/>
        </dgm:presLayoutVars>
      </dgm:prSet>
      <dgm:spPr/>
    </dgm:pt>
    <dgm:pt modelId="{C619AF6D-219D-4B38-B2D5-EBC777C7904D}" type="pres">
      <dgm:prSet presAssocID="{707EBE50-0ED8-4ADC-9E97-B4D677A8255C}" presName="Image" presStyleLbl="node1" presStyleIdx="3" presStyleCnt="4" custScaleX="9016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Месячный календарь"/>
        </a:ext>
      </dgm:extLst>
    </dgm:pt>
    <dgm:pt modelId="{BD457511-416A-4FF3-9CA0-27846C243286}" type="pres">
      <dgm:prSet presAssocID="{707EBE50-0ED8-4ADC-9E97-B4D677A8255C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300D06-EE1B-4371-B883-602EB5C6CEDA}" type="presOf" srcId="{A5C3E506-37AF-40D0-B4BB-E6FCF76F963E}" destId="{515C165E-F984-40DF-814C-1C0BD71E5357}" srcOrd="0" destOrd="0" presId="urn:microsoft.com/office/officeart/2008/layout/PictureAccentList"/>
    <dgm:cxn modelId="{66A78E06-16F9-41F6-838E-979D536043E4}" type="presOf" srcId="{FC934EFF-5C30-4A04-B77E-802ED01D2E2B}" destId="{5543A4C1-62EB-4B91-958D-982A782A4C0E}" srcOrd="0" destOrd="0" presId="urn:microsoft.com/office/officeart/2008/layout/PictureAccentList"/>
    <dgm:cxn modelId="{CD5DE90B-8253-4CAF-BCD3-CB0BD6B127ED}" srcId="{FC934EFF-5C30-4A04-B77E-802ED01D2E2B}" destId="{707EBE50-0ED8-4ADC-9E97-B4D677A8255C}" srcOrd="3" destOrd="0" parTransId="{F9B9D582-C939-4C57-8684-653722446535}" sibTransId="{F93488C1-18DC-401C-A316-78703002720D}"/>
    <dgm:cxn modelId="{3BEE476B-9203-4C00-A0A6-262E6D3DE653}" srcId="{FFD8DE5C-3B4F-4301-BFDB-AFC71D213DC4}" destId="{FC934EFF-5C30-4A04-B77E-802ED01D2E2B}" srcOrd="0" destOrd="0" parTransId="{78D73DA7-B253-4004-A81B-EEB65814AE2B}" sibTransId="{A863AB4F-3CE2-4059-A5C1-746017B45733}"/>
    <dgm:cxn modelId="{8504EB4B-902E-4531-A392-B5F98FBC8B1D}" type="presOf" srcId="{38EBE383-9B56-4983-8F72-5F6BCE52A7B3}" destId="{61661B57-5D25-4AB0-A8FB-79774EE8EBFD}" srcOrd="0" destOrd="0" presId="urn:microsoft.com/office/officeart/2008/layout/PictureAccentList"/>
    <dgm:cxn modelId="{95AD374C-AEAB-4E62-8490-DEA655A15543}" srcId="{FC934EFF-5C30-4A04-B77E-802ED01D2E2B}" destId="{A5C3E506-37AF-40D0-B4BB-E6FCF76F963E}" srcOrd="1" destOrd="0" parTransId="{7CB8EEAE-A453-45F9-B056-A3EAC1440E46}" sibTransId="{04CB24F8-7976-433F-A0B1-66C4B4A384C2}"/>
    <dgm:cxn modelId="{14FA5A51-1C15-4A76-B68A-D7CB40840D27}" type="presOf" srcId="{EFD67559-3282-4E64-B9DE-6AD2B608163D}" destId="{6ECC61F9-DF78-4040-B95E-333BA580B3C9}" srcOrd="0" destOrd="0" presId="urn:microsoft.com/office/officeart/2008/layout/PictureAccentList"/>
    <dgm:cxn modelId="{F9FC6055-0862-4577-A027-D9722A6D0A81}" type="presOf" srcId="{FFD8DE5C-3B4F-4301-BFDB-AFC71D213DC4}" destId="{686623DE-F2E6-4F1D-8505-2060EF6130CE}" srcOrd="0" destOrd="0" presId="urn:microsoft.com/office/officeart/2008/layout/PictureAccentList"/>
    <dgm:cxn modelId="{6EB23E7D-86A9-4F5D-92A2-07D3E2D5CC15}" srcId="{FC934EFF-5C30-4A04-B77E-802ED01D2E2B}" destId="{EFD67559-3282-4E64-B9DE-6AD2B608163D}" srcOrd="0" destOrd="0" parTransId="{5677F0DA-336A-4265-A76D-3BBEB1536F56}" sibTransId="{BBB9542B-C9E3-4093-BBA7-749AC5EE8CF5}"/>
    <dgm:cxn modelId="{477BB1BC-4FB2-4A97-AE38-B0530B04B404}" type="presOf" srcId="{707EBE50-0ED8-4ADC-9E97-B4D677A8255C}" destId="{BD457511-416A-4FF3-9CA0-27846C243286}" srcOrd="0" destOrd="0" presId="urn:microsoft.com/office/officeart/2008/layout/PictureAccentList"/>
    <dgm:cxn modelId="{6A02BEE4-1761-459F-843A-320505F8FDED}" srcId="{FC934EFF-5C30-4A04-B77E-802ED01D2E2B}" destId="{38EBE383-9B56-4983-8F72-5F6BCE52A7B3}" srcOrd="2" destOrd="0" parTransId="{7F5C6D57-7231-4D3A-9A8C-B4436684692C}" sibTransId="{4BA2341E-1C4F-49BE-BB10-809D6B730DB6}"/>
    <dgm:cxn modelId="{35C1C3B6-A49B-4ACF-BE93-C89D6BCFEB50}" type="presParOf" srcId="{686623DE-F2E6-4F1D-8505-2060EF6130CE}" destId="{FFC1F71B-F3C9-4C56-8F13-BFE9982E3091}" srcOrd="0" destOrd="0" presId="urn:microsoft.com/office/officeart/2008/layout/PictureAccentList"/>
    <dgm:cxn modelId="{18F24C33-458F-41DC-81CF-235DD4E4B18C}" type="presParOf" srcId="{FFC1F71B-F3C9-4C56-8F13-BFE9982E3091}" destId="{89D5BF87-888B-4704-9EAA-05799B40AD6F}" srcOrd="0" destOrd="0" presId="urn:microsoft.com/office/officeart/2008/layout/PictureAccentList"/>
    <dgm:cxn modelId="{852C8DF2-F957-4AE8-B17C-8C3B7B0CCFB7}" type="presParOf" srcId="{89D5BF87-888B-4704-9EAA-05799B40AD6F}" destId="{5543A4C1-62EB-4B91-958D-982A782A4C0E}" srcOrd="0" destOrd="0" presId="urn:microsoft.com/office/officeart/2008/layout/PictureAccentList"/>
    <dgm:cxn modelId="{31B6033F-9396-4B21-AA80-17CFCDB0263D}" type="presParOf" srcId="{FFC1F71B-F3C9-4C56-8F13-BFE9982E3091}" destId="{588BA690-B160-4142-8247-5F77792DA48F}" srcOrd="1" destOrd="0" presId="urn:microsoft.com/office/officeart/2008/layout/PictureAccentList"/>
    <dgm:cxn modelId="{ECB4A35D-E390-4F45-B289-9434AAD8A922}" type="presParOf" srcId="{588BA690-B160-4142-8247-5F77792DA48F}" destId="{75DFAF8C-69D2-4D17-8233-8B9A61591518}" srcOrd="0" destOrd="0" presId="urn:microsoft.com/office/officeart/2008/layout/PictureAccentList"/>
    <dgm:cxn modelId="{01F43EDD-DF9B-4F42-A899-D7578E15B6ED}" type="presParOf" srcId="{75DFAF8C-69D2-4D17-8233-8B9A61591518}" destId="{E152BDA1-4275-42C2-A8A2-5C1F903C2944}" srcOrd="0" destOrd="0" presId="urn:microsoft.com/office/officeart/2008/layout/PictureAccentList"/>
    <dgm:cxn modelId="{7655588B-CBF8-4377-A451-24E36AB3C5A4}" type="presParOf" srcId="{75DFAF8C-69D2-4D17-8233-8B9A61591518}" destId="{6ECC61F9-DF78-4040-B95E-333BA580B3C9}" srcOrd="1" destOrd="0" presId="urn:microsoft.com/office/officeart/2008/layout/PictureAccentList"/>
    <dgm:cxn modelId="{CE7610CC-7CE5-497E-B9ED-0470716B5BCA}" type="presParOf" srcId="{588BA690-B160-4142-8247-5F77792DA48F}" destId="{B95E30D1-73C6-451C-A209-6EC87B4B7B40}" srcOrd="1" destOrd="0" presId="urn:microsoft.com/office/officeart/2008/layout/PictureAccentList"/>
    <dgm:cxn modelId="{DA6076D5-E1BD-46D0-B9BB-00E8E1B8572B}" type="presParOf" srcId="{B95E30D1-73C6-451C-A209-6EC87B4B7B40}" destId="{A735BB6A-3AD5-420D-956F-10D7BC3E081F}" srcOrd="0" destOrd="0" presId="urn:microsoft.com/office/officeart/2008/layout/PictureAccentList"/>
    <dgm:cxn modelId="{6C65885E-ACF1-422E-BCA5-2AE10B37C430}" type="presParOf" srcId="{B95E30D1-73C6-451C-A209-6EC87B4B7B40}" destId="{515C165E-F984-40DF-814C-1C0BD71E5357}" srcOrd="1" destOrd="0" presId="urn:microsoft.com/office/officeart/2008/layout/PictureAccentList"/>
    <dgm:cxn modelId="{EE084983-6303-4B7B-8B11-D7D033D66529}" type="presParOf" srcId="{588BA690-B160-4142-8247-5F77792DA48F}" destId="{714B3392-DB9B-4749-8DBE-BFC7F394AAAF}" srcOrd="2" destOrd="0" presId="urn:microsoft.com/office/officeart/2008/layout/PictureAccentList"/>
    <dgm:cxn modelId="{215111C6-F11A-45D4-B632-127E1E0BDC4F}" type="presParOf" srcId="{714B3392-DB9B-4749-8DBE-BFC7F394AAAF}" destId="{2F34137E-C2BC-4021-AB4C-F18B67FFE6C7}" srcOrd="0" destOrd="0" presId="urn:microsoft.com/office/officeart/2008/layout/PictureAccentList"/>
    <dgm:cxn modelId="{E1227864-5AB2-481B-BE52-C8EC28BE1847}" type="presParOf" srcId="{714B3392-DB9B-4749-8DBE-BFC7F394AAAF}" destId="{61661B57-5D25-4AB0-A8FB-79774EE8EBFD}" srcOrd="1" destOrd="0" presId="urn:microsoft.com/office/officeart/2008/layout/PictureAccentList"/>
    <dgm:cxn modelId="{91D22E33-FEC3-464F-A94E-617EBE216435}" type="presParOf" srcId="{588BA690-B160-4142-8247-5F77792DA48F}" destId="{161C0DFD-8DFB-40DD-AD11-DBF46A34FF5D}" srcOrd="3" destOrd="0" presId="urn:microsoft.com/office/officeart/2008/layout/PictureAccentList"/>
    <dgm:cxn modelId="{667D57C8-56DE-4960-B014-6F872CAA3793}" type="presParOf" srcId="{161C0DFD-8DFB-40DD-AD11-DBF46A34FF5D}" destId="{C619AF6D-219D-4B38-B2D5-EBC777C7904D}" srcOrd="0" destOrd="0" presId="urn:microsoft.com/office/officeart/2008/layout/PictureAccentList"/>
    <dgm:cxn modelId="{E19C86B0-2224-448C-8203-D92EA361EA6B}" type="presParOf" srcId="{161C0DFD-8DFB-40DD-AD11-DBF46A34FF5D}" destId="{BD457511-416A-4FF3-9CA0-27846C243286}" srcOrd="1" destOrd="0" presId="urn:microsoft.com/office/officeart/2008/layout/PictureAccent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pPr algn="just"/>
          <a:r>
            <a:rPr lang="ru" sz="1400" b="0" dirty="0">
              <a:latin typeface="Montserrat" pitchFamily="2" charset="0"/>
            </a:rPr>
            <a:t>Импортируемое медицинское оборудование и технологии освобождены от таможенных пошлин</a:t>
          </a:r>
          <a:r>
            <a:rPr lang="ru" sz="1400" dirty="0">
              <a:latin typeface="Montserrat" pitchFamily="2" charset="-52"/>
            </a:rPr>
            <a:t>   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pPr algn="just"/>
          <a:r>
            <a:rPr lang="ru" sz="1400" dirty="0">
              <a:latin typeface="Montserrat" pitchFamily="2" charset="-52"/>
            </a:rPr>
            <a:t>Освобожден от НДС (НДС).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" sz="1400" dirty="0">
              <a:latin typeface="Montserrat" pitchFamily="2" charset="-52"/>
            </a:rPr>
            <a:t>Освобождение от земельного налога и налога на имущество сроком до 10 лет.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 custScaleY="15086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628552" y="-628552"/>
          <a:ext cx="870001" cy="2127105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ru" sz="1100" b="1" kern="1200" spc="-25" dirty="0">
            <a:solidFill>
              <a:srgbClr val="00425F"/>
            </a:solidFill>
            <a:latin typeface="Montserrat"/>
          </a:endParaRPr>
        </a:p>
        <a:p>
          <a:pPr marL="0" lvl="0" indent="0" algn="ctr" defTabSz="488950" rtl="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b="1" kern="1200" spc="-25" dirty="0">
            <a:solidFill>
              <a:srgbClr val="00425F"/>
            </a:solidFill>
            <a:latin typeface="Montserrat"/>
          </a:endParaRPr>
        </a:p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100" b="1" kern="1200" spc="-25" dirty="0">
              <a:solidFill>
                <a:srgbClr val="00425F"/>
              </a:solidFill>
              <a:latin typeface="Montserrat"/>
            </a:rPr>
            <a:t>Общая численность населения города Фергана:</a:t>
          </a:r>
        </a:p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b="1" kern="1200" spc="-25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200" b="0" kern="1200" spc="-25" dirty="0">
              <a:solidFill>
                <a:srgbClr val="00425F"/>
              </a:solidFill>
              <a:latin typeface="Montserrat" pitchFamily="2" charset="-52"/>
            </a:rPr>
            <a:t>350.000</a:t>
          </a:r>
          <a:br>
            <a:rPr lang="en-US" sz="1100" kern="1200" spc="-25" dirty="0">
              <a:solidFill>
                <a:srgbClr val="00425F"/>
              </a:solidFill>
              <a:latin typeface="Montserrat" pitchFamily="2" charset="-52"/>
            </a:rPr>
          </a:b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127105" cy="652500"/>
      </dsp:txXfrm>
    </dsp:sp>
    <dsp:sp modelId="{E7726BBB-A49C-4930-B363-0B32B57D7BC6}">
      <dsp:nvSpPr>
        <dsp:cNvPr id="0" name=""/>
        <dsp:cNvSpPr/>
      </dsp:nvSpPr>
      <dsp:spPr>
        <a:xfrm>
          <a:off x="2127105" y="0"/>
          <a:ext cx="2127105" cy="8700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b="1" kern="1200" spc="-25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100" b="1" kern="1200" spc="-25" dirty="0">
              <a:solidFill>
                <a:srgbClr val="00425F"/>
              </a:solidFill>
              <a:latin typeface="Montserrat" pitchFamily="2" charset="-52"/>
            </a:rPr>
            <a:t>Общая численность населения в районе расположения клиники: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100" b="0" kern="1200" spc="-25" dirty="0">
              <a:solidFill>
                <a:srgbClr val="00425F"/>
              </a:solidFill>
              <a:latin typeface="Montserrat" pitchFamily="2" charset="-52"/>
            </a:rPr>
            <a:t>50.000</a:t>
          </a:r>
          <a:endParaRPr lang="en-US" sz="1100" kern="1200" dirty="0"/>
        </a:p>
      </dsp:txBody>
      <dsp:txXfrm>
        <a:off x="2127105" y="0"/>
        <a:ext cx="2127105" cy="652500"/>
      </dsp:txXfrm>
    </dsp:sp>
    <dsp:sp modelId="{43449363-4EDA-467E-B961-270B2D8631D9}">
      <dsp:nvSpPr>
        <dsp:cNvPr id="0" name=""/>
        <dsp:cNvSpPr/>
      </dsp:nvSpPr>
      <dsp:spPr>
        <a:xfrm rot="10800000">
          <a:off x="0" y="870001"/>
          <a:ext cx="2127105" cy="8700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100" b="1" kern="1200" spc="-25" dirty="0">
              <a:solidFill>
                <a:srgbClr val="00425F"/>
              </a:solidFill>
              <a:latin typeface="Montserrat" pitchFamily="2" charset="-52"/>
            </a:rPr>
            <a:t>Лучшее место: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100" kern="1200" spc="-25" dirty="0">
            <a:solidFill>
              <a:srgbClr val="00425F"/>
            </a:solidFill>
            <a:latin typeface="Montserrat" pitchFamily="2" charset="-52"/>
          </a:endParaRPr>
        </a:p>
        <a:p>
          <a:pPr marL="0" lvl="0" indent="0" algn="ctr" defTabSz="4889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100" kern="1200" spc="-25" dirty="0">
              <a:solidFill>
                <a:srgbClr val="00425F"/>
              </a:solidFill>
              <a:latin typeface="Montserrat" pitchFamily="2" charset="-52"/>
            </a:rPr>
            <a:t>В районе, где расположена клиника, нет других клиник.</a:t>
          </a:r>
          <a:endParaRPr lang="en-US" sz="1100" kern="1200" dirty="0"/>
        </a:p>
      </dsp:txBody>
      <dsp:txXfrm rot="10800000">
        <a:off x="0" y="1087501"/>
        <a:ext cx="2127105" cy="652500"/>
      </dsp:txXfrm>
    </dsp:sp>
    <dsp:sp modelId="{A0A23C6F-A844-46E1-88BE-F3410554CBA0}">
      <dsp:nvSpPr>
        <dsp:cNvPr id="0" name=""/>
        <dsp:cNvSpPr/>
      </dsp:nvSpPr>
      <dsp:spPr>
        <a:xfrm rot="5400000">
          <a:off x="2755657" y="241448"/>
          <a:ext cx="870001" cy="2127105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100" b="1" kern="1200" spc="-25" dirty="0">
              <a:solidFill>
                <a:srgbClr val="00425F"/>
              </a:solidFill>
              <a:latin typeface="Montserrat" pitchFamily="2" charset="-52"/>
            </a:rPr>
            <a:t>Уровень риска для инвесторов</a:t>
          </a:r>
          <a:endParaRPr lang="ru" sz="1100" kern="1200" spc="-25" dirty="0">
            <a:solidFill>
              <a:srgbClr val="00425F"/>
            </a:solidFill>
            <a:latin typeface="Montserrat"/>
          </a:endParaRPr>
        </a:p>
        <a:p>
          <a:pPr marL="0" lvl="0" indent="0" algn="ctr" defTabSz="488950" rtl="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ru" sz="1100" kern="1200" spc="-25" dirty="0">
            <a:solidFill>
              <a:srgbClr val="00425F"/>
            </a:solidFill>
            <a:latin typeface="Montserrat"/>
          </a:endParaRP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sz="1100" kern="1200" spc="-25" dirty="0">
              <a:solidFill>
                <a:srgbClr val="00425F"/>
              </a:solidFill>
              <a:latin typeface="Montserrat"/>
            </a:rPr>
            <a:t>Освобождение от всех налогов на срок от 5 до 10 лет</a:t>
          </a:r>
          <a:endParaRPr lang="en-US" sz="1100" kern="1200" dirty="0">
            <a:latin typeface="Montserrat"/>
          </a:endParaRPr>
        </a:p>
      </dsp:txBody>
      <dsp:txXfrm rot="-5400000">
        <a:off x="2127105" y="1087500"/>
        <a:ext cx="2127105" cy="652500"/>
      </dsp:txXfrm>
    </dsp:sp>
    <dsp:sp modelId="{A10CFAA8-7A06-484B-A328-27E6FE273152}">
      <dsp:nvSpPr>
        <dsp:cNvPr id="0" name=""/>
        <dsp:cNvSpPr/>
      </dsp:nvSpPr>
      <dsp:spPr>
        <a:xfrm>
          <a:off x="1526744" y="677239"/>
          <a:ext cx="1200721" cy="41625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spc="-10" dirty="0">
              <a:solidFill>
                <a:srgbClr val="00425F"/>
              </a:solidFill>
              <a:latin typeface="Montserrat"/>
              <a:ea typeface="+mn-ea"/>
            </a:rPr>
            <a:t>Преимущества</a:t>
          </a:r>
          <a:endParaRPr lang="en-US" sz="1200" kern="1200" spc="-10" dirty="0">
            <a:solidFill>
              <a:srgbClr val="00425F"/>
            </a:solidFill>
            <a:latin typeface="Montserrat"/>
            <a:ea typeface="+mn-ea"/>
            <a:cs typeface="Arial MT"/>
          </a:endParaRPr>
        </a:p>
      </dsp:txBody>
      <dsp:txXfrm>
        <a:off x="1547064" y="697559"/>
        <a:ext cx="1160081" cy="375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3A4C1-62EB-4B91-958D-982A782A4C0E}">
      <dsp:nvSpPr>
        <dsp:cNvPr id="0" name=""/>
        <dsp:cNvSpPr/>
      </dsp:nvSpPr>
      <dsp:spPr>
        <a:xfrm>
          <a:off x="834219" y="963"/>
          <a:ext cx="4698856" cy="5668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b="1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ЭТАПЫ ИНВЕСТИЦИОННОЙ ПРОЦЕДУРЫ В СТРОИТЕЛЬСТВО КЛИНИКИ ФЕРГАНСКОГО МЕДИЦИНСКОГО ИНСТИТУТА (2025-2027 ГГ.)</a:t>
          </a:r>
          <a:endParaRPr lang="en-US" sz="1400" b="1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850822" y="17566"/>
        <a:ext cx="4665650" cy="533647"/>
      </dsp:txXfrm>
    </dsp:sp>
    <dsp:sp modelId="{E152BDA1-4275-42C2-A8A2-5C1F903C2944}">
      <dsp:nvSpPr>
        <dsp:cNvPr id="0" name=""/>
        <dsp:cNvSpPr/>
      </dsp:nvSpPr>
      <dsp:spPr>
        <a:xfrm>
          <a:off x="1044634" y="640248"/>
          <a:ext cx="402395" cy="40239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C61F9-DF78-4040-B95E-333BA580B3C9}">
      <dsp:nvSpPr>
        <dsp:cNvPr id="0" name=""/>
        <dsp:cNvSpPr/>
      </dsp:nvSpPr>
      <dsp:spPr>
        <a:xfrm>
          <a:off x="1471173" y="640248"/>
          <a:ext cx="3851488" cy="402395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Инвестор зарегистрирован в Узбекистане как самостоятельное юридическое лицо.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1490820" y="659895"/>
        <a:ext cx="3812194" cy="363101"/>
      </dsp:txXfrm>
    </dsp:sp>
    <dsp:sp modelId="{A735BB6A-3AD5-420D-956F-10D7BC3E081F}">
      <dsp:nvSpPr>
        <dsp:cNvPr id="0" name=""/>
        <dsp:cNvSpPr/>
      </dsp:nvSpPr>
      <dsp:spPr>
        <a:xfrm>
          <a:off x="1044634" y="1083349"/>
          <a:ext cx="402395" cy="40239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C165E-F984-40DF-814C-1C0BD71E5357}">
      <dsp:nvSpPr>
        <dsp:cNvPr id="0" name=""/>
        <dsp:cNvSpPr/>
      </dsp:nvSpPr>
      <dsp:spPr>
        <a:xfrm>
          <a:off x="1471173" y="1090930"/>
          <a:ext cx="3851488" cy="402395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Подписан меморандум о сотрудничестве между медицинским институтом и инвестором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1490820" y="1110577"/>
        <a:ext cx="3812194" cy="363101"/>
      </dsp:txXfrm>
    </dsp:sp>
    <dsp:sp modelId="{2F34137E-C2BC-4021-AB4C-F18B67FFE6C7}">
      <dsp:nvSpPr>
        <dsp:cNvPr id="0" name=""/>
        <dsp:cNvSpPr/>
      </dsp:nvSpPr>
      <dsp:spPr>
        <a:xfrm>
          <a:off x="1062054" y="1544928"/>
          <a:ext cx="365020" cy="40239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61B57-5D25-4AB0-A8FB-79774EE8EBFD}">
      <dsp:nvSpPr>
        <dsp:cNvPr id="0" name=""/>
        <dsp:cNvSpPr/>
      </dsp:nvSpPr>
      <dsp:spPr>
        <a:xfrm>
          <a:off x="1471173" y="1541613"/>
          <a:ext cx="3851488" cy="402395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Земельный участок клиники будет передан инвестору в установленном порядке.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1490820" y="1561260"/>
        <a:ext cx="3812194" cy="363101"/>
      </dsp:txXfrm>
    </dsp:sp>
    <dsp:sp modelId="{C619AF6D-219D-4B38-B2D5-EBC777C7904D}">
      <dsp:nvSpPr>
        <dsp:cNvPr id="0" name=""/>
        <dsp:cNvSpPr/>
      </dsp:nvSpPr>
      <dsp:spPr>
        <a:xfrm>
          <a:off x="1064422" y="1992295"/>
          <a:ext cx="362819" cy="40239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57511-416A-4FF3-9CA0-27846C243286}">
      <dsp:nvSpPr>
        <dsp:cNvPr id="0" name=""/>
        <dsp:cNvSpPr/>
      </dsp:nvSpPr>
      <dsp:spPr>
        <a:xfrm>
          <a:off x="1471173" y="1992295"/>
          <a:ext cx="3851488" cy="402395"/>
        </a:xfrm>
        <a:prstGeom prst="roundRect">
          <a:avLst>
            <a:gd name="adj" fmla="val 16670"/>
          </a:avLst>
        </a:prstGeom>
        <a:solidFill>
          <a:schemeClr val="bg1"/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000" b="0" kern="1200" spc="-10" dirty="0">
              <a:solidFill>
                <a:srgbClr val="00425F"/>
              </a:solidFill>
              <a:latin typeface="Montserrat" pitchFamily="2" charset="-52"/>
              <a:ea typeface="+mn-ea"/>
            </a:rPr>
            <a:t>Государственный институт и иностранные инвесторы будут строить клинику вместе</a:t>
          </a:r>
          <a:endParaRPr lang="en-US" sz="1000" b="0" kern="1200" spc="-10" dirty="0">
            <a:solidFill>
              <a:srgbClr val="00425F"/>
            </a:solidFill>
            <a:latin typeface="Montserrat" pitchFamily="2" charset="-52"/>
            <a:ea typeface="+mn-ea"/>
            <a:cs typeface="Arial MT"/>
          </a:endParaRPr>
        </a:p>
      </dsp:txBody>
      <dsp:txXfrm>
        <a:off x="1490820" y="2011942"/>
        <a:ext cx="3812194" cy="363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112740"/>
          <a:ext cx="4305130" cy="692282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b="0" kern="1200" dirty="0">
              <a:latin typeface="Montserrat" pitchFamily="2" charset="0"/>
            </a:rPr>
            <a:t>Импортируемое медицинское оборудование и технологии освобождены от таможенных пошлин</a:t>
          </a:r>
          <a:r>
            <a:rPr lang="ru" sz="1400" kern="1200" dirty="0">
              <a:latin typeface="Montserrat" pitchFamily="2" charset="-52"/>
            </a:rPr>
            <a:t>    </a:t>
          </a:r>
        </a:p>
      </dsp:txBody>
      <dsp:txXfrm>
        <a:off x="322888" y="112740"/>
        <a:ext cx="4305130" cy="692282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Освобожден от НДС (НДС).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400" kern="1200" dirty="0">
              <a:latin typeface="Montserrat" pitchFamily="2" charset="-52"/>
            </a:rPr>
            <a:t>Освобождение от земельного налога и налога на имущество сроком до 10 лет.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6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E0C0B-83F3-603C-17D0-470405A43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4AED0-923E-CB47-CC46-7D3C5D731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FD35A-2114-217F-D381-454BB4264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EB387-4303-772B-C539-F085CF63B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2581C-599D-9324-9167-9F2FAF4C2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5CFD7-0097-A438-3716-38DA45627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C15DC-B944-7D1C-DA1A-DD646D003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D9D36-A0BB-AFBE-51DF-2C74DB2AE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84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E414A-6C7C-090D-F2DB-6583D8E5C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3F2F8-EF0E-1661-A96C-CF40E4D90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2F3FFC-B41F-9469-A21E-659FB2AEC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7C557-3C8D-CD21-4C95-0CE581B2A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52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53049-44B3-132A-2AD9-2901F2327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C578FB-5922-6FD1-B78A-38DECA076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15719-B71F-78C7-F93F-8A81C3451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6732E-45FF-89A7-2C03-554986C12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9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B8A49-6145-A2E0-E4D1-EC59D0BD7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C9CDDB-96FC-AE79-432A-41F5766AB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C3EC1-2EC6-19CF-52CD-44F3D1387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FF812-645D-331C-2E63-019123B9E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06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F350-75C8-8C35-AFCA-F2FF8537E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3A040-BE2E-6879-9411-BDBB3828E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8A96C-0A86-BA2C-72A0-DABCC43F0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FD616-3F88-893F-5BE3-F65A84819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9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83909-F266-7E31-0863-7D755870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93270-617B-69C0-B5EB-01B3F3C50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0122CA-746B-0E81-5C10-804E7B22F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D6533-CCD4-6E9E-2904-0D976A2F3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7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AF8F3-18EE-B57E-AD62-C9E6AA7D9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B2CD51-2881-7403-FE23-8FF2F004B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B3EF1-744F-4FC9-46BF-EDFDFB093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9B9EE-FF82-BE1A-2292-3371936D4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6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50CCB-5FB8-121B-5935-1E28B0BB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6A888-3122-7B9E-35D9-4E94352A59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1D675-0513-A65C-2969-985AF79BD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ECD02-6C76-9EB8-8125-018E3E1EB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6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jpeg"/><Relationship Id="rId5" Type="http://schemas.openxmlformats.org/officeDocument/2006/relationships/image" Target="../media/image3.png"/><Relationship Id="rId1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_komilov@inbox.ru" TargetMode="External"/><Relationship Id="rId4" Type="http://schemas.openxmlformats.org/officeDocument/2006/relationships/hyperlink" Target="mailto:Medik-85@bk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image" Target="../media/image22.jp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19.png"/><Relationship Id="rId10" Type="http://schemas.openxmlformats.org/officeDocument/2006/relationships/diagramData" Target="../diagrams/data3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1575A4C8-AD89-4F5A-91C7-15F52F4BA12E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  <a:solidFill>
            <a:srgbClr val="CCEBEE"/>
          </a:solidFill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E105E3D-7553-4E4D-B564-CB014AC6A9C6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B1FF3BFE-CBBE-4C1F-B6C0-9F0D9ACC7A18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011998" y="72222"/>
            <a:ext cx="7627590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Создание и расширение современной медицинской клиники Ферганского медицинского института здоровья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144947" y="1209034"/>
            <a:ext cx="2692358" cy="936153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>
              <a:spcBef>
                <a:spcPts val="1525"/>
              </a:spcBef>
            </a:pPr>
            <a:r>
              <a:rPr sz="1200" b="1" spc="-10">
                <a:solidFill>
                  <a:srgbClr val="5BC4BF"/>
                </a:solidFill>
                <a:latin typeface="Montserrat"/>
              </a:rPr>
              <a:t>Масштаб проекта</a:t>
            </a:r>
            <a:br>
              <a:rPr lang="en-US" sz="1200" b="1" spc="-10" dirty="0">
                <a:solidFill>
                  <a:srgbClr val="5BC4BF"/>
                </a:solidFill>
                <a:latin typeface="Montserrat"/>
              </a:rPr>
            </a:br>
            <a:r>
              <a:rPr lang="ru" sz="1200" spc="-10">
                <a:solidFill>
                  <a:srgbClr val="00425F"/>
                </a:solidFill>
                <a:latin typeface="Montserrat"/>
                <a:cs typeface="Arial MT"/>
              </a:rPr>
              <a:t>Создать устойчивую, </a:t>
            </a:r>
            <a:r>
              <a:rPr lang="ru" sz="1200" spc="-10" dirty="0">
                <a:solidFill>
                  <a:srgbClr val="00425F"/>
                </a:solidFill>
                <a:latin typeface="Montserrat"/>
                <a:cs typeface="Arial MT"/>
              </a:rPr>
              <a:t>приносящую доход университетскую клинику здравоохранения</a:t>
            </a:r>
            <a:endParaRPr lang="en-US" sz="1200">
              <a:latin typeface="Montserrat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142621" y="2231176"/>
            <a:ext cx="2332739" cy="469359"/>
          </a:xfrm>
          <a:prstGeom prst="rect">
            <a:avLst/>
          </a:prstGeom>
        </p:spPr>
        <p:txBody>
          <a:bodyPr vert="horz" wrap="square" lIns="0" tIns="99060" rIns="0" bIns="0" rtlCol="0" anchor="t">
            <a:spAutoFit/>
          </a:bodyPr>
          <a:lstStyle/>
          <a:p>
            <a:pPr marL="12700">
              <a:spcBef>
                <a:spcPts val="780"/>
              </a:spcBef>
            </a:pPr>
            <a:r>
              <a:rPr sz="1200" b="1" spc="-10">
                <a:solidFill>
                  <a:srgbClr val="5BC4BF"/>
                </a:solidFill>
                <a:latin typeface="Montserrat"/>
              </a:rPr>
              <a:t>Финансирование</a:t>
            </a:r>
            <a:br>
              <a:rPr lang="ru" sz="1200" b="1" spc="-10" dirty="0">
                <a:solidFill>
                  <a:srgbClr val="5BC4BF"/>
                </a:solidFill>
                <a:latin typeface="Montserrat"/>
              </a:rPr>
            </a:br>
            <a:r>
              <a:rPr lang="ru" sz="1200" spc="-30" dirty="0">
                <a:solidFill>
                  <a:srgbClr val="00425F"/>
                </a:solidFill>
                <a:latin typeface="Montserrat"/>
                <a:cs typeface="Arial MT"/>
              </a:rPr>
              <a:t>6 </a:t>
            </a:r>
            <a:r>
              <a:rPr lang="ru" sz="1200" spc="-25" dirty="0">
                <a:solidFill>
                  <a:srgbClr val="00425F"/>
                </a:solidFill>
                <a:latin typeface="Montserrat"/>
                <a:cs typeface="Arial MT"/>
              </a:rPr>
              <a:t>млн </a:t>
            </a:r>
            <a:r>
              <a:rPr lang="ru" sz="1200" dirty="0">
                <a:solidFill>
                  <a:srgbClr val="00425F"/>
                </a:solidFill>
                <a:latin typeface="Montserrat"/>
                <a:cs typeface="Arial MT"/>
              </a:rPr>
              <a:t>долларов США</a:t>
            </a:r>
            <a:r>
              <a:rPr lang="ru" sz="1200" spc="-30" dirty="0">
                <a:solidFill>
                  <a:srgbClr val="00425F"/>
                </a:solidFill>
                <a:latin typeface="Montserrat"/>
                <a:cs typeface="Arial MT"/>
              </a:rPr>
              <a:t> </a:t>
            </a:r>
            <a:endParaRPr lang="uz-Cyrl-UZ" sz="1200">
              <a:latin typeface="Montserrat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2A6ECBC-4D4C-41CB-88CD-CF83306340C1}"/>
              </a:ext>
            </a:extLst>
          </p:cNvPr>
          <p:cNvSpPr/>
          <p:nvPr/>
        </p:nvSpPr>
        <p:spPr>
          <a:xfrm>
            <a:off x="4523932" y="905844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r>
              <a:rPr lang="ru" dirty="0">
                <a:latin typeface="Montserrat" pitchFamily="2" charset="-52"/>
              </a:rPr>
              <a:t> </a:t>
            </a:r>
            <a:endParaRPr lang="ru-RU" dirty="0"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4635215" y="3306530"/>
            <a:ext cx="1502825" cy="474488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" sz="1000" spc="10" dirty="0">
                <a:solidFill>
                  <a:srgbClr val="00425F"/>
                </a:solidFill>
                <a:latin typeface="Montserrat"/>
              </a:rPr>
              <a:t>Общая площадь 1</a:t>
            </a:r>
            <a:r>
              <a:rPr lang="ru" sz="1000" spc="10" dirty="0">
                <a:solidFill>
                  <a:srgbClr val="00425F"/>
                </a:solidFill>
                <a:ea typeface="+mn-lt"/>
                <a:cs typeface="+mn-lt"/>
              </a:rPr>
              <a:t>-го</a:t>
            </a:r>
            <a:r>
              <a:rPr lang="ru" sz="1000" spc="10" baseline="30000" dirty="0">
                <a:solidFill>
                  <a:srgbClr val="00425F"/>
                </a:solidFill>
                <a:latin typeface="Montserrat"/>
              </a:rPr>
              <a:t> </a:t>
            </a:r>
            <a:r>
              <a:rPr lang="ru" sz="1000" spc="10" dirty="0">
                <a:solidFill>
                  <a:srgbClr val="00425F"/>
                </a:solidFill>
                <a:latin typeface="Montserrat"/>
              </a:rPr>
              <a:t>терапевтического корпуса – 1287 м2</a:t>
            </a:r>
            <a:endParaRPr lang="en-US" sz="1000" spc="10" dirty="0">
              <a:solidFill>
                <a:srgbClr val="00425F"/>
              </a:solidFill>
              <a:latin typeface="Montserra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7720203" y="3305176"/>
            <a:ext cx="1307117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" sz="1000" spc="10" dirty="0">
                <a:solidFill>
                  <a:srgbClr val="00425F"/>
                </a:solidFill>
                <a:latin typeface="Montserrat" pitchFamily="2" charset="-52"/>
              </a:rPr>
              <a:t>Общая площадь здания Аптеки – 302 м2.</a:t>
            </a:r>
            <a:endParaRPr sz="1000" spc="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9185005" y="3294003"/>
            <a:ext cx="1265952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" sz="1000" spc="10" dirty="0">
                <a:solidFill>
                  <a:srgbClr val="00425F"/>
                </a:solidFill>
                <a:latin typeface="Montserrat" pitchFamily="2" charset="-52"/>
              </a:rPr>
              <a:t>Общая площадь здания автоклава – 112 м2</a:t>
            </a:r>
            <a:endParaRPr sz="1000" spc="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44647" y="4003119"/>
            <a:ext cx="6455163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sz="11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Проект</a:t>
            </a:r>
            <a:r>
              <a:rPr sz="11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</a:t>
            </a:r>
            <a:r>
              <a:rPr lang="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(Отделы, которые планируется открыть)</a:t>
            </a:r>
            <a:endParaRPr sz="11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36911" y="4460474"/>
            <a:ext cx="2393321" cy="2003111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400" b="1" dirty="0">
                <a:solidFill>
                  <a:srgbClr val="00425F"/>
                </a:solidFill>
                <a:latin typeface="Montserrat"/>
              </a:rPr>
              <a:t>Отделы в 1</a:t>
            </a:r>
            <a:r>
              <a:rPr lang="ru" sz="1400" b="1" dirty="0">
                <a:solidFill>
                  <a:srgbClr val="00425F"/>
                </a:solidFill>
                <a:ea typeface="+mn-lt"/>
                <a:cs typeface="+mn-lt"/>
              </a:rPr>
              <a:t>-м</a:t>
            </a:r>
            <a:r>
              <a:rPr lang="ru" sz="1400" b="1" dirty="0">
                <a:solidFill>
                  <a:srgbClr val="00425F"/>
                </a:solidFill>
                <a:latin typeface="Montserrat"/>
              </a:rPr>
              <a:t> </a:t>
            </a:r>
            <a:r>
              <a:rPr lang="ru" sz="1400" b="1" spc="10" dirty="0">
                <a:solidFill>
                  <a:srgbClr val="00425F"/>
                </a:solidFill>
                <a:latin typeface="Montserrat"/>
              </a:rPr>
              <a:t>Здание терапии:</a:t>
            </a:r>
            <a:r>
              <a:rPr lang="ru" sz="1400" b="1" dirty="0">
                <a:solidFill>
                  <a:srgbClr val="00425F"/>
                </a:solidFill>
                <a:latin typeface="Montserrat"/>
              </a:rPr>
              <a:t> </a:t>
            </a:r>
          </a:p>
          <a:p>
            <a:pPr marL="1270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400" dirty="0">
                <a:solidFill>
                  <a:srgbClr val="00425F"/>
                </a:solidFill>
                <a:latin typeface="Montserrat"/>
              </a:rPr>
              <a:t>Кардиохирургия , Нейрохирургия,</a:t>
            </a:r>
          </a:p>
          <a:p>
            <a:pPr marL="1270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400" dirty="0">
                <a:solidFill>
                  <a:srgbClr val="00425F"/>
                </a:solidFill>
                <a:latin typeface="Montserrat"/>
              </a:rPr>
              <a:t>Эндоскопическая хирургия, торакальная хирургия,</a:t>
            </a:r>
          </a:p>
          <a:p>
            <a:pPr marL="1270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400" dirty="0">
                <a:solidFill>
                  <a:srgbClr val="00425F"/>
                </a:solidFill>
                <a:latin typeface="Montserrat"/>
              </a:rPr>
              <a:t>Сосудистая хирургия,</a:t>
            </a:r>
          </a:p>
          <a:p>
            <a:pPr marL="1270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400" dirty="0">
                <a:solidFill>
                  <a:srgbClr val="00425F"/>
                </a:solidFill>
                <a:latin typeface="Montserrat"/>
              </a:rPr>
              <a:t>Отоларингология</a:t>
            </a:r>
            <a:endParaRPr sz="1400" dirty="0">
              <a:solidFill>
                <a:srgbClr val="00425F"/>
              </a:solidFill>
              <a:latin typeface="Montserrat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187840" y="4497709"/>
            <a:ext cx="2311308" cy="1572224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" sz="1400" b="1" dirty="0">
                <a:solidFill>
                  <a:srgbClr val="00425F"/>
                </a:solidFill>
                <a:latin typeface="Montserrat"/>
              </a:rPr>
              <a:t>Отделы во 2</a:t>
            </a:r>
            <a:r>
              <a:rPr lang="ru" sz="1400" b="1" dirty="0">
                <a:solidFill>
                  <a:srgbClr val="00425F"/>
                </a:solidFill>
                <a:latin typeface="Calibri"/>
                <a:ea typeface="Calibri"/>
                <a:cs typeface="Calibri"/>
              </a:rPr>
              <a:t>-м</a:t>
            </a:r>
            <a:r>
              <a:rPr lang="ru" sz="1400" b="1" dirty="0">
                <a:solidFill>
                  <a:srgbClr val="00425F"/>
                </a:solidFill>
                <a:latin typeface="Montserrat"/>
              </a:rPr>
              <a:t> </a:t>
            </a:r>
            <a:r>
              <a:rPr lang="ru" sz="1400" b="1" spc="10" dirty="0">
                <a:solidFill>
                  <a:srgbClr val="00425F"/>
                </a:solidFill>
                <a:latin typeface="Montserrat"/>
              </a:rPr>
              <a:t>Здание терапии:</a:t>
            </a:r>
            <a:r>
              <a:rPr lang="ru" sz="1400" b="1" dirty="0">
                <a:solidFill>
                  <a:srgbClr val="00425F"/>
                </a:solidFill>
                <a:latin typeface="Montserrat"/>
              </a:rPr>
              <a:t> </a:t>
            </a:r>
          </a:p>
          <a:p>
            <a:pPr marL="12700" algn="just">
              <a:spcBef>
                <a:spcPts val="100"/>
              </a:spcBef>
            </a:pPr>
            <a:r>
              <a:rPr lang="ru" sz="1400" dirty="0">
                <a:solidFill>
                  <a:srgbClr val="00425F"/>
                </a:solidFill>
                <a:latin typeface="Montserrat"/>
              </a:rPr>
              <a:t>Операция</a:t>
            </a:r>
          </a:p>
          <a:p>
            <a:pPr marL="12700">
              <a:spcBef>
                <a:spcPts val="100"/>
              </a:spcBef>
            </a:pPr>
            <a:r>
              <a:rPr lang="ru" sz="1400" dirty="0">
                <a:solidFill>
                  <a:srgbClr val="00425F"/>
                </a:solidFill>
                <a:latin typeface="Montserrat"/>
              </a:rPr>
              <a:t>Гинекология</a:t>
            </a:r>
          </a:p>
          <a:p>
            <a:pPr marL="12700" algn="just">
              <a:spcBef>
                <a:spcPts val="100"/>
              </a:spcBef>
            </a:pPr>
            <a:r>
              <a:rPr lang="ru" sz="1400" dirty="0">
                <a:solidFill>
                  <a:srgbClr val="00425F"/>
                </a:solidFill>
                <a:latin typeface="Montserrat"/>
              </a:rPr>
              <a:t>Ревматология</a:t>
            </a:r>
          </a:p>
          <a:p>
            <a:pPr marL="12700" algn="just">
              <a:spcBef>
                <a:spcPts val="100"/>
              </a:spcBef>
            </a:pPr>
            <a:r>
              <a:rPr lang="ru" sz="1400" dirty="0">
                <a:solidFill>
                  <a:srgbClr val="00425F"/>
                </a:solidFill>
                <a:latin typeface="Montserrat"/>
              </a:rPr>
              <a:t>Кафедра народной медицины</a:t>
            </a:r>
            <a:endParaRPr lang="ru-RU" sz="1400" dirty="0">
              <a:solidFill>
                <a:srgbClr val="00425F"/>
              </a:solidFill>
              <a:latin typeface="Montserrat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36218" y="446138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73837" y="446138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4273722"/>
            <a:ext cx="3060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4273722"/>
            <a:ext cx="3060000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8187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модель: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Создание и расширение современной лечебной клиники Ферганского медицинского института на 280 коек.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7180499" y="1707480"/>
            <a:ext cx="36404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Текущее состояние клиники: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0F098FF-3C32-4304-B064-8DB5DD75391A}"/>
              </a:ext>
            </a:extLst>
          </p:cNvPr>
          <p:cNvSpPr txBox="1"/>
          <p:nvPr/>
        </p:nvSpPr>
        <p:spPr>
          <a:xfrm>
            <a:off x="300992" y="548234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1,2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цента 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 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95" name="object 25">
            <a:extLst>
              <a:ext uri="{FF2B5EF4-FFF2-40B4-BE49-F238E27FC236}">
                <a16:creationId xmlns:a16="http://schemas.microsoft.com/office/drawing/2014/main" id="{200D32AE-FFAD-4B99-88C5-C90862ACA047}"/>
              </a:ext>
            </a:extLst>
          </p:cNvPr>
          <p:cNvSpPr txBox="1"/>
          <p:nvPr/>
        </p:nvSpPr>
        <p:spPr>
          <a:xfrm>
            <a:off x="6143824" y="3297812"/>
            <a:ext cx="1395363" cy="484257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" sz="1000" spc="10" dirty="0">
                <a:solidFill>
                  <a:srgbClr val="00425F"/>
                </a:solidFill>
                <a:latin typeface="Montserrat"/>
              </a:rPr>
              <a:t>Общая площадь 2</a:t>
            </a:r>
            <a:r>
              <a:rPr lang="ru" sz="1000" spc="10" dirty="0">
                <a:solidFill>
                  <a:srgbClr val="00425F"/>
                </a:solidFill>
                <a:ea typeface="+mn-lt"/>
                <a:cs typeface="+mn-lt"/>
              </a:rPr>
              <a:t>-го</a:t>
            </a:r>
            <a:r>
              <a:rPr lang="ru" sz="1000" spc="10" baseline="30000" dirty="0">
                <a:solidFill>
                  <a:srgbClr val="00425F"/>
                </a:solidFill>
                <a:latin typeface="Montserrat"/>
              </a:rPr>
              <a:t> </a:t>
            </a:r>
            <a:r>
              <a:rPr lang="ru" sz="1000" spc="10" dirty="0">
                <a:solidFill>
                  <a:srgbClr val="00425F"/>
                </a:solidFill>
                <a:latin typeface="Montserrat"/>
              </a:rPr>
              <a:t>терапевтического корпуса – 2104 м2</a:t>
            </a:r>
            <a:endParaRPr lang="en-US">
              <a:latin typeface="Montserrat"/>
            </a:endParaRPr>
          </a:p>
        </p:txBody>
      </p:sp>
      <p:pic>
        <p:nvPicPr>
          <p:cNvPr id="1030" name="Picture 6" descr="Детская еда ">
            <a:extLst>
              <a:ext uri="{FF2B5EF4-FFF2-40B4-BE49-F238E27FC236}">
                <a16:creationId xmlns:a16="http://schemas.microsoft.com/office/drawing/2014/main" id="{02834B83-3700-446C-BB19-1F62609D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51" y="4493123"/>
            <a:ext cx="441299" cy="4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51BB0770-695E-4D7F-956C-2C8C2F58F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86" y="446250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EAA877C4-B874-4AF4-AC3E-CB524D88D411}"/>
              </a:ext>
            </a:extLst>
          </p:cNvPr>
          <p:cNvCxnSpPr>
            <a:cxnSpLocks/>
          </p:cNvCxnSpPr>
          <p:nvPr/>
        </p:nvCxnSpPr>
        <p:spPr>
          <a:xfrm>
            <a:off x="300992" y="6623431"/>
            <a:ext cx="306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24">
            <a:extLst>
              <a:ext uri="{FF2B5EF4-FFF2-40B4-BE49-F238E27FC236}">
                <a16:creationId xmlns:a16="http://schemas.microsoft.com/office/drawing/2014/main" id="{0277795D-0AF5-4D7F-B0FA-4F41775E68A3}"/>
              </a:ext>
            </a:extLst>
          </p:cNvPr>
          <p:cNvSpPr txBox="1"/>
          <p:nvPr/>
        </p:nvSpPr>
        <p:spPr>
          <a:xfrm>
            <a:off x="133185" y="2719551"/>
            <a:ext cx="4141961" cy="792525"/>
          </a:xfrm>
          <a:prstGeom prst="rect">
            <a:avLst/>
          </a:prstGeom>
        </p:spPr>
        <p:txBody>
          <a:bodyPr vert="horz" wrap="square" lIns="0" tIns="99060" rIns="0" bIns="0" rtlCol="0" anchor="t">
            <a:spAutoFit/>
          </a:bodyPr>
          <a:lstStyle/>
          <a:p>
            <a:pPr marL="12700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/>
              </a:rPr>
              <a:t>Стимулы</a:t>
            </a:r>
            <a:br>
              <a:rPr lang="ru" sz="1200" b="1" spc="-10" dirty="0">
                <a:solidFill>
                  <a:srgbClr val="5BC4BF"/>
                </a:solidFill>
                <a:latin typeface="Montserrat"/>
              </a:rPr>
            </a:br>
            <a:r>
              <a:rPr lang="ru" sz="1100" b="1" spc="-25" dirty="0">
                <a:solidFill>
                  <a:srgbClr val="00425F"/>
                </a:solidFill>
                <a:latin typeface="Montserrat"/>
              </a:rPr>
              <a:t>П</a:t>
            </a:r>
            <a:r>
              <a:rPr lang="ru" sz="1100" spc="-25" dirty="0">
                <a:solidFill>
                  <a:srgbClr val="00425F"/>
                </a:solidFill>
                <a:latin typeface="Montserrat"/>
              </a:rPr>
              <a:t>редоставляется в бесплатное пользование клиникам на 30 лет, а распределение доходов составит 60% для инвесторов и 40% для института.</a:t>
            </a:r>
            <a:endParaRPr lang="en-US" sz="1100" b="1" spc="-10" dirty="0">
              <a:solidFill>
                <a:srgbClr val="5BC4BF"/>
              </a:solidFill>
              <a:latin typeface="Montserra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8BA143C6-DBAB-42B8-9DDA-601688555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455186"/>
              </p:ext>
            </p:extLst>
          </p:nvPr>
        </p:nvGraphicFramePr>
        <p:xfrm>
          <a:off x="130378" y="3553900"/>
          <a:ext cx="4254211" cy="1740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Picture 2" descr="D:\Глав врач\Презентация\01.jpg">
            <a:extLst>
              <a:ext uri="{FF2B5EF4-FFF2-40B4-BE49-F238E27FC236}">
                <a16:creationId xmlns:a16="http://schemas.microsoft.com/office/drawing/2014/main" id="{72E40ED4-A9E7-98C0-CA8B-D305EB05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1921" y="1211399"/>
            <a:ext cx="1749206" cy="1445303"/>
          </a:xfrm>
          <a:prstGeom prst="rect">
            <a:avLst/>
          </a:prstGeom>
          <a:noFill/>
        </p:spPr>
      </p:pic>
      <p:pic>
        <p:nvPicPr>
          <p:cNvPr id="3" name="Picture 2" descr="D:\Глав врач\Китайцам\фото\photo_2025-03-14_10-19-27.jpg">
            <a:extLst>
              <a:ext uri="{FF2B5EF4-FFF2-40B4-BE49-F238E27FC236}">
                <a16:creationId xmlns:a16="http://schemas.microsoft.com/office/drawing/2014/main" id="{206D9D55-27A1-8D6D-0EE8-55F214D3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33985" y="2026266"/>
            <a:ext cx="1476966" cy="1260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Глав врач\Китайцам\фото\photo_2025-03-14_10-19-54.jpg">
            <a:extLst>
              <a:ext uri="{FF2B5EF4-FFF2-40B4-BE49-F238E27FC236}">
                <a16:creationId xmlns:a16="http://schemas.microsoft.com/office/drawing/2014/main" id="{7B0DA892-A352-CECB-08D0-0A19FCD9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570202" y="2058300"/>
            <a:ext cx="1476966" cy="121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Глав врач\Китайцам\фото\photo_2025-03-14_10-19-24.jpg">
            <a:extLst>
              <a:ext uri="{FF2B5EF4-FFF2-40B4-BE49-F238E27FC236}">
                <a16:creationId xmlns:a16="http://schemas.microsoft.com/office/drawing/2014/main" id="{637F597B-7BAC-7C76-DC0A-D7C483468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4871" y="2050508"/>
            <a:ext cx="1476966" cy="1254668"/>
          </a:xfrm>
          <a:prstGeom prst="rect">
            <a:avLst/>
          </a:prstGeom>
          <a:noFill/>
        </p:spPr>
      </p:pic>
      <p:pic>
        <p:nvPicPr>
          <p:cNvPr id="14" name="Picture 6" descr="D:\Глав врач\Китайцам\фото\photo_2025-03-14_10-19-15.jpg">
            <a:extLst>
              <a:ext uri="{FF2B5EF4-FFF2-40B4-BE49-F238E27FC236}">
                <a16:creationId xmlns:a16="http://schemas.microsoft.com/office/drawing/2014/main" id="{31EB2588-58C2-3411-7B13-692EF38D8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61738" y="2068785"/>
            <a:ext cx="1368563" cy="1219824"/>
          </a:xfrm>
          <a:prstGeom prst="rect">
            <a:avLst/>
          </a:prstGeom>
          <a:noFill/>
        </p:spPr>
      </p:pic>
      <p:pic>
        <p:nvPicPr>
          <p:cNvPr id="15" name="Picture 2" descr="D:\Глав врач\Китайцам\фото\photo_2025-03-14_10-19-31.jpg">
            <a:extLst>
              <a:ext uri="{FF2B5EF4-FFF2-40B4-BE49-F238E27FC236}">
                <a16:creationId xmlns:a16="http://schemas.microsoft.com/office/drawing/2014/main" id="{15309BDF-00A2-6C0F-2989-5B8CD9BF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37553" y="2050508"/>
            <a:ext cx="1476966" cy="122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object 28">
            <a:extLst>
              <a:ext uri="{FF2B5EF4-FFF2-40B4-BE49-F238E27FC236}">
                <a16:creationId xmlns:a16="http://schemas.microsoft.com/office/drawing/2014/main" id="{CD15C75D-ADA9-2AF8-6568-9D22D011BB59}"/>
              </a:ext>
            </a:extLst>
          </p:cNvPr>
          <p:cNvSpPr txBox="1"/>
          <p:nvPr/>
        </p:nvSpPr>
        <p:spPr>
          <a:xfrm>
            <a:off x="10572216" y="3301435"/>
            <a:ext cx="1477288" cy="6283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" sz="1000" spc="10" dirty="0">
                <a:solidFill>
                  <a:srgbClr val="00425F"/>
                </a:solidFill>
                <a:latin typeface="Montserrat" pitchFamily="2" charset="-52"/>
              </a:rPr>
              <a:t>Общая площадь здания Администрации – 483 м2.</a:t>
            </a:r>
            <a:endParaRPr sz="1000" spc="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6BBE0-73A6-2505-7942-30DBEE67A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3409D35A-4E06-C0A6-31BF-F6A26015721C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0C24D-A111-E885-E4E7-B7F4642B41F8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Этапы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​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реализации</a:t>
            </a:r>
            <a:endParaRPr lang="ru-RU" sz="2800" kern="100" dirty="0"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FB6C267-FC76-89D5-4E43-08FF2EF7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750AEE-FDEC-527A-8EE5-DABD33F00CE2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B2970-830B-B37C-7BCA-BDF190BABD09}"/>
              </a:ext>
            </a:extLst>
          </p:cNvPr>
          <p:cNvSpPr txBox="1"/>
          <p:nvPr/>
        </p:nvSpPr>
        <p:spPr>
          <a:xfrm>
            <a:off x="939247" y="1790070"/>
            <a:ext cx="9873756" cy="3147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tabLst>
                <a:tab pos="457200" algn="l"/>
              </a:tabLst>
            </a:pP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2. Пилотный </a:t>
            </a:r>
            <a:r>
              <a:rPr lang="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запуск </a:t>
            </a: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(3 </a:t>
            </a:r>
            <a:r>
              <a:rPr lang="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месяца </a:t>
            </a: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800" kern="0" dirty="0">
              <a:solidFill>
                <a:srgbClr val="404040"/>
              </a:solidFill>
              <a:effectLst/>
              <a:latin typeface="Montserrat" panose="00000500000000000000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Начало опытной эксплуатации центра с приемом ограниченного количества пациентов.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Оптимизация процессов обслуживания и обучения местного медицинского персонала.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6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5427-B210-84D7-1EB4-C07DD174C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F33897B-FD4F-90FD-71EE-85CEF958327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700402-3F0A-9D39-A89C-19A65EF64589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Этапы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​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реализации</a:t>
            </a:r>
            <a:endParaRPr lang="ru-RU" sz="2800" kern="100" dirty="0"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BCE98A9-7275-887F-E8E9-6C1BED8E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F21FFA-EC6B-5E61-504F-6F41A3EB26BE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A22AA-52BA-5C83-217C-4E3D4AD5916A}"/>
              </a:ext>
            </a:extLst>
          </p:cNvPr>
          <p:cNvSpPr txBox="1"/>
          <p:nvPr/>
        </p:nvSpPr>
        <p:spPr>
          <a:xfrm>
            <a:off x="939247" y="1855492"/>
            <a:ext cx="9873756" cy="3147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tabLst>
                <a:tab pos="457200" algn="l"/>
              </a:tabLst>
            </a:pP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3. Полноценный</a:t>
            </a:r>
            <a:r>
              <a:rPr lang="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​</a:t>
            </a: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операция </a:t>
            </a: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lang="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с </a:t>
            </a: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7-го </a:t>
            </a:r>
            <a:r>
              <a:rPr lang="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месяца </a:t>
            </a: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800" kern="0" dirty="0">
              <a:solidFill>
                <a:srgbClr val="404040"/>
              </a:solidFill>
              <a:effectLst/>
              <a:latin typeface="Montserrat" panose="00000500000000000000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Официальное открытие центра и активное продвижение услуг.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2800" kern="0" dirty="0">
              <a:solidFill>
                <a:srgbClr val="404040"/>
              </a:solidFill>
              <a:effectLst/>
              <a:latin typeface="Montserrat" panose="00000500000000000000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Регулярная оценка деятельности центра и оптимизация услуг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6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00166-F854-A06F-20D0-3EC00CD62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7592CEB9-185D-135A-0FF4-491E7F45CD4D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24559-95CF-7CC8-0C4C-082D6B27C6D9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Ожидал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результаты</a:t>
            </a:r>
            <a:endParaRPr lang="ru-RU" sz="2800" kern="100" dirty="0"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1B8D21ED-57A4-A69A-BE72-17E8B888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C9D894-80F4-2DE2-3D07-52F5B2656E35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E1148-E7F4-B9F4-F577-84B21E6228F5}"/>
              </a:ext>
            </a:extLst>
          </p:cNvPr>
          <p:cNvSpPr txBox="1"/>
          <p:nvPr/>
        </p:nvSpPr>
        <p:spPr>
          <a:xfrm>
            <a:off x="939247" y="1604590"/>
            <a:ext cx="9873756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Экономическая выгода 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 Получение высокой прибыли за счет предоставления элитных медицинских услуг.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Социальная выгода 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 Повышение уровня здравоохранения в Ферганской области, Узбекистан.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Укрепление бренда 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 Создание международно-признанного бренда в сфере высококачественных медицинских услуг.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5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6CB70-6939-F5F4-9871-5421C31B9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1A47AB03-838E-4C8C-45B5-88CE73F04D3B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352352-3365-96D5-7241-B6811F320294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Контактная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информация</a:t>
            </a:r>
            <a:endParaRPr lang="ru-RU" sz="2800" kern="100" dirty="0"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FC00195-45AA-EF61-DB51-B9E67054D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BF7C81-9A3D-35D9-61BB-EC8115959E2F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E3119-425E-5DB0-5205-1CA9089DAB86}"/>
              </a:ext>
            </a:extLst>
          </p:cNvPr>
          <p:cNvSpPr txBox="1"/>
          <p:nvPr/>
        </p:nvSpPr>
        <p:spPr>
          <a:xfrm>
            <a:off x="1001390" y="1443841"/>
            <a:ext cx="9873756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0" dirty="0">
              <a:solidFill>
                <a:srgbClr val="404040"/>
              </a:solidFill>
              <a:effectLst/>
              <a:latin typeface="Segoe UI" panose="020B05020402040202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" sz="2800" kern="0" dirty="0" err="1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Сидиков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Акмал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 – ректор Ферганского медицинского института, </a:t>
            </a:r>
            <a:br>
              <a:rPr lang="en-US" sz="2800" kern="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телефон: +998995751111 (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Whatsapp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 ,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Telegram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) , </a:t>
            </a:r>
            <a:br>
              <a:rPr lang="en-US" sz="2800" kern="0" dirty="0">
                <a:effectLst/>
                <a:latin typeface="Segoe UI" panose="020B0502040204020203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" sz="2800" kern="0" dirty="0">
                <a:solidFill>
                  <a:srgbClr val="404040"/>
                </a:solidFill>
                <a:latin typeface="Segoe UI"/>
                <a:ea typeface="SimSun"/>
                <a:cs typeface="Times New Roman"/>
              </a:rPr>
              <a:t>электронная 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почта : </a:t>
            </a:r>
            <a:r>
              <a:rPr lang="ru" sz="2800" kern="0" dirty="0">
                <a:solidFill>
                  <a:srgbClr val="404040"/>
                </a:solidFill>
                <a:latin typeface="Segoe UI"/>
                <a:ea typeface="SimSun"/>
                <a:cs typeface="Times New Roman"/>
                <a:hlinkClick r:id="rId4"/>
              </a:rPr>
              <a:t>Medik-85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  <a:hlinkClick r:id="rId4"/>
              </a:rPr>
              <a:t>@bk.r u 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.</a:t>
            </a: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0" dirty="0">
              <a:solidFill>
                <a:srgbClr val="404040"/>
              </a:solidFill>
              <a:latin typeface="Segoe UI" panose="020B05020402040202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0" dirty="0">
              <a:solidFill>
                <a:srgbClr val="404040"/>
              </a:solidFill>
              <a:effectLst/>
              <a:latin typeface="Segoe UI" panose="020B05020402040202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Комилов Нодирбек – проректор,</a:t>
            </a:r>
          </a:p>
          <a:p>
            <a:pPr algn="just">
              <a:buSzPts val="1000"/>
              <a:tabLst>
                <a:tab pos="457200" algn="l"/>
              </a:tabLst>
            </a:pPr>
            <a:r>
              <a:rPr lang="ru" sz="2800" kern="0" dirty="0">
                <a:solidFill>
                  <a:srgbClr val="404040"/>
                </a:solidFill>
                <a:latin typeface="Segoe UI"/>
                <a:ea typeface="SimSun"/>
                <a:cs typeface="Times New Roman"/>
              </a:rPr>
              <a:t>    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телефон: +998991151149 (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Whatsapp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 ,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Telegram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) , </a:t>
            </a:r>
          </a:p>
          <a:p>
            <a:pPr algn="just">
              <a:buSzPts val="1000"/>
              <a:tabLst>
                <a:tab pos="457200" algn="l"/>
              </a:tabLst>
            </a:pPr>
            <a:r>
              <a:rPr lang="ru" sz="2800" kern="0" dirty="0">
                <a:solidFill>
                  <a:srgbClr val="404040"/>
                </a:solidFill>
                <a:latin typeface="Segoe UI"/>
                <a:ea typeface="SimSun"/>
                <a:cs typeface="Segoe UI"/>
              </a:rPr>
              <a:t>    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Segoe UI"/>
              </a:rPr>
              <a:t>электронная 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почта : 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  <a:hlinkClick r:id="rId5"/>
              </a:rPr>
              <a:t>n_komilov@inbox.ru​​​</a:t>
            </a:r>
            <a:r>
              <a:rPr lang="ru" sz="2800" kern="0" dirty="0">
                <a:solidFill>
                  <a:srgbClr val="404040"/>
                </a:solidFill>
                <a:effectLst/>
                <a:latin typeface="Segoe UI"/>
                <a:ea typeface="SimSun"/>
                <a:cs typeface="Times New Roman"/>
              </a:rPr>
              <a:t> </a:t>
            </a:r>
          </a:p>
          <a:p>
            <a:pPr marL="342900" lvl="0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bject 7">
            <a:extLst>
              <a:ext uri="{FF2B5EF4-FFF2-40B4-BE49-F238E27FC236}">
                <a16:creationId xmlns:a16="http://schemas.microsoft.com/office/drawing/2014/main" id="{66105208-0B23-445E-8479-B2B174C759AA}"/>
              </a:ext>
            </a:extLst>
          </p:cNvPr>
          <p:cNvSpPr/>
          <p:nvPr/>
        </p:nvSpPr>
        <p:spPr>
          <a:xfrm>
            <a:off x="0" y="199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13064" y="108798"/>
            <a:ext cx="8499275" cy="505266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" sz="1600" dirty="0">
                <a:solidFill>
                  <a:srgbClr val="00425F"/>
                </a:solidFill>
                <a:latin typeface="Montserrat"/>
                <a:cs typeface="Arial MT"/>
              </a:rPr>
              <a:t>Приглашаем инвестировать в строительство </a:t>
            </a:r>
            <a:r>
              <a:rPr lang="ru" sz="1600" spc="-10" dirty="0">
                <a:solidFill>
                  <a:srgbClr val="00425F"/>
                </a:solidFill>
                <a:latin typeface="Montserrat"/>
                <a:cs typeface="Arial MT"/>
              </a:rPr>
              <a:t>клиники Ферганского медицинского института </a:t>
            </a:r>
            <a:r>
              <a:rPr lang="ru" sz="1600" dirty="0">
                <a:solidFill>
                  <a:srgbClr val="00425F"/>
                </a:solidFill>
                <a:latin typeface="Montserrat"/>
                <a:cs typeface="Arial MT"/>
              </a:rPr>
              <a:t>в Ферганской области Республики Узбекистан.</a:t>
            </a:r>
            <a:endParaRPr lang="en-US" sz="1600" dirty="0">
              <a:latin typeface="Montserrat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199735" y="814692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888889"/>
            <a:ext cx="626618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Растущий спрос на качественные медицинские услуги и глобальная потребность в квалифицированных медицинских специалистах позиционируют этот проект на пересечении двух быстрорастущих секторов. Ожидается, что клиника привлечет постоянный поток пациентов из местных, региональных областей и двух </a:t>
            </a:r>
            <a:r>
              <a:rPr lang="ru" sz="1100" dirty="0" err="1">
                <a:solidFill>
                  <a:srgbClr val="00425F"/>
                </a:solidFill>
                <a:latin typeface="Montserrat" pitchFamily="2" charset="-52"/>
              </a:rPr>
              <a:t>соседних </a:t>
            </a: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стран – Кыргызстана, Таджикистана, и станет центром передового опыта в области медицинского образования и клинической подготовки.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138601" y="4657776"/>
            <a:ext cx="6563519" cy="186160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 anchor="t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b="1" spc="-10" dirty="0">
                <a:solidFill>
                  <a:srgbClr val="00425F"/>
                </a:solidFill>
                <a:latin typeface="Montserrat"/>
                <a:cs typeface="Arial MT"/>
              </a:rPr>
              <a:t>Инвесторы </a:t>
            </a:r>
            <a:r>
              <a:rPr sz="1200" b="1" dirty="0">
                <a:solidFill>
                  <a:srgbClr val="00425F"/>
                </a:solidFill>
                <a:latin typeface="Montserrat"/>
                <a:cs typeface="Arial MT"/>
              </a:rPr>
              <a:t>могут</a:t>
            </a:r>
            <a:r>
              <a:rPr sz="1200" b="1" spc="-20" dirty="0">
                <a:solidFill>
                  <a:srgbClr val="00425F"/>
                </a:solidFill>
                <a:latin typeface="Montserrat"/>
                <a:cs typeface="Arial MT"/>
              </a:rPr>
              <a:t> </a:t>
            </a:r>
            <a:r>
              <a:rPr sz="1200" b="1" spc="-10" dirty="0">
                <a:solidFill>
                  <a:srgbClr val="00425F"/>
                </a:solidFill>
                <a:latin typeface="Montserrat"/>
                <a:cs typeface="Arial MT"/>
              </a:rPr>
              <a:t>выгода</a:t>
            </a:r>
            <a:r>
              <a:rPr sz="1200" b="1" spc="-20" dirty="0">
                <a:solidFill>
                  <a:srgbClr val="00425F"/>
                </a:solidFill>
                <a:latin typeface="Montserrat"/>
                <a:cs typeface="Arial MT"/>
              </a:rPr>
              <a:t> </a:t>
            </a:r>
            <a:r>
              <a:rPr sz="1200" b="1" spc="-10" dirty="0">
                <a:solidFill>
                  <a:srgbClr val="00425F"/>
                </a:solidFill>
                <a:latin typeface="Montserrat"/>
                <a:cs typeface="Arial MT"/>
              </a:rPr>
              <a:t>от:</a:t>
            </a:r>
            <a:endParaRPr lang="en-US" sz="1200" b="1">
              <a:latin typeface="Montserrat"/>
              <a:cs typeface="Arial MT"/>
            </a:endParaRPr>
          </a:p>
          <a:p>
            <a:pPr marL="332105" indent="-171450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ru" sz="1100" spc="-10" dirty="0">
                <a:solidFill>
                  <a:srgbClr val="00425F"/>
                </a:solidFill>
                <a:latin typeface="Montserrat"/>
                <a:cs typeface="Arial MT"/>
              </a:rPr>
              <a:t>Доходы поступают как от услуг здравоохранения (амбулаторное/стационарное лечение, диагностика, процедуры), так и от академической деятельности (обучение, программы повышения квалификации, прием иностранных студентов).</a:t>
            </a:r>
          </a:p>
          <a:p>
            <a:pPr marL="332105" indent="-171450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ru" sz="1100" spc="-10" dirty="0">
                <a:solidFill>
                  <a:srgbClr val="00425F"/>
                </a:solidFill>
                <a:latin typeface="Montserrat"/>
                <a:cs typeface="Arial MT"/>
              </a:rPr>
              <a:t>Интеграция клинической помощи, обучения и исследований предлагает уникальную бизнес-модель с меньшим количеством прямых конкурентов в регионе, что обеспечивает доминирование на рынке и долгосрочную устойчивость.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840D7A6-677D-4F0C-81A5-07423F18E948}"/>
              </a:ext>
            </a:extLst>
          </p:cNvPr>
          <p:cNvSpPr txBox="1"/>
          <p:nvPr/>
        </p:nvSpPr>
        <p:spPr>
          <a:xfrm>
            <a:off x="8578585" y="778512"/>
            <a:ext cx="2671062" cy="389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id="{BA390CB4-94C9-484F-AAE5-A9325A48EB1B}"/>
              </a:ext>
            </a:extLst>
          </p:cNvPr>
          <p:cNvSpPr/>
          <p:nvPr/>
        </p:nvSpPr>
        <p:spPr>
          <a:xfrm>
            <a:off x="9508338" y="1407922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bject 31">
            <a:extLst>
              <a:ext uri="{FF2B5EF4-FFF2-40B4-BE49-F238E27FC236}">
                <a16:creationId xmlns:a16="http://schemas.microsoft.com/office/drawing/2014/main" id="{ECB43022-CA29-4804-B06D-9EB86E8A83FF}"/>
              </a:ext>
            </a:extLst>
          </p:cNvPr>
          <p:cNvSpPr txBox="1"/>
          <p:nvPr/>
        </p:nvSpPr>
        <p:spPr>
          <a:xfrm>
            <a:off x="7843159" y="1201759"/>
            <a:ext cx="1586816" cy="10413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Узбекистан является полноправным членом Всемирной организации здравоохранения.</a:t>
            </a:r>
          </a:p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100" dirty="0">
                <a:solidFill>
                  <a:srgbClr val="00425F"/>
                </a:solidFill>
                <a:latin typeface="Montserrat" pitchFamily="2" charset="-52"/>
              </a:rPr>
              <a:t>(с 1992 года).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60" name="object 31">
            <a:extLst>
              <a:ext uri="{FF2B5EF4-FFF2-40B4-BE49-F238E27FC236}">
                <a16:creationId xmlns:a16="http://schemas.microsoft.com/office/drawing/2014/main" id="{05304758-DA02-4BD0-9EE1-CFA775516262}"/>
              </a:ext>
            </a:extLst>
          </p:cNvPr>
          <p:cNvSpPr txBox="1"/>
          <p:nvPr/>
        </p:nvSpPr>
        <p:spPr>
          <a:xfrm>
            <a:off x="10304547" y="1207847"/>
            <a:ext cx="1812880" cy="982319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50" dirty="0">
                <a:solidFill>
                  <a:srgbClr val="00425F"/>
                </a:solidFill>
                <a:latin typeface="Montserrat"/>
              </a:rPr>
              <a:t>ВТО (наблюдатель), ВСП, Шанхай, СНГ, ЦАРЭС Торговые соглашения создают более интегрированные и открытые рынки</a:t>
            </a:r>
            <a:endParaRPr lang="en-US" sz="1050">
              <a:solidFill>
                <a:srgbClr val="00425F"/>
              </a:solidFill>
              <a:latin typeface="Montserrat"/>
            </a:endParaRPr>
          </a:p>
        </p:txBody>
      </p:sp>
      <p:sp>
        <p:nvSpPr>
          <p:cNvPr id="161" name="object 2">
            <a:extLst>
              <a:ext uri="{FF2B5EF4-FFF2-40B4-BE49-F238E27FC236}">
                <a16:creationId xmlns:a16="http://schemas.microsoft.com/office/drawing/2014/main" id="{CB070DD4-1744-495A-A9E5-479A4EDA34A9}"/>
              </a:ext>
            </a:extLst>
          </p:cNvPr>
          <p:cNvSpPr/>
          <p:nvPr/>
        </p:nvSpPr>
        <p:spPr>
          <a:xfrm>
            <a:off x="7059280" y="227066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87" name="Graphic 4">
            <a:extLst>
              <a:ext uri="{FF2B5EF4-FFF2-40B4-BE49-F238E27FC236}">
                <a16:creationId xmlns:a16="http://schemas.microsoft.com/office/drawing/2014/main" id="{F7B72A46-EFF5-433D-9A9F-ECA99BA55229}"/>
              </a:ext>
            </a:extLst>
          </p:cNvPr>
          <p:cNvGrpSpPr/>
          <p:nvPr/>
        </p:nvGrpSpPr>
        <p:grpSpPr>
          <a:xfrm>
            <a:off x="8092639" y="237364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1" name="Freeform: Shape 6">
              <a:extLst>
                <a:ext uri="{FF2B5EF4-FFF2-40B4-BE49-F238E27FC236}">
                  <a16:creationId xmlns:a16="http://schemas.microsoft.com/office/drawing/2014/main" id="{88A45FED-41D4-40E6-AAFA-49A24893BD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2" name="Freeform: Shape 7">
              <a:extLst>
                <a:ext uri="{FF2B5EF4-FFF2-40B4-BE49-F238E27FC236}">
                  <a16:creationId xmlns:a16="http://schemas.microsoft.com/office/drawing/2014/main" id="{8F2C45E7-9CBB-494B-9602-C773E7CED07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3" name="Freeform: Shape 8">
              <a:extLst>
                <a:ext uri="{FF2B5EF4-FFF2-40B4-BE49-F238E27FC236}">
                  <a16:creationId xmlns:a16="http://schemas.microsoft.com/office/drawing/2014/main" id="{07237BD6-08A3-468C-8411-8F4504E70175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4" name="Freeform: Shape 9">
              <a:extLst>
                <a:ext uri="{FF2B5EF4-FFF2-40B4-BE49-F238E27FC236}">
                  <a16:creationId xmlns:a16="http://schemas.microsoft.com/office/drawing/2014/main" id="{0AB36E9E-F22F-4735-A1F1-1453A39447F5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10">
              <a:extLst>
                <a:ext uri="{FF2B5EF4-FFF2-40B4-BE49-F238E27FC236}">
                  <a16:creationId xmlns:a16="http://schemas.microsoft.com/office/drawing/2014/main" id="{3F5DF9E3-4025-451D-905E-159FB415D0C4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6" name="Freeform: Shape 11">
              <a:extLst>
                <a:ext uri="{FF2B5EF4-FFF2-40B4-BE49-F238E27FC236}">
                  <a16:creationId xmlns:a16="http://schemas.microsoft.com/office/drawing/2014/main" id="{EFC0429B-9A8D-4E74-A722-DFA2F68CB30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17" name="Freeform: Shape 12">
              <a:extLst>
                <a:ext uri="{FF2B5EF4-FFF2-40B4-BE49-F238E27FC236}">
                  <a16:creationId xmlns:a16="http://schemas.microsoft.com/office/drawing/2014/main" id="{56300EDA-2F21-472F-8BD1-A715E0ABC79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3">
              <a:extLst>
                <a:ext uri="{FF2B5EF4-FFF2-40B4-BE49-F238E27FC236}">
                  <a16:creationId xmlns:a16="http://schemas.microsoft.com/office/drawing/2014/main" id="{B0FB73EC-0DB2-406C-AA3B-6923014FE987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19" name="Freeform: Shape 14">
              <a:extLst>
                <a:ext uri="{FF2B5EF4-FFF2-40B4-BE49-F238E27FC236}">
                  <a16:creationId xmlns:a16="http://schemas.microsoft.com/office/drawing/2014/main" id="{BCBE0CB8-39D6-4349-A974-F9F8B6F5F09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15">
              <a:extLst>
                <a:ext uri="{FF2B5EF4-FFF2-40B4-BE49-F238E27FC236}">
                  <a16:creationId xmlns:a16="http://schemas.microsoft.com/office/drawing/2014/main" id="{60868BFF-2E8E-405E-A40B-CE0EC474B19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1" name="Freeform: Shape 16">
              <a:extLst>
                <a:ext uri="{FF2B5EF4-FFF2-40B4-BE49-F238E27FC236}">
                  <a16:creationId xmlns:a16="http://schemas.microsoft.com/office/drawing/2014/main" id="{19B44589-81B0-4275-BB42-0E336E927252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2" name="Freeform: Shape 17">
              <a:extLst>
                <a:ext uri="{FF2B5EF4-FFF2-40B4-BE49-F238E27FC236}">
                  <a16:creationId xmlns:a16="http://schemas.microsoft.com/office/drawing/2014/main" id="{5CCFF8FB-F870-4F9D-98E9-AF5F637FC0ED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8">
              <a:extLst>
                <a:ext uri="{FF2B5EF4-FFF2-40B4-BE49-F238E27FC236}">
                  <a16:creationId xmlns:a16="http://schemas.microsoft.com/office/drawing/2014/main" id="{26A7A3AE-10C3-4760-B6D7-97DCC5D4F2B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9">
              <a:extLst>
                <a:ext uri="{FF2B5EF4-FFF2-40B4-BE49-F238E27FC236}">
                  <a16:creationId xmlns:a16="http://schemas.microsoft.com/office/drawing/2014/main" id="{53706F20-DD86-4CC6-A726-A071B294EDC6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20">
              <a:extLst>
                <a:ext uri="{FF2B5EF4-FFF2-40B4-BE49-F238E27FC236}">
                  <a16:creationId xmlns:a16="http://schemas.microsoft.com/office/drawing/2014/main" id="{B657EB9F-9CB8-452A-BDB6-584ECA71B10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21">
              <a:extLst>
                <a:ext uri="{FF2B5EF4-FFF2-40B4-BE49-F238E27FC236}">
                  <a16:creationId xmlns:a16="http://schemas.microsoft.com/office/drawing/2014/main" id="{C15A2097-5C4A-4B4E-9F18-1901F8AF431C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22">
              <a:extLst>
                <a:ext uri="{FF2B5EF4-FFF2-40B4-BE49-F238E27FC236}">
                  <a16:creationId xmlns:a16="http://schemas.microsoft.com/office/drawing/2014/main" id="{B5438285-D211-41C4-9304-5858AFFAA5E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28" name="Table 24">
            <a:extLst>
              <a:ext uri="{FF2B5EF4-FFF2-40B4-BE49-F238E27FC236}">
                <a16:creationId xmlns:a16="http://schemas.microsoft.com/office/drawing/2014/main" id="{32AB6D19-BBF7-46CC-9C91-4B5022F36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668230"/>
              </p:ext>
            </p:extLst>
          </p:nvPr>
        </p:nvGraphicFramePr>
        <p:xfrm>
          <a:off x="7068681" y="3414205"/>
          <a:ext cx="1672150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73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78419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Ферганская область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6800 км²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4,1 миллиона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29" name="Rectangle 21">
            <a:extLst>
              <a:ext uri="{FF2B5EF4-FFF2-40B4-BE49-F238E27FC236}">
                <a16:creationId xmlns:a16="http://schemas.microsoft.com/office/drawing/2014/main" id="{022CE9D5-5C44-4004-8664-F7581860CD63}"/>
              </a:ext>
            </a:extLst>
          </p:cNvPr>
          <p:cNvSpPr/>
          <p:nvPr/>
        </p:nvSpPr>
        <p:spPr>
          <a:xfrm>
            <a:off x="10742979" y="2582489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" sz="800" dirty="0">
                <a:solidFill>
                  <a:srgbClr val="00425F"/>
                </a:solidFill>
                <a:latin typeface="Montserrat" pitchFamily="2" charset="-52"/>
              </a:rPr>
              <a:t>Ферганская область</a:t>
            </a:r>
          </a:p>
        </p:txBody>
      </p:sp>
      <p:cxnSp>
        <p:nvCxnSpPr>
          <p:cNvPr id="131" name="Connector: Elbow 26">
            <a:extLst>
              <a:ext uri="{FF2B5EF4-FFF2-40B4-BE49-F238E27FC236}">
                <a16:creationId xmlns:a16="http://schemas.microsoft.com/office/drawing/2014/main" id="{69CEA09D-4E6E-4CB5-B96C-8074447B3C81}"/>
              </a:ext>
            </a:extLst>
          </p:cNvPr>
          <p:cNvCxnSpPr>
            <a:cxnSpLocks/>
          </p:cNvCxnSpPr>
          <p:nvPr/>
        </p:nvCxnSpPr>
        <p:spPr>
          <a:xfrm rot="5400000">
            <a:off x="10859241" y="3119514"/>
            <a:ext cx="647384" cy="147736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303ECB63-06A2-4B96-8757-45F25903540B}"/>
              </a:ext>
            </a:extLst>
          </p:cNvPr>
          <p:cNvSpPr txBox="1"/>
          <p:nvPr/>
        </p:nvSpPr>
        <p:spPr>
          <a:xfrm>
            <a:off x="6341883" y="2200355"/>
            <a:ext cx="1837859" cy="338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200" b="1" spc="-10" dirty="0">
                <a:solidFill>
                  <a:srgbClr val="00425F"/>
                </a:solidFill>
                <a:latin typeface="Montserrat"/>
                <a:cs typeface="Arial MT"/>
              </a:rPr>
              <a:t>Расположение</a:t>
            </a:r>
            <a:endParaRPr lang="en-US" sz="1200" b="1">
              <a:latin typeface="Montserrat"/>
              <a:cs typeface="Arial MT"/>
            </a:endParaRPr>
          </a:p>
        </p:txBody>
      </p:sp>
      <p:graphicFrame>
        <p:nvGraphicFramePr>
          <p:cNvPr id="130" name="Схема 129">
            <a:extLst>
              <a:ext uri="{FF2B5EF4-FFF2-40B4-BE49-F238E27FC236}">
                <a16:creationId xmlns:a16="http://schemas.microsoft.com/office/drawing/2014/main" id="{36E491CD-D1E4-4B71-87F3-3364DEA1E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208301"/>
              </p:ext>
            </p:extLst>
          </p:nvPr>
        </p:nvGraphicFramePr>
        <p:xfrm>
          <a:off x="108510" y="2008923"/>
          <a:ext cx="6367296" cy="2395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4" name="Схема 133">
            <a:extLst>
              <a:ext uri="{FF2B5EF4-FFF2-40B4-BE49-F238E27FC236}">
                <a16:creationId xmlns:a16="http://schemas.microsoft.com/office/drawing/2014/main" id="{68E60AFC-C1F8-4A50-BF82-14A9500F4D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102912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BDC8170A-CFE0-4958-B8F2-614DCD8E416A}"/>
              </a:ext>
            </a:extLst>
          </p:cNvPr>
          <p:cNvSpPr txBox="1"/>
          <p:nvPr/>
        </p:nvSpPr>
        <p:spPr>
          <a:xfrm>
            <a:off x="6689572" y="4143925"/>
            <a:ext cx="5502427" cy="5715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60655" algn="ctr">
              <a:lnSpc>
                <a:spcPct val="150000"/>
              </a:lnSpc>
              <a:tabLst>
                <a:tab pos="304165" algn="l"/>
              </a:tabLst>
            </a:pPr>
            <a:r>
              <a:rPr lang="ru" sz="1100" b="1" spc="-10" dirty="0">
                <a:solidFill>
                  <a:srgbClr val="00425F"/>
                </a:solidFill>
                <a:latin typeface="Montserrat"/>
                <a:cs typeface="Arial MT"/>
              </a:rPr>
              <a:t>Финансовые выгоды для инвесторов при строительстве государственной клиники</a:t>
            </a:r>
            <a:endParaRPr lang="en-US" sz="1100" b="1">
              <a:latin typeface="Montserrat"/>
              <a:cs typeface="Arial MT"/>
            </a:endParaRPr>
          </a:p>
        </p:txBody>
      </p:sp>
      <p:pic>
        <p:nvPicPr>
          <p:cNvPr id="13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EB639929-9CA9-4949-A44B-47DC3601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0437FCAB-D3D2-49B3-BEB4-ED33C27B660E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38" name="Picture 6" descr="Рабочие ">
            <a:extLst>
              <a:ext uri="{FF2B5EF4-FFF2-40B4-BE49-F238E27FC236}">
                <a16:creationId xmlns:a16="http://schemas.microsoft.com/office/drawing/2014/main" id="{ABDD33DE-5931-4086-BF55-19686111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719880-68D5-61BA-EF9C-F8D45F5A68C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68" y="1343765"/>
            <a:ext cx="1009679" cy="7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Мазари </a:t>
            </a:r>
            <a:r>
              <a:rPr lang="ru" sz="550" b="1" i="1" dirty="0" err="1">
                <a:solidFill>
                  <a:srgbClr val="93B5D2"/>
                </a:solidFill>
              </a:rPr>
              <a:t>- </a:t>
            </a:r>
            <a:r>
              <a:rPr lang="ru" sz="550" b="1" i="1" dirty="0">
                <a:solidFill>
                  <a:srgbClr val="93B5D2"/>
                </a:solidFill>
              </a:rPr>
              <a:t>Шариф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Афганистан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Кашгар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Карачи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Бандар-и-Аббас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Чахбахар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Иран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Москва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Латвия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Минск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Санкт-Петербург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Рига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Клайпеда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Брест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Киев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Львов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Нарезать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Мерсин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Саракса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Ксират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Пешавар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Саксаульская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Кандыагаш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Бейни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Астрахан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Волгоград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Поворина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Актогай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Улан-Батор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Таллин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Берлин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Гамбург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Эссен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Париж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Малатья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 err="1">
                <a:solidFill>
                  <a:srgbClr val="93B5D2"/>
                </a:solidFill>
              </a:rPr>
              <a:t>Баянгал </a:t>
            </a:r>
            <a:r>
              <a:rPr lang="ru" sz="550" b="1" i="1" dirty="0">
                <a:solidFill>
                  <a:srgbClr val="93B5D2"/>
                </a:solidFill>
              </a:rPr>
              <a:t>-Мангал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550" b="1" i="1" dirty="0">
                <a:solidFill>
                  <a:srgbClr val="93B5D2"/>
                </a:solidFill>
              </a:rPr>
              <a:t>Ош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700" dirty="0">
                <a:solidFill>
                  <a:srgbClr val="889CB7"/>
                </a:solidFill>
              </a:rPr>
              <a:t>Пакистан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678" y="99804"/>
            <a:ext cx="92114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Ташкентом, Ферганой и другими аэропортами Узбекистана.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D09AB-33B2-4FE6-A102-3434303D1592}"/>
              </a:ext>
            </a:extLst>
          </p:cNvPr>
          <p:cNvSpPr txBox="1"/>
          <p:nvPr/>
        </p:nvSpPr>
        <p:spPr>
          <a:xfrm>
            <a:off x="8580080" y="6375893"/>
            <a:ext cx="337912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Arial" pitchFamily="34" charset="0"/>
              </a:rPr>
              <a:t>https://www.flightconnections.com/flights-from-tashkent-tas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3B335FEE-06D3-44CF-83A7-8FBAD02C0A2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1116891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9C391C-775F-4371-B53E-65E40FDC24FE}"/>
              </a:ext>
            </a:extLst>
          </p:cNvPr>
          <p:cNvSpPr txBox="1"/>
          <p:nvPr/>
        </p:nvSpPr>
        <p:spPr>
          <a:xfrm>
            <a:off x="526775" y="4667595"/>
            <a:ext cx="3004300" cy="170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90 стран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59 перевозчиков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в аэропорту Узбекистана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аэропорты: Ташкент, Самарканд, Бухара и Фергана</a:t>
            </a:r>
          </a:p>
        </p:txBody>
      </p:sp>
    </p:spTree>
    <p:extLst>
      <p:ext uri="{BB962C8B-B14F-4D97-AF65-F5344CB8AC3E}">
        <p14:creationId xmlns:p14="http://schemas.microsoft.com/office/powerpoint/2010/main" val="312985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45B0C-815C-3A78-C0E2-F39461197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AF183AB5-2249-784D-BD6F-829AAE6C2BCE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30194-2CAF-1398-A07D-33AF7D481000}"/>
              </a:ext>
            </a:extLst>
          </p:cNvPr>
          <p:cNvSpPr txBox="1"/>
          <p:nvPr/>
        </p:nvSpPr>
        <p:spPr>
          <a:xfrm>
            <a:off x="-295687" y="155560"/>
            <a:ext cx="10270798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sz="2600" dirty="0">
                <a:solidFill>
                  <a:srgbClr val="00425F"/>
                </a:solidFill>
                <a:latin typeface="Montserrat"/>
              </a:rPr>
              <a:t>Новый проектный облик университетской клиники</a:t>
            </a:r>
            <a:endParaRPr lang="en-GB" sz="2600">
              <a:solidFill>
                <a:srgbClr val="00425F"/>
              </a:solidFill>
              <a:latin typeface="Montserrat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5859CBC-72DB-4BA7-6CAD-04C9CC80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02F8E1-5413-F2B5-AE1D-A778B3D9E455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6AFB99-BF6F-FF03-2926-E4E2C4E0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45108"/>
            <a:ext cx="11649456" cy="5857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43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75D50-16AF-26B6-38A2-30E0BC485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3D742669-6691-886B-6E7D-238AE25AC399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C7E9E-13CD-C944-5D2F-674EEDA89A9A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sz="2800" dirty="0">
                <a:solidFill>
                  <a:srgbClr val="00425F"/>
                </a:solidFill>
                <a:latin typeface="Montserrat" pitchFamily="2" charset="-52"/>
              </a:rPr>
              <a:t>Описание проекта</a:t>
            </a:r>
            <a:endParaRPr lang="en-GB" sz="2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48B29B2A-F27B-8E19-8303-54F0A5B8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710BCC-1076-B737-66C4-97DF943029F8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A8AEC-0D5C-0AAC-C159-67C7396AB25A}"/>
              </a:ext>
            </a:extLst>
          </p:cNvPr>
          <p:cNvSpPr txBox="1"/>
          <p:nvPr/>
        </p:nvSpPr>
        <p:spPr>
          <a:xfrm>
            <a:off x="1001390" y="1248531"/>
            <a:ext cx="10122007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" sz="2800" dirty="0">
                <a:latin typeface="Montserrat" panose="00000500000000000000" pitchFamily="2" charset="-52"/>
              </a:rPr>
              <a:t>Учитывая растущий мировой спрос на многопрофильные медицинские услуги и последовательное развитие высококачественных систем здравоохранения, планируется реконструкция и модернизация клиники (стационара) Ферганского медицинского института в Республике Узбекистан на основе современной инфраструктуры.</a:t>
            </a:r>
          </a:p>
          <a:p>
            <a:pPr algn="just"/>
            <a:endParaRPr lang="en-US" sz="2800" dirty="0">
              <a:latin typeface="Montserrat" panose="00000500000000000000" pitchFamily="2" charset="-52"/>
            </a:endParaRPr>
          </a:p>
          <a:p>
            <a:pPr algn="just"/>
            <a:r>
              <a:rPr lang="ru" sz="2800" dirty="0">
                <a:latin typeface="Montserrat" panose="00000500000000000000" pitchFamily="2" charset="-52"/>
              </a:rPr>
              <a:t>Данный проект открыт для иностранных инвесторов и направлен на создание медицинского центра, соответствующего международным стандартам.</a:t>
            </a:r>
            <a:endParaRPr lang="en-US" sz="2800" dirty="0">
              <a:solidFill>
                <a:srgbClr val="00425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264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4A6A0-E4BA-4BE2-ED30-0C16AB607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9B3FA393-8C93-2FFE-1422-C35E4FC0592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2B5EE-3326-9411-A151-65C83DBBC8FF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Цели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 сотрудничества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​</a:t>
            </a:r>
            <a:endParaRPr lang="en-GB" sz="2800" dirty="0">
              <a:solidFill>
                <a:srgbClr val="00425F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D83D35E-03CF-C741-DE5D-13E9D5ED2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DCD1F2-AE82-E50B-B497-30A6F14D8C8E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FB1A1-7DB4-0FC0-AD14-69F4DB97C29C}"/>
              </a:ext>
            </a:extLst>
          </p:cNvPr>
          <p:cNvSpPr txBox="1"/>
          <p:nvPr/>
        </p:nvSpPr>
        <p:spPr>
          <a:xfrm>
            <a:off x="1001390" y="1228397"/>
            <a:ext cx="10122007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Создание бренда высококачественных медицинских услуг: Создание первого элитного медицинского центра в Ферганской области, Узбекистан.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Достижение экономической выгоды: получение прибыли посредством согласованной модели распределения доходов.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Улучшение местного здравоохранения: повышение общего уровня здравоохранения в Ферганской области, Узбекистан, посредством передачи технологий и обучения персонала.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2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8D113-7C78-3929-58DB-032E311CA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4AE1A0D7-1D27-622A-A49C-1E0E34233725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D0AB0-E6DB-FE25-0BC6-5E5DD0740977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Модель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распределения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доход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</a:rPr>
              <a:t> </a:t>
            </a:r>
            <a:endParaRPr lang="en-GB" sz="2800" dirty="0">
              <a:solidFill>
                <a:srgbClr val="00425F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F2F54AE-7DD2-9E28-BE70-8CD59B0F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963324-D530-05A9-1019-B6249E44BFF4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E7756-C3E4-6AB5-4C8B-C5C471F4704E}"/>
              </a:ext>
            </a:extLst>
          </p:cNvPr>
          <p:cNvSpPr txBox="1"/>
          <p:nvPr/>
        </p:nvSpPr>
        <p:spPr>
          <a:xfrm>
            <a:off x="921492" y="1683538"/>
            <a:ext cx="9873756" cy="310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800" dirty="0">
              <a:effectLst/>
              <a:latin typeface="Montserrat" panose="00000500000000000000" pitchFamily="2" charset="-52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Доход распределяется между сторонами в согласованной пропорции (например, 60% нашей стороне и 40% узбекской стороне).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Расчеты производятся ежемесячно для обеспечения финансовой прозрачности.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1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293EB-1013-8EC5-B7FB-4CA95231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B5DA7252-1A6A-9DD3-A3D6-2D8BBA9898C9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6AE8D-7B05-8569-49BE-A44A7DA81B19}"/>
              </a:ext>
            </a:extLst>
          </p:cNvPr>
          <p:cNvSpPr txBox="1"/>
          <p:nvPr/>
        </p:nvSpPr>
        <p:spPr>
          <a:xfrm>
            <a:off x="-7614" y="155560"/>
            <a:ext cx="102707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Этапы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​ </a:t>
            </a:r>
            <a:r>
              <a:rPr lang="ru" sz="2800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реализации</a:t>
            </a:r>
            <a:endParaRPr lang="ru-RU" sz="2800" kern="100" dirty="0"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E7FE766-69F8-A387-DDEC-A517B359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DA9F80-6708-6455-68A9-4C8A25B28EA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</a:t>
            </a:r>
          </a:p>
          <a:p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Промышленность и торговля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spc="-10" dirty="0">
                <a:solidFill>
                  <a:srgbClr val="00425F"/>
                </a:solidFill>
                <a:latin typeface="Montserrat" pitchFamily="2" charset="-52"/>
              </a:rPr>
              <a:t>Республики Узбекистан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57817-5968-756F-E971-7258793F1E4E}"/>
              </a:ext>
            </a:extLst>
          </p:cNvPr>
          <p:cNvSpPr txBox="1"/>
          <p:nvPr/>
        </p:nvSpPr>
        <p:spPr>
          <a:xfrm>
            <a:off x="1001391" y="1248532"/>
            <a:ext cx="9873756" cy="490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800" dirty="0">
              <a:effectLst/>
              <a:latin typeface="Montserrat" panose="00000500000000000000" pitchFamily="2" charset="-52"/>
            </a:endParaRPr>
          </a:p>
          <a:p>
            <a:pPr marL="342900" lvl="0" indent="-342900" algn="ctr">
              <a:spcAft>
                <a:spcPts val="3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Подготовительный</a:t>
            </a: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этап </a:t>
            </a: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(1-3 </a:t>
            </a:r>
            <a:r>
              <a:rPr lang="ru" sz="2800" b="1" kern="0" dirty="0" err="1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месяца </a:t>
            </a:r>
            <a:r>
              <a:rPr lang="ru" sz="2800" b="1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800" kern="0" dirty="0">
              <a:solidFill>
                <a:srgbClr val="404040"/>
              </a:solidFill>
              <a:effectLst/>
              <a:latin typeface="Montserrat" panose="00000500000000000000" pitchFamily="2" charset="-5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l">
              <a:spcAft>
                <a:spcPts val="300"/>
              </a:spcAft>
              <a:tabLst>
                <a:tab pos="4572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Подписание соглашения о сотрудничестве и определение обязанностей.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Подготовка помещения и его ремонт узбекской стороной.</a:t>
            </a: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" sz="2800" kern="0" dirty="0">
                <a:solidFill>
                  <a:srgbClr val="404040"/>
                </a:solidFill>
                <a:effectLst/>
                <a:latin typeface="Montserrat" panose="00000500000000000000" pitchFamily="2" charset="-52"/>
                <a:ea typeface="SimSun" panose="02010600030101010101" pitchFamily="2" charset="-122"/>
                <a:cs typeface="Times New Roman" panose="02020603050405020304" pitchFamily="18" charset="0"/>
              </a:rPr>
              <a:t>Закупка оборудования и отправка группы специалистов.</a:t>
            </a:r>
            <a:endParaRPr lang="ru-RU" sz="2800" kern="100" dirty="0">
              <a:solidFill>
                <a:srgbClr val="404040"/>
              </a:solidFill>
              <a:effectLst/>
              <a:latin typeface="Montserrat" panose="00000500000000000000" pitchFamily="2" charset="-5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59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8043</TotalTime>
  <Words>1049</Words>
  <Application>Microsoft Office PowerPoint</Application>
  <PresentationFormat>Широкоэкранный</PresentationFormat>
  <Paragraphs>205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DengXian</vt:lpstr>
      <vt:lpstr>Arial</vt:lpstr>
      <vt:lpstr>Calibri</vt:lpstr>
      <vt:lpstr>Calibri Light</vt:lpstr>
      <vt:lpstr>Courier New</vt:lpstr>
      <vt:lpstr>Montserrat</vt:lpstr>
      <vt:lpstr>Segoe UI</vt:lpstr>
      <vt:lpstr>Symbol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Пользователь</cp:lastModifiedBy>
  <cp:revision>228</cp:revision>
  <dcterms:created xsi:type="dcterms:W3CDTF">2024-07-25T07:55:13Z</dcterms:created>
  <dcterms:modified xsi:type="dcterms:W3CDTF">2025-05-06T07:16:20Z</dcterms:modified>
</cp:coreProperties>
</file>