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28.07.2025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7186" y="784345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03012" y="167687"/>
            <a:ext cx="9626811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Establishment of a plant for the assembly of industrial sewing machines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725082" y="788514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Industry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1627B92C-05CB-42FF-B4BE-672893685964}"/>
              </a:ext>
            </a:extLst>
          </p:cNvPr>
          <p:cNvSpPr/>
          <p:nvPr/>
        </p:nvSpPr>
        <p:spPr>
          <a:xfrm>
            <a:off x="5605568" y="3799411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595264" y="3866043"/>
            <a:ext cx="156734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Manufacturing of components and assemblies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7329584" y="3946525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Painting and drying of parts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993596" y="3895563"/>
            <a:ext cx="121158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Assembly and quality control</a:t>
            </a:r>
            <a:r>
              <a:rPr kumimoji="0" lang="ru-RU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</a:t>
            </a: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621728" y="3946525"/>
            <a:ext cx="1339321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Warehousing and storage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" dirty="0">
                <a:solidFill>
                  <a:srgbClr val="5BC4BF"/>
                </a:solidFill>
                <a:latin typeface="Montserrat" pitchFamily="2" charset="-52"/>
              </a:rPr>
              <a:t>Technological process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" dirty="0">
                <a:solidFill>
                  <a:srgbClr val="5BC4BF"/>
                </a:solidFill>
                <a:latin typeface="Montserrat" pitchFamily="2" charset="-52"/>
              </a:rPr>
              <a:t>Project indicators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GB" sz="1000" spc="10" dirty="0">
                <a:solidFill>
                  <a:srgbClr val="00425F"/>
                </a:solidFill>
                <a:latin typeface="Montserrat" pitchFamily="2" charset="-52"/>
              </a:rPr>
              <a:t>Capacity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Потребность в инвестициях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570911" y="2009704"/>
            <a:ext cx="462040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NPV -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</a:p>
          <a:p>
            <a:pPr marL="12701" marR="0" lvl="0" indent="0" algn="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IRR  -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887665" y="445603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GB" sz="1200" b="1" spc="-10" dirty="0">
                <a:solidFill>
                  <a:srgbClr val="5BC4BF"/>
                </a:solidFill>
                <a:latin typeface="Montserrat" pitchFamily="2" charset="-52"/>
              </a:rPr>
              <a:t>Location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5622"/>
              </p:ext>
            </p:extLst>
          </p:nvPr>
        </p:nvGraphicFramePr>
        <p:xfrm>
          <a:off x="9187698" y="5991717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Fergana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665781" y="4828071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Fergana re</a:t>
            </a:r>
            <a:r>
              <a:rPr lang="en-GB" sz="800" b="1" dirty="0" err="1">
                <a:solidFill>
                  <a:srgbClr val="00425F"/>
                </a:solidFill>
                <a:latin typeface="Montserrat" pitchFamily="2" charset="-52"/>
              </a:rPr>
              <a:t>gion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Project cost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2830345" y="1451815"/>
            <a:ext cx="2482932" cy="87780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Establishment of a plant for the assembly of sewing machines in the Republic of Uzbekistan with a maximum production capacity of 40,000 units per year.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07731" y="5014833"/>
            <a:ext cx="5239791" cy="118147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global industrial sewing machine market was valued at USD 3.6 billion.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market is segmented by end-use industry into apparel and textiles, automotive, upholstery and furniture, leather goods, and others. In 2024, the apparel and textile segments accounted for over 53% of the market share.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market for automatic sewing machines is projected to reach USD 6.8 billion by 2032.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2901154" y="1012595"/>
            <a:ext cx="1896029" cy="1760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en-US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Mechanical engineering</a:t>
            </a: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2776723" y="121066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" dirty="0">
                <a:solidFill>
                  <a:srgbClr val="5BC4BF"/>
                </a:solidFill>
                <a:latin typeface="Montserrat" pitchFamily="2" charset="-52"/>
              </a:rPr>
              <a:t>Project goal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0" y="4700931"/>
            <a:ext cx="82287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pc="-10" dirty="0">
                <a:solidFill>
                  <a:srgbClr val="5BC4BF"/>
                </a:solidFill>
                <a:latin typeface="Montserrat" pitchFamily="2" charset="-52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103341" y="2876744"/>
            <a:ext cx="5186604" cy="170777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Growing demand for clothing and textiles. </a:t>
            </a:r>
            <a:r>
              <a:rPr lang="en-US" sz="1000" spc="-10" dirty="0">
                <a:latin typeface="Montserrat" pitchFamily="2" charset="-52"/>
              </a:rPr>
              <a:t>Urbanization, population growth, and changing consumer behavior are increasing the demand for industrial sewing machines needed for large-scale production.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Use of sewing machines in the automotive industry. </a:t>
            </a:r>
            <a:r>
              <a:rPr lang="en-US" sz="1000" spc="-10" dirty="0">
                <a:latin typeface="Montserrat" pitchFamily="2" charset="-52"/>
              </a:rPr>
              <a:t>Durable and precise stitching is required for car seats, interiors, airbags, and upholstery.</a:t>
            </a:r>
            <a:br>
              <a:rPr lang="en-US" sz="1000" spc="-10" dirty="0">
                <a:latin typeface="Montserrat" pitchFamily="2" charset="-52"/>
              </a:rPr>
            </a:b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Rise of the DIY </a:t>
            </a:r>
            <a:r>
              <a:rPr lang="en-US" sz="1000" spc="-10" dirty="0">
                <a:latin typeface="Montserrat" pitchFamily="2" charset="-52"/>
              </a:rPr>
              <a:t>(Do It Yourself) </a:t>
            </a: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fashion and home decor trends. </a:t>
            </a:r>
            <a:r>
              <a:rPr lang="en-US" sz="1000" spc="-10" dirty="0">
                <a:latin typeface="Montserrat" pitchFamily="2" charset="-52"/>
              </a:rPr>
              <a:t>This boosts demand for both basic and advanced sewing machines</a:t>
            </a:r>
          </a:p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Process automation. </a:t>
            </a:r>
            <a:r>
              <a:rPr lang="en-US" sz="1000" spc="-10" dirty="0">
                <a:latin typeface="Montserrat" pitchFamily="2" charset="-52"/>
              </a:rPr>
              <a:t>Robotic sewing machines reduce operation time and increase productivity.</a:t>
            </a:r>
            <a:endParaRPr kumimoji="0" lang="en-US" sz="100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03341" y="2562842"/>
            <a:ext cx="542402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Prospects for the growth of sewing machine production worldwide</a:t>
            </a: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 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~200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GB" sz="10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employees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GB" sz="1000" dirty="0">
                <a:solidFill>
                  <a:srgbClr val="00425F"/>
                </a:solidFill>
                <a:latin typeface="Montserrat" pitchFamily="2" charset="-52"/>
              </a:rPr>
              <a:t>Payback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br>
              <a:rPr lang="en-GB" sz="10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GB" sz="1000" dirty="0">
                <a:solidFill>
                  <a:srgbClr val="00425F"/>
                </a:solidFill>
                <a:latin typeface="Montserrat" pitchFamily="2" charset="-52"/>
              </a:rPr>
              <a:t>Up to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7,9 </a:t>
            </a:r>
            <a:r>
              <a:rPr lang="en-GB" sz="1000" dirty="0">
                <a:solidFill>
                  <a:srgbClr val="00425F"/>
                </a:solidFill>
                <a:latin typeface="Montserrat" pitchFamily="2" charset="-52"/>
              </a:rPr>
              <a:t>years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620252" y="139692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39,5 </a:t>
            </a:r>
            <a:r>
              <a:rPr lang="en-GB" sz="10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30182" y="138852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lang="ru-RU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27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,65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40 </a:t>
            </a:r>
            <a:r>
              <a:rPr lang="en-GB" sz="1000" spc="10" dirty="0">
                <a:solidFill>
                  <a:srgbClr val="00425F"/>
                </a:solidFill>
                <a:latin typeface="Montserrat" pitchFamily="2" charset="-52"/>
              </a:rPr>
              <a:t>thousand units</a:t>
            </a:r>
            <a:r>
              <a:rPr lang="ru-RU" sz="1000" spc="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(</a:t>
            </a:r>
            <a:r>
              <a:rPr lang="en-GB" sz="1000" spc="10" dirty="0">
                <a:solidFill>
                  <a:srgbClr val="00425F"/>
                </a:solidFill>
                <a:latin typeface="Montserrat" pitchFamily="2" charset="-52"/>
              </a:rPr>
              <a:t>annually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FC6CE292-8A01-42F3-8CC4-119BBAD19F84}"/>
              </a:ext>
            </a:extLst>
          </p:cNvPr>
          <p:cNvSpPr txBox="1"/>
          <p:nvPr/>
        </p:nvSpPr>
        <p:spPr>
          <a:xfrm>
            <a:off x="11345389" y="6205690"/>
            <a:ext cx="786424" cy="505266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lnSpc>
                <a:spcPct val="150000"/>
              </a:lnSpc>
              <a:defRPr/>
            </a:pPr>
            <a:r>
              <a:rPr lang="en-GB" sz="800" b="1" spc="-10" dirty="0">
                <a:solidFill>
                  <a:srgbClr val="5BC4BF"/>
                </a:solidFill>
                <a:latin typeface="Montserrat" pitchFamily="2" charset="-52"/>
              </a:rPr>
              <a:t>Required  area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algn="ctr">
              <a:defRPr/>
            </a:pP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~ 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 </a:t>
            </a:r>
            <a:r>
              <a:rPr lang="en-GB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thousand ha.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defRPr/>
            </a:pPr>
            <a:endParaRPr sz="4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81" name="object 12">
            <a:extLst>
              <a:ext uri="{FF2B5EF4-FFF2-40B4-BE49-F238E27FC236}">
                <a16:creationId xmlns:a16="http://schemas.microsoft.com/office/drawing/2014/main" id="{36E210BA-8957-4975-977B-FB1F5D3A9A1F}"/>
              </a:ext>
            </a:extLst>
          </p:cNvPr>
          <p:cNvSpPr txBox="1"/>
          <p:nvPr/>
        </p:nvSpPr>
        <p:spPr>
          <a:xfrm>
            <a:off x="5698229" y="4620334"/>
            <a:ext cx="3271119" cy="18819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Project developer</a:t>
            </a:r>
            <a:b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</a:b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Consulting company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"ERNST &amp; YOUNG"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Tashkent, Mirzo-Ulugbek District,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Mustaqillik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Avenue, 75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eytashkent@uz.ey.com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www.ey.uz</a:t>
            </a:r>
            <a:endParaRPr lang="en-US" sz="10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9F8BD60-DE59-468D-A134-0DBF647D1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8580" y="5559654"/>
            <a:ext cx="133369" cy="20005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351DEE9C-257A-4A3C-B89E-33CB608561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V="1">
            <a:off x="5487576" y="6318643"/>
            <a:ext cx="199818" cy="23614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0E0785EF-C48B-4455-A02E-B78B3B8531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0361" y="5975450"/>
            <a:ext cx="219106" cy="171474"/>
          </a:xfrm>
          <a:prstGeom prst="rect">
            <a:avLst/>
          </a:prstGeom>
        </p:spPr>
      </p:pic>
      <p:sp>
        <p:nvSpPr>
          <p:cNvPr id="79" name="object 21">
            <a:extLst>
              <a:ext uri="{FF2B5EF4-FFF2-40B4-BE49-F238E27FC236}">
                <a16:creationId xmlns:a16="http://schemas.microsoft.com/office/drawing/2014/main" id="{9828443E-C859-440A-8A6D-C619BB41FD8E}"/>
              </a:ext>
            </a:extLst>
          </p:cNvPr>
          <p:cNvSpPr txBox="1"/>
          <p:nvPr/>
        </p:nvSpPr>
        <p:spPr>
          <a:xfrm>
            <a:off x="10019996" y="194266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20,5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5" name="object 21">
            <a:extLst>
              <a:ext uri="{FF2B5EF4-FFF2-40B4-BE49-F238E27FC236}">
                <a16:creationId xmlns:a16="http://schemas.microsoft.com/office/drawing/2014/main" id="{ECB70796-CCDB-461D-AA20-5BC730F7FB91}"/>
              </a:ext>
            </a:extLst>
          </p:cNvPr>
          <p:cNvSpPr txBox="1"/>
          <p:nvPr/>
        </p:nvSpPr>
        <p:spPr>
          <a:xfrm>
            <a:off x="9974665" y="2098406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    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,3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%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EEC54783-D389-4D64-9052-AABA265D6949}"/>
              </a:ext>
            </a:extLst>
          </p:cNvPr>
          <p:cNvCxnSpPr>
            <a:cxnSpLocks/>
          </p:cNvCxnSpPr>
          <p:nvPr/>
        </p:nvCxnSpPr>
        <p:spPr>
          <a:xfrm>
            <a:off x="11760818" y="5082897"/>
            <a:ext cx="23222" cy="923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32157D-DF07-4CA9-B0C1-C885097270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358" y="755025"/>
            <a:ext cx="2655096" cy="162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432</Words>
  <Application>Microsoft Macintosh PowerPoint</Application>
  <PresentationFormat>Widescreen</PresentationFormat>
  <Paragraphs>97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Trebuchet MS</vt:lpstr>
      <vt:lpstr>Тема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diyorisroilov75@gmail.com</cp:lastModifiedBy>
  <cp:revision>55</cp:revision>
  <dcterms:created xsi:type="dcterms:W3CDTF">2025-06-26T10:47:44Z</dcterms:created>
  <dcterms:modified xsi:type="dcterms:W3CDTF">2025-07-28T08:07:46Z</dcterms:modified>
</cp:coreProperties>
</file>