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</a:t>
          </a:r>
          <a:r>
            <a:rPr lang="en-US" sz="1400" b="0" dirty="0">
              <a:latin typeface="Montserrat" pitchFamily="2" charset="0"/>
            </a:rPr>
            <a:t>6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7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3 </a:t>
          </a:r>
          <a:r>
            <a:rPr lang="uz-Cyrl-UZ" sz="1400" noProof="0" dirty="0">
              <a:latin typeface="Montserrat" pitchFamily="2" charset="-52"/>
            </a:rPr>
            <a:t>300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</a:t>
          </a:r>
          <a:r>
            <a:rPr lang="en-US" sz="1400" b="0" kern="1200" dirty="0">
              <a:latin typeface="Montserrat" pitchFamily="2" charset="0"/>
            </a:rPr>
            <a:t>6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7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3 </a:t>
          </a:r>
          <a:r>
            <a:rPr lang="uz-Cyrl-UZ" sz="1400" kern="1200" noProof="0" dirty="0">
              <a:latin typeface="Montserrat" pitchFamily="2" charset="-52"/>
            </a:rPr>
            <a:t>300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10" Type="http://schemas.openxmlformats.org/officeDocument/2006/relationships/diagramData" Target="../diagrams/data2.xml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diagramDrawing" Target="../diagrams/drawing2.xml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B49F254C-4AC7-4604-8B82-4F0BD27F2732}"/>
              </a:ext>
            </a:extLst>
          </p:cNvPr>
          <p:cNvSpPr/>
          <p:nvPr/>
        </p:nvSpPr>
        <p:spPr>
          <a:xfrm>
            <a:off x="4533263" y="885872"/>
            <a:ext cx="74355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6" name="object 5">
            <a:extLst>
              <a:ext uri="{FF2B5EF4-FFF2-40B4-BE49-F238E27FC236}">
                <a16:creationId xmlns:a16="http://schemas.microsoft.com/office/drawing/2014/main" id="{A5E32AE6-B81F-4170-8ADB-282648B079A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1D208AA7-0445-4CCF-BC0B-5D1C8701802F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057A61F0-1DD9-4186-8F64-0BEE9FAD103F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703628" y="211540"/>
            <a:ext cx="521027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air, oil and other filters for cars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58673" y="1260218"/>
            <a:ext cx="2359577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air, oil and other filters for cars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4974" y="1184755"/>
            <a:ext cx="1337540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 to </a:t>
            </a:r>
            <a:b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36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056081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8499" y="2160150"/>
            <a:ext cx="1285827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The technical characteristic of the filter is determined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04739" y="2233478"/>
            <a:ext cx="137601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Manufacturing of elements for air, oil and other filters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81857" y="2149801"/>
            <a:ext cx="1079560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The filter element is placed in the housing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91274" y="2328061"/>
            <a:ext cx="12766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logistics of filters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9" y="3190448"/>
            <a:ext cx="196854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372065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32699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various sizes and design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462034" y="4464273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61809" y="3627213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0" y="4181814"/>
            <a:ext cx="3165475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14635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8" y="1046539"/>
            <a:ext cx="5835026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facility with production capacity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150 </a:t>
            </a:r>
            <a:r>
              <a:rPr lang="en-US" sz="1400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pieces of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air, oil and other filters for cars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 year 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753655"/>
            <a:ext cx="514069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process of air, oil and other filters for cars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71553" y="4280645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26103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3742628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076473" y="5095654"/>
            <a:ext cx="602751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automobile components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0C21B189-CD10-46B9-9872-856154B2A174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8716FF8-C867-4229-AF02-A4301EAF398E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85D64A1-AA4F-4EDC-9E65-4D26EB09E484}"/>
              </a:ext>
            </a:extLst>
          </p:cNvPr>
          <p:cNvSpPr/>
          <p:nvPr/>
        </p:nvSpPr>
        <p:spPr>
          <a:xfrm>
            <a:off x="5098230" y="6082512"/>
            <a:ext cx="11224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80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6273582" y="6072988"/>
            <a:ext cx="10711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0,15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105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7524669" y="6069274"/>
            <a:ext cx="11608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105,4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E355B6B-2801-4FE3-8E81-6F1E41257D13}"/>
              </a:ext>
            </a:extLst>
          </p:cNvPr>
          <p:cNvSpPr/>
          <p:nvPr/>
        </p:nvSpPr>
        <p:spPr>
          <a:xfrm>
            <a:off x="8729542" y="6069274"/>
            <a:ext cx="11608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6417387" y="55677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7642490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8659496" y="55677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B21E16D-EB7C-4487-BE23-290CA37AC840}"/>
              </a:ext>
            </a:extLst>
          </p:cNvPr>
          <p:cNvSpPr/>
          <p:nvPr/>
        </p:nvSpPr>
        <p:spPr>
          <a:xfrm>
            <a:off x="9938102" y="55677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07B61B7-BEC7-4CBC-9329-87ADB3891A1C}"/>
              </a:ext>
            </a:extLst>
          </p:cNvPr>
          <p:cNvSpPr/>
          <p:nvPr/>
        </p:nvSpPr>
        <p:spPr>
          <a:xfrm>
            <a:off x="10208626" y="6049184"/>
            <a:ext cx="12025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450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83754358-EEC1-4BB4-9E9F-C5B3A06CFF8F}"/>
              </a:ext>
            </a:extLst>
          </p:cNvPr>
          <p:cNvSpPr txBox="1"/>
          <p:nvPr/>
        </p:nvSpPr>
        <p:spPr>
          <a:xfrm>
            <a:off x="326368" y="5566435"/>
            <a:ext cx="3209312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0" name="object 24">
            <a:extLst>
              <a:ext uri="{FF2B5EF4-FFF2-40B4-BE49-F238E27FC236}">
                <a16:creationId xmlns:a16="http://schemas.microsoft.com/office/drawing/2014/main" id="{E8E6821C-D524-413B-A03A-823A7801E691}"/>
              </a:ext>
            </a:extLst>
          </p:cNvPr>
          <p:cNvSpPr txBox="1"/>
          <p:nvPr/>
        </p:nvSpPr>
        <p:spPr>
          <a:xfrm>
            <a:off x="274232" y="2042833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71" name="Схема 70">
            <a:extLst>
              <a:ext uri="{FF2B5EF4-FFF2-40B4-BE49-F238E27FC236}">
                <a16:creationId xmlns:a16="http://schemas.microsoft.com/office/drawing/2014/main" id="{EDF88474-B431-4319-B62E-065B27A62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350086"/>
              </p:ext>
            </p:extLst>
          </p:nvPr>
        </p:nvGraphicFramePr>
        <p:xfrm>
          <a:off x="223226" y="375942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2" name="Picture 6" descr="Рабочие ">
            <a:extLst>
              <a:ext uri="{FF2B5EF4-FFF2-40B4-BE49-F238E27FC236}">
                <a16:creationId xmlns:a16="http://schemas.microsoft.com/office/drawing/2014/main" id="{AB1B8BF9-E448-4EF1-9E73-21AB4DFC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5" y="435346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Размер ">
            <a:extLst>
              <a:ext uri="{FF2B5EF4-FFF2-40B4-BE49-F238E27FC236}">
                <a16:creationId xmlns:a16="http://schemas.microsoft.com/office/drawing/2014/main" id="{9A0757F1-ABE2-49E7-8EAE-D869D792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09" y="4308862"/>
            <a:ext cx="435914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bject 38">
            <a:extLst>
              <a:ext uri="{FF2B5EF4-FFF2-40B4-BE49-F238E27FC236}">
                <a16:creationId xmlns:a16="http://schemas.microsoft.com/office/drawing/2014/main" id="{628D2DFF-1ABC-4552-A90C-55D8E59703AB}"/>
              </a:ext>
            </a:extLst>
          </p:cNvPr>
          <p:cNvSpPr/>
          <p:nvPr/>
        </p:nvSpPr>
        <p:spPr>
          <a:xfrm>
            <a:off x="8472989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3" name="Picture 8" descr="Рынок ">
            <a:extLst>
              <a:ext uri="{FF2B5EF4-FFF2-40B4-BE49-F238E27FC236}">
                <a16:creationId xmlns:a16="http://schemas.microsoft.com/office/drawing/2014/main" id="{FA5ECD50-3EED-4758-8DD3-12B99478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71" y="360579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C8193920-8D73-4CCE-9ACA-0CE372C3102E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04927"/>
              </p:ext>
            </p:extLst>
          </p:nvPr>
        </p:nvGraphicFramePr>
        <p:xfrm>
          <a:off x="184849" y="215583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Korea</a:t>
                      </a: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Italy</a:t>
                      </a: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Taiwan</a:t>
                      </a: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500110" y="1663114"/>
            <a:ext cx="11890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automobile components</a:t>
            </a:r>
            <a:r>
              <a:rPr lang="ru-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uz-Cyrl-UZ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31736" y="1764992"/>
            <a:ext cx="1155657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6098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lang="ru-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00770" y="1655934"/>
            <a:ext cx="145119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of automobile components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5" y="2214129"/>
            <a:ext cx="914062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5130" y="2773294"/>
            <a:ext cx="549414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3" y="3046037"/>
            <a:ext cx="473532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5129" y="3588364"/>
            <a:ext cx="271627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3455" y="2214129"/>
            <a:ext cx="867008" cy="133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3639" y="3045999"/>
            <a:ext cx="327894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1144" y="2214129"/>
            <a:ext cx="766137" cy="12804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1036" y="3587479"/>
            <a:ext cx="597255" cy="1351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971" y="4142854"/>
            <a:ext cx="142293" cy="136117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8631" y="2207318"/>
            <a:ext cx="815488" cy="1348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66942" y="3860413"/>
            <a:ext cx="438060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7441" y="3553035"/>
            <a:ext cx="438060" cy="16957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669642"/>
            <a:ext cx="6561503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air, oil and other filters</a:t>
            </a:r>
            <a:r>
              <a:rPr lang="uz-Cyrl-UZ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for cars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lang="en-US" sz="1400" b="1" spc="-10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Stable political and security environment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Incentives: Free economic  zones offer tax breaks on land, CIT, water.</a:t>
            </a:r>
          </a:p>
          <a:p>
            <a:pPr marL="332105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Free Trade Agreements: CIS Free Trade Agreement, GSP+ 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4C17E0-1EEB-4267-8624-44505F077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" y="2509965"/>
            <a:ext cx="154218" cy="1248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F53088-E1F7-41EC-86B6-87A512DB5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2" y="2223975"/>
            <a:ext cx="142390" cy="142380"/>
          </a:xfrm>
          <a:prstGeom prst="rect">
            <a:avLst/>
          </a:prstGeom>
        </p:spPr>
      </p:pic>
      <p:sp>
        <p:nvSpPr>
          <p:cNvPr id="131" name="object 20">
            <a:extLst>
              <a:ext uri="{FF2B5EF4-FFF2-40B4-BE49-F238E27FC236}">
                <a16:creationId xmlns:a16="http://schemas.microsoft.com/office/drawing/2014/main" id="{7A72EEDE-8052-47C4-833C-717D41549CD2}"/>
              </a:ext>
            </a:extLst>
          </p:cNvPr>
          <p:cNvSpPr/>
          <p:nvPr/>
        </p:nvSpPr>
        <p:spPr>
          <a:xfrm>
            <a:off x="5468162" y="2769235"/>
            <a:ext cx="473057" cy="14482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F006B280-62B2-4649-85CC-B34ACDBB6152}"/>
              </a:ext>
            </a:extLst>
          </p:cNvPr>
          <p:cNvSpPr/>
          <p:nvPr/>
        </p:nvSpPr>
        <p:spPr>
          <a:xfrm>
            <a:off x="1517193" y="3313829"/>
            <a:ext cx="3330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4951A051-D282-4470-96C7-51F7E0C44DCD}"/>
              </a:ext>
            </a:extLst>
          </p:cNvPr>
          <p:cNvSpPr/>
          <p:nvPr/>
        </p:nvSpPr>
        <p:spPr>
          <a:xfrm>
            <a:off x="5467464" y="3311991"/>
            <a:ext cx="816656" cy="13113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8A87FC1E-52C9-4F28-8BC1-F2E9CFDB5DC2}"/>
              </a:ext>
            </a:extLst>
          </p:cNvPr>
          <p:cNvSpPr/>
          <p:nvPr/>
        </p:nvSpPr>
        <p:spPr>
          <a:xfrm>
            <a:off x="1517905" y="2488851"/>
            <a:ext cx="777620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329F2961-0BD9-4393-8A66-B6186C0F0924}"/>
              </a:ext>
            </a:extLst>
          </p:cNvPr>
          <p:cNvSpPr/>
          <p:nvPr/>
        </p:nvSpPr>
        <p:spPr>
          <a:xfrm>
            <a:off x="2833455" y="3590976"/>
            <a:ext cx="190733" cy="13011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A83D78DC-68C5-4279-9D9B-00D254604505}"/>
              </a:ext>
            </a:extLst>
          </p:cNvPr>
          <p:cNvSpPr/>
          <p:nvPr/>
        </p:nvSpPr>
        <p:spPr>
          <a:xfrm>
            <a:off x="4152340" y="3023983"/>
            <a:ext cx="957824" cy="1482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FE70162A-56F4-4777-BBD2-C9F429EFDA4E}"/>
              </a:ext>
            </a:extLst>
          </p:cNvPr>
          <p:cNvSpPr/>
          <p:nvPr/>
        </p:nvSpPr>
        <p:spPr>
          <a:xfrm>
            <a:off x="5468873" y="3019060"/>
            <a:ext cx="381712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DF3738E8-E353-4325-B181-F445D6E74837}"/>
              </a:ext>
            </a:extLst>
          </p:cNvPr>
          <p:cNvSpPr/>
          <p:nvPr/>
        </p:nvSpPr>
        <p:spPr>
          <a:xfrm>
            <a:off x="1515130" y="3866685"/>
            <a:ext cx="194608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978AD1-5AB5-4FBF-B226-41B9BF55C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045999"/>
            <a:ext cx="142293" cy="142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3FA9A0-FE84-417E-AE90-84B9F4EB51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338961"/>
            <a:ext cx="142293" cy="142293"/>
          </a:xfrm>
          <a:prstGeom prst="rect">
            <a:avLst/>
          </a:prstGeom>
        </p:spPr>
      </p:pic>
      <p:sp>
        <p:nvSpPr>
          <p:cNvPr id="151" name="object 20">
            <a:extLst>
              <a:ext uri="{FF2B5EF4-FFF2-40B4-BE49-F238E27FC236}">
                <a16:creationId xmlns:a16="http://schemas.microsoft.com/office/drawing/2014/main" id="{9554E5F9-4667-4C75-8F6E-C7EC027DE4B7}"/>
              </a:ext>
            </a:extLst>
          </p:cNvPr>
          <p:cNvSpPr/>
          <p:nvPr/>
        </p:nvSpPr>
        <p:spPr>
          <a:xfrm>
            <a:off x="2833455" y="2760608"/>
            <a:ext cx="928804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8F157C7C-94F4-4E50-914F-7526D88ECDFB}"/>
              </a:ext>
            </a:extLst>
          </p:cNvPr>
          <p:cNvSpPr/>
          <p:nvPr/>
        </p:nvSpPr>
        <p:spPr>
          <a:xfrm>
            <a:off x="2833638" y="3308273"/>
            <a:ext cx="362277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279770" y="200871"/>
            <a:ext cx="739791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air, oil and other filters for cars</a:t>
            </a:r>
            <a:r>
              <a:rPr lang="ru-RU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757F0B67-E3E9-4397-9729-BAA5A6EC7555}"/>
              </a:ext>
            </a:extLst>
          </p:cNvPr>
          <p:cNvSpPr/>
          <p:nvPr/>
        </p:nvSpPr>
        <p:spPr>
          <a:xfrm>
            <a:off x="2838791" y="2485240"/>
            <a:ext cx="756897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A125345D-8C2D-4519-BB88-6BF7EDEB627C}"/>
              </a:ext>
            </a:extLst>
          </p:cNvPr>
          <p:cNvSpPr/>
          <p:nvPr/>
        </p:nvSpPr>
        <p:spPr>
          <a:xfrm>
            <a:off x="2838757" y="3862393"/>
            <a:ext cx="563893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F18AF080-33D0-4604-99C4-83E5851F3270}"/>
              </a:ext>
            </a:extLst>
          </p:cNvPr>
          <p:cNvSpPr/>
          <p:nvPr/>
        </p:nvSpPr>
        <p:spPr>
          <a:xfrm>
            <a:off x="4148529" y="2489507"/>
            <a:ext cx="908509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1C48E5D-2CF6-4BC3-A605-6699369262B8}"/>
              </a:ext>
            </a:extLst>
          </p:cNvPr>
          <p:cNvSpPr/>
          <p:nvPr/>
        </p:nvSpPr>
        <p:spPr>
          <a:xfrm>
            <a:off x="4153338" y="2757974"/>
            <a:ext cx="597256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AAA97C71-D653-4333-9EF9-C4FD23845DF0}"/>
              </a:ext>
            </a:extLst>
          </p:cNvPr>
          <p:cNvSpPr/>
          <p:nvPr/>
        </p:nvSpPr>
        <p:spPr>
          <a:xfrm>
            <a:off x="4153338" y="3312246"/>
            <a:ext cx="527095" cy="14111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4E1CF696-BB45-4FDB-A2FA-2DAA6994466B}"/>
              </a:ext>
            </a:extLst>
          </p:cNvPr>
          <p:cNvSpPr/>
          <p:nvPr/>
        </p:nvSpPr>
        <p:spPr>
          <a:xfrm>
            <a:off x="4158657" y="3865944"/>
            <a:ext cx="291899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2FDB9FA5-8BE1-4D17-A338-A5956C6CB39F}"/>
              </a:ext>
            </a:extLst>
          </p:cNvPr>
          <p:cNvSpPr/>
          <p:nvPr/>
        </p:nvSpPr>
        <p:spPr>
          <a:xfrm>
            <a:off x="5465534" y="2485240"/>
            <a:ext cx="998475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DDDFDBD3-8345-464B-B7C2-F67D3FAFD9F2}"/>
              </a:ext>
            </a:extLst>
          </p:cNvPr>
          <p:cNvSpPr/>
          <p:nvPr/>
        </p:nvSpPr>
        <p:spPr>
          <a:xfrm>
            <a:off x="4152626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EA765836-F045-4C4A-AA88-4F5D453F20C3}"/>
              </a:ext>
            </a:extLst>
          </p:cNvPr>
          <p:cNvSpPr/>
          <p:nvPr/>
        </p:nvSpPr>
        <p:spPr>
          <a:xfrm>
            <a:off x="5470749" y="4153637"/>
            <a:ext cx="2717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87" name="Схема 86">
            <a:extLst>
              <a:ext uri="{FF2B5EF4-FFF2-40B4-BE49-F238E27FC236}">
                <a16:creationId xmlns:a16="http://schemas.microsoft.com/office/drawing/2014/main" id="{58055554-C73A-4E97-9872-72F178900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09153"/>
              </p:ext>
            </p:extLst>
          </p:nvPr>
        </p:nvGraphicFramePr>
        <p:xfrm>
          <a:off x="7246372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E8CFB1F7-75D5-43D0-B0C2-143389FE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BD408F1B-8F0D-4F78-B53E-CB530719BAD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25" y="4847062"/>
            <a:ext cx="360000" cy="360000"/>
          </a:xfrm>
          <a:prstGeom prst="rect">
            <a:avLst/>
          </a:prstGeom>
        </p:spPr>
      </p:pic>
      <p:pic>
        <p:nvPicPr>
          <p:cNvPr id="111" name="Picture 6" descr="Рабочие ">
            <a:extLst>
              <a:ext uri="{FF2B5EF4-FFF2-40B4-BE49-F238E27FC236}">
                <a16:creationId xmlns:a16="http://schemas.microsoft.com/office/drawing/2014/main" id="{0B4E7F4C-DA9B-4C38-A49E-66A39EF2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71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">
            <a:extLst>
              <a:ext uri="{FF2B5EF4-FFF2-40B4-BE49-F238E27FC236}">
                <a16:creationId xmlns:a16="http://schemas.microsoft.com/office/drawing/2014/main" id="{827AD0ED-E387-4E08-ADC6-E924B0AE8932}"/>
              </a:ext>
            </a:extLst>
          </p:cNvPr>
          <p:cNvSpPr/>
          <p:nvPr/>
        </p:nvSpPr>
        <p:spPr>
          <a:xfrm>
            <a:off x="7079699" y="22722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D0B621A6-927F-4295-A76A-881E689C4A2C}"/>
              </a:ext>
            </a:extLst>
          </p:cNvPr>
          <p:cNvSpPr/>
          <p:nvPr/>
        </p:nvSpPr>
        <p:spPr>
          <a:xfrm>
            <a:off x="9552517" y="1401831"/>
            <a:ext cx="648000" cy="648000"/>
          </a:xfrm>
          <a:prstGeom prst="ellipse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66EA4DEA-EB34-4D33-9956-7EFC77C165CC}"/>
              </a:ext>
            </a:extLst>
          </p:cNvPr>
          <p:cNvSpPr/>
          <p:nvPr/>
        </p:nvSpPr>
        <p:spPr>
          <a:xfrm>
            <a:off x="7029685" y="1401831"/>
            <a:ext cx="648000" cy="6480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bject 31">
            <a:extLst>
              <a:ext uri="{FF2B5EF4-FFF2-40B4-BE49-F238E27FC236}">
                <a16:creationId xmlns:a16="http://schemas.microsoft.com/office/drawing/2014/main" id="{4B1506C6-99FA-4BD7-9186-56473E563B15}"/>
              </a:ext>
            </a:extLst>
          </p:cNvPr>
          <p:cNvSpPr txBox="1"/>
          <p:nvPr/>
        </p:nvSpPr>
        <p:spPr>
          <a:xfrm>
            <a:off x="7837377" y="12901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5" name="object 31">
            <a:extLst>
              <a:ext uri="{FF2B5EF4-FFF2-40B4-BE49-F238E27FC236}">
                <a16:creationId xmlns:a16="http://schemas.microsoft.com/office/drawing/2014/main" id="{24DCE509-CA55-4022-B2C7-D37E8D150204}"/>
              </a:ext>
            </a:extLst>
          </p:cNvPr>
          <p:cNvSpPr txBox="1"/>
          <p:nvPr/>
        </p:nvSpPr>
        <p:spPr>
          <a:xfrm>
            <a:off x="10398970" y="128064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36" name="Graphic 4">
            <a:extLst>
              <a:ext uri="{FF2B5EF4-FFF2-40B4-BE49-F238E27FC236}">
                <a16:creationId xmlns:a16="http://schemas.microsoft.com/office/drawing/2014/main" id="{13DB57A4-0E21-4626-9F66-FC4E8E946236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42" name="Freeform: Shape 6">
              <a:extLst>
                <a:ext uri="{FF2B5EF4-FFF2-40B4-BE49-F238E27FC236}">
                  <a16:creationId xmlns:a16="http://schemas.microsoft.com/office/drawing/2014/main" id="{AA2A99B8-9B3E-41BD-87E0-CE693E8729B0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7">
              <a:extLst>
                <a:ext uri="{FF2B5EF4-FFF2-40B4-BE49-F238E27FC236}">
                  <a16:creationId xmlns:a16="http://schemas.microsoft.com/office/drawing/2014/main" id="{5714B563-A132-4046-BDE9-52607DD247F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8">
              <a:extLst>
                <a:ext uri="{FF2B5EF4-FFF2-40B4-BE49-F238E27FC236}">
                  <a16:creationId xmlns:a16="http://schemas.microsoft.com/office/drawing/2014/main" id="{5B277CFF-A974-4128-B43C-EEBBAA96479A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9">
              <a:extLst>
                <a:ext uri="{FF2B5EF4-FFF2-40B4-BE49-F238E27FC236}">
                  <a16:creationId xmlns:a16="http://schemas.microsoft.com/office/drawing/2014/main" id="{32ACEBB0-3871-43CE-96E5-52EF46E1D92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3" name="Freeform: Shape 10">
              <a:extLst>
                <a:ext uri="{FF2B5EF4-FFF2-40B4-BE49-F238E27FC236}">
                  <a16:creationId xmlns:a16="http://schemas.microsoft.com/office/drawing/2014/main" id="{399C284A-09EB-4382-9B3C-B73A11861CD5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4" name="Freeform: Shape 11">
              <a:extLst>
                <a:ext uri="{FF2B5EF4-FFF2-40B4-BE49-F238E27FC236}">
                  <a16:creationId xmlns:a16="http://schemas.microsoft.com/office/drawing/2014/main" id="{0D00D3FD-355E-4C7B-B510-6E6A28DD120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5" name="Freeform: Shape 12">
              <a:extLst>
                <a:ext uri="{FF2B5EF4-FFF2-40B4-BE49-F238E27FC236}">
                  <a16:creationId xmlns:a16="http://schemas.microsoft.com/office/drawing/2014/main" id="{F916D7CF-BB31-446E-B59B-E3782BDD98A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6" name="Freeform: Shape 13">
              <a:extLst>
                <a:ext uri="{FF2B5EF4-FFF2-40B4-BE49-F238E27FC236}">
                  <a16:creationId xmlns:a16="http://schemas.microsoft.com/office/drawing/2014/main" id="{EA1D4EBC-6982-47C9-BAB3-1A33E66A7F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7" name="Freeform: Shape 14">
              <a:extLst>
                <a:ext uri="{FF2B5EF4-FFF2-40B4-BE49-F238E27FC236}">
                  <a16:creationId xmlns:a16="http://schemas.microsoft.com/office/drawing/2014/main" id="{7B2EEFFF-3892-43EC-8FBB-FAE6435D520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15">
              <a:extLst>
                <a:ext uri="{FF2B5EF4-FFF2-40B4-BE49-F238E27FC236}">
                  <a16:creationId xmlns:a16="http://schemas.microsoft.com/office/drawing/2014/main" id="{7965BD98-B550-4E1E-BD53-EB5DC37D8B8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9" name="Freeform: Shape 16">
              <a:extLst>
                <a:ext uri="{FF2B5EF4-FFF2-40B4-BE49-F238E27FC236}">
                  <a16:creationId xmlns:a16="http://schemas.microsoft.com/office/drawing/2014/main" id="{82628918-6194-4A3C-BBAD-2FC75229A0D6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17">
              <a:extLst>
                <a:ext uri="{FF2B5EF4-FFF2-40B4-BE49-F238E27FC236}">
                  <a16:creationId xmlns:a16="http://schemas.microsoft.com/office/drawing/2014/main" id="{E8895D2C-9787-469B-999B-32201446EB55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8">
              <a:extLst>
                <a:ext uri="{FF2B5EF4-FFF2-40B4-BE49-F238E27FC236}">
                  <a16:creationId xmlns:a16="http://schemas.microsoft.com/office/drawing/2014/main" id="{42B91D7B-C859-493A-8AFA-FA06B5278E9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2" name="Freeform: Shape 19">
              <a:extLst>
                <a:ext uri="{FF2B5EF4-FFF2-40B4-BE49-F238E27FC236}">
                  <a16:creationId xmlns:a16="http://schemas.microsoft.com/office/drawing/2014/main" id="{E9079524-E92F-410A-8029-C396B236283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3" name="Freeform: Shape 20">
              <a:extLst>
                <a:ext uri="{FF2B5EF4-FFF2-40B4-BE49-F238E27FC236}">
                  <a16:creationId xmlns:a16="http://schemas.microsoft.com/office/drawing/2014/main" id="{25BCA3CA-DD11-4DDC-84CA-503E8D0F134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21">
              <a:extLst>
                <a:ext uri="{FF2B5EF4-FFF2-40B4-BE49-F238E27FC236}">
                  <a16:creationId xmlns:a16="http://schemas.microsoft.com/office/drawing/2014/main" id="{9BE0CAC2-2886-41CC-BB29-1C09870091D5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5" name="Freeform: Shape 22">
              <a:extLst>
                <a:ext uri="{FF2B5EF4-FFF2-40B4-BE49-F238E27FC236}">
                  <a16:creationId xmlns:a16="http://schemas.microsoft.com/office/drawing/2014/main" id="{6A780AA9-A1B5-4911-B6B3-6B27D89B451E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66" name="Table 24">
            <a:extLst>
              <a:ext uri="{FF2B5EF4-FFF2-40B4-BE49-F238E27FC236}">
                <a16:creationId xmlns:a16="http://schemas.microsoft.com/office/drawing/2014/main" id="{058CB520-3C9B-4171-AF51-44C491C2B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69298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Khorezm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 1,9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67" name="Rectangle 21">
            <a:extLst>
              <a:ext uri="{FF2B5EF4-FFF2-40B4-BE49-F238E27FC236}">
                <a16:creationId xmlns:a16="http://schemas.microsoft.com/office/drawing/2014/main" id="{C0CB2989-683B-4A73-991F-D800100578FD}"/>
              </a:ext>
            </a:extLst>
          </p:cNvPr>
          <p:cNvSpPr/>
          <p:nvPr/>
        </p:nvSpPr>
        <p:spPr>
          <a:xfrm>
            <a:off x="9828177" y="2519774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noProof="1">
                <a:solidFill>
                  <a:srgbClr val="00425F"/>
                </a:solidFill>
                <a:latin typeface="Montserrat" pitchFamily="2" charset="-52"/>
              </a:rPr>
              <a:t>Khorezm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68" name="Connector: Elbow 26">
            <a:extLst>
              <a:ext uri="{FF2B5EF4-FFF2-40B4-BE49-F238E27FC236}">
                <a16:creationId xmlns:a16="http://schemas.microsoft.com/office/drawing/2014/main" id="{D3D7535C-CDC8-4578-915B-B41C276F2E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937645" y="2658637"/>
            <a:ext cx="864601" cy="607696"/>
          </a:xfrm>
          <a:prstGeom prst="bentConnector3">
            <a:avLst>
              <a:gd name="adj1" fmla="val 100297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object 2">
            <a:extLst>
              <a:ext uri="{FF2B5EF4-FFF2-40B4-BE49-F238E27FC236}">
                <a16:creationId xmlns:a16="http://schemas.microsoft.com/office/drawing/2014/main" id="{68A85DA2-6A93-435C-B016-B27B6B3B1D8D}"/>
              </a:ext>
            </a:extLst>
          </p:cNvPr>
          <p:cNvSpPr/>
          <p:nvPr/>
        </p:nvSpPr>
        <p:spPr>
          <a:xfrm>
            <a:off x="707969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E6B817C-573E-45CE-B373-4384BBE1A4C3}"/>
              </a:ext>
            </a:extLst>
          </p:cNvPr>
          <p:cNvSpPr txBox="1"/>
          <p:nvPr/>
        </p:nvSpPr>
        <p:spPr>
          <a:xfrm>
            <a:off x="684645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820241A-3185-4A0B-B33B-F915C8830552}"/>
              </a:ext>
            </a:extLst>
          </p:cNvPr>
          <p:cNvSpPr txBox="1"/>
          <p:nvPr/>
        </p:nvSpPr>
        <p:spPr>
          <a:xfrm>
            <a:off x="6846450" y="4288088"/>
            <a:ext cx="4318151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machinery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B2AC4BF-CE44-4E70-A453-28FC0B877C4D}"/>
              </a:ext>
            </a:extLst>
          </p:cNvPr>
          <p:cNvSpPr txBox="1"/>
          <p:nvPr/>
        </p:nvSpPr>
        <p:spPr>
          <a:xfrm>
            <a:off x="6846450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C82F0B4-E70D-43A8-8D6D-6257369113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" y="2779333"/>
            <a:ext cx="135048" cy="1350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E9C154-81AC-4CE5-A515-EA9ABDF9A2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36198" y1="36771" x2="36198" y2="36771"/>
                        <a14:foregroundMark x1="36094" y1="34635" x2="36094" y2="34635"/>
                        <a14:foregroundMark x1="35938" y1="33698" x2="35469" y2="36771"/>
                        <a14:foregroundMark x1="33125" y1="33229" x2="35469" y2="40365"/>
                        <a14:foregroundMark x1="36875" y1="32969" x2="37760" y2="46198"/>
                        <a14:foregroundMark x1="60938" y1="46406" x2="58906" y2="60729"/>
                        <a14:foregroundMark x1="52396" y1="41771" x2="52396" y2="63542"/>
                        <a14:foregroundMark x1="42604" y1="46667" x2="51302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9" y="3553659"/>
            <a:ext cx="212537" cy="21935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0421AFE-B6C0-4F8E-B05D-AE66F434B6C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" y="3865718"/>
            <a:ext cx="145334" cy="1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680</Words>
  <Application>Microsoft Office PowerPoint</Application>
  <PresentationFormat>Широкоэкранный</PresentationFormat>
  <Paragraphs>165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133</cp:revision>
  <dcterms:created xsi:type="dcterms:W3CDTF">2024-07-25T07:55:13Z</dcterms:created>
  <dcterms:modified xsi:type="dcterms:W3CDTF">2025-04-26T12:19:34Z</dcterms:modified>
</cp:coreProperties>
</file>