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60" r:id="rId4"/>
    <p:sldId id="2147479661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6C98BF"/>
    <a:srgbClr val="6593BC"/>
    <a:srgbClr val="79A0C4"/>
    <a:srgbClr val="B6E2E7"/>
    <a:srgbClr val="2E6CA4"/>
    <a:srgbClr val="2F6EA4"/>
    <a:srgbClr val="5B9BD5"/>
    <a:srgbClr val="2F6EA7"/>
    <a:srgbClr val="316F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71" autoAdjust="0"/>
    <p:restoredTop sz="94131" autoAdjust="0"/>
  </p:normalViewPr>
  <p:slideViewPr>
    <p:cSldViewPr snapToGrid="0">
      <p:cViewPr varScale="1">
        <p:scale>
          <a:sx n="107" d="100"/>
          <a:sy n="107" d="100"/>
        </p:scale>
        <p:origin x="10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b="0" dirty="0">
              <a:latin typeface="Montserrat" pitchFamily="2" charset="0"/>
            </a:rPr>
            <a:t>Higher education institutions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ru-RU" sz="1400" b="0" dirty="0">
              <a:latin typeface="Montserrat" pitchFamily="2" charset="0"/>
            </a:rPr>
            <a:t> 6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education: </a:t>
          </a:r>
          <a:r>
            <a:rPr lang="ru-RU" sz="1400" dirty="0">
              <a:latin typeface="Montserrat" pitchFamily="2" charset="-52"/>
            </a:rPr>
            <a:t>7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Number of graduates: </a:t>
          </a:r>
          <a:r>
            <a:rPr lang="ru-RU" sz="1400" dirty="0">
              <a:latin typeface="Montserrat" pitchFamily="2" charset="-52"/>
            </a:rPr>
            <a:t>3</a:t>
          </a:r>
          <a:r>
            <a:rPr lang="en-US" sz="1400" dirty="0">
              <a:latin typeface="Montserrat" pitchFamily="2" charset="-52"/>
            </a:rPr>
            <a:t> </a:t>
          </a:r>
          <a:r>
            <a:rPr lang="uz-Cyrl-UZ" sz="1400" noProof="0" dirty="0">
              <a:latin typeface="Montserrat" pitchFamily="2" charset="-52"/>
            </a:rPr>
            <a:t>300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Montserrat" pitchFamily="2" charset="0"/>
            </a:rPr>
            <a:t>Higher education institutions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ru-RU" sz="1400" b="0" kern="1200" dirty="0">
              <a:latin typeface="Montserrat" pitchFamily="2" charset="0"/>
            </a:rPr>
            <a:t> 6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education: </a:t>
          </a:r>
          <a:r>
            <a:rPr lang="ru-RU" sz="1400" kern="1200" dirty="0">
              <a:latin typeface="Montserrat" pitchFamily="2" charset="-52"/>
            </a:rPr>
            <a:t>7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Number of graduates: </a:t>
          </a:r>
          <a:r>
            <a:rPr lang="ru-RU" sz="1400" kern="1200" dirty="0">
              <a:latin typeface="Montserrat" pitchFamily="2" charset="-52"/>
            </a:rPr>
            <a:t>3</a:t>
          </a:r>
          <a:r>
            <a:rPr lang="en-US" sz="1400" kern="1200" dirty="0">
              <a:latin typeface="Montserrat" pitchFamily="2" charset="-52"/>
            </a:rPr>
            <a:t> </a:t>
          </a:r>
          <a:r>
            <a:rPr lang="uz-Cyrl-UZ" sz="1400" kern="1200" noProof="0" dirty="0">
              <a:latin typeface="Montserrat" pitchFamily="2" charset="-52"/>
            </a:rPr>
            <a:t>300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694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4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3.png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diagramColors" Target="../diagrams/colors2.xml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21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diagramQuickStyle" Target="../diagrams/quickStyle2.xml"/><Relationship Id="rId17" Type="http://schemas.openxmlformats.org/officeDocument/2006/relationships/image" Target="../media/image2.png"/><Relationship Id="rId25" Type="http://schemas.microsoft.com/office/2007/relationships/hdphoto" Target="../media/hdphoto4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diagramLayout" Target="../diagrams/layout2.xml"/><Relationship Id="rId24" Type="http://schemas.openxmlformats.org/officeDocument/2006/relationships/image" Target="../media/image16.png"/><Relationship Id="rId5" Type="http://schemas.openxmlformats.org/officeDocument/2006/relationships/image" Target="../media/image6.png"/><Relationship Id="rId15" Type="http://schemas.openxmlformats.org/officeDocument/2006/relationships/image" Target="../media/image10.png"/><Relationship Id="rId23" Type="http://schemas.microsoft.com/office/2007/relationships/hdphoto" Target="../media/hdphoto3.wdp"/><Relationship Id="rId10" Type="http://schemas.openxmlformats.org/officeDocument/2006/relationships/diagramData" Target="../diagrams/data2.xml"/><Relationship Id="rId19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microsoft.com/office/2007/relationships/diagramDrawing" Target="../diagrams/drawing2.xml"/><Relationship Id="rId2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3">
            <a:extLst>
              <a:ext uri="{FF2B5EF4-FFF2-40B4-BE49-F238E27FC236}">
                <a16:creationId xmlns:a16="http://schemas.microsoft.com/office/drawing/2014/main" id="{DFFE19E0-EE5A-43E1-B53A-29557FD28FE2}"/>
              </a:ext>
            </a:extLst>
          </p:cNvPr>
          <p:cNvSpPr/>
          <p:nvPr/>
        </p:nvSpPr>
        <p:spPr>
          <a:xfrm>
            <a:off x="4612973" y="840741"/>
            <a:ext cx="7506337" cy="5857933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73" name="object 5">
            <a:extLst>
              <a:ext uri="{FF2B5EF4-FFF2-40B4-BE49-F238E27FC236}">
                <a16:creationId xmlns:a16="http://schemas.microsoft.com/office/drawing/2014/main" id="{46F865E5-ABF5-493B-8DDA-02CF6A8045ED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74" name="object 6">
              <a:extLst>
                <a:ext uri="{FF2B5EF4-FFF2-40B4-BE49-F238E27FC236}">
                  <a16:creationId xmlns:a16="http://schemas.microsoft.com/office/drawing/2014/main" id="{D2DA0608-60F5-4002-9B29-D8D32280E641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75" name="object 7">
              <a:extLst>
                <a:ext uri="{FF2B5EF4-FFF2-40B4-BE49-F238E27FC236}">
                  <a16:creationId xmlns:a16="http://schemas.microsoft.com/office/drawing/2014/main" id="{C0316D21-5792-481D-84D2-FBE860A50BA6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413638" y="90215"/>
            <a:ext cx="7395834" cy="56682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special construction equipment (bulldozer, excavator, auto crane)</a:t>
            </a:r>
            <a:endParaRPr lang="en-US" spc="-3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359549" y="1237698"/>
            <a:ext cx="2592522" cy="87857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special construction equipment (bulldozer, excavator, auto crane)</a:t>
            </a: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3091942" y="1162235"/>
            <a:ext cx="1337540" cy="743793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12700">
              <a:spcBef>
                <a:spcPts val="681"/>
              </a:spcBef>
              <a:tabLst>
                <a:tab pos="240677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Up to </a:t>
            </a:r>
            <a:b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ru-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350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1627B92C-05CB-42FF-B4BE-672893685964}"/>
              </a:ext>
            </a:extLst>
          </p:cNvPr>
          <p:cNvSpPr/>
          <p:nvPr/>
        </p:nvSpPr>
        <p:spPr>
          <a:xfrm>
            <a:off x="5085592" y="2427216"/>
            <a:ext cx="6582077" cy="906943"/>
          </a:xfrm>
          <a:custGeom>
            <a:avLst/>
            <a:gdLst/>
            <a:ahLst/>
            <a:cxnLst/>
            <a:rect l="l" t="t" r="r" b="b"/>
            <a:pathLst>
              <a:path w="6492875" h="814070">
                <a:moveTo>
                  <a:pt x="1643303" y="407111"/>
                </a:moveTo>
                <a:lnTo>
                  <a:pt x="1430413" y="0"/>
                </a:lnTo>
                <a:lnTo>
                  <a:pt x="0" y="0"/>
                </a:lnTo>
                <a:lnTo>
                  <a:pt x="0" y="814057"/>
                </a:lnTo>
                <a:lnTo>
                  <a:pt x="1430413" y="814057"/>
                </a:lnTo>
                <a:lnTo>
                  <a:pt x="1643303" y="407111"/>
                </a:lnTo>
                <a:close/>
              </a:path>
              <a:path w="6492875" h="814070">
                <a:moveTo>
                  <a:pt x="3245993" y="407111"/>
                </a:moveTo>
                <a:lnTo>
                  <a:pt x="3033103" y="0"/>
                </a:lnTo>
                <a:lnTo>
                  <a:pt x="1567116" y="0"/>
                </a:lnTo>
                <a:lnTo>
                  <a:pt x="1780006" y="407111"/>
                </a:lnTo>
                <a:lnTo>
                  <a:pt x="1567116" y="814057"/>
                </a:lnTo>
                <a:lnTo>
                  <a:pt x="3033103" y="814057"/>
                </a:lnTo>
                <a:lnTo>
                  <a:pt x="3245993" y="407111"/>
                </a:lnTo>
                <a:close/>
              </a:path>
              <a:path w="6492875" h="814070">
                <a:moveTo>
                  <a:pt x="4869002" y="407111"/>
                </a:moveTo>
                <a:lnTo>
                  <a:pt x="4656112" y="0"/>
                </a:lnTo>
                <a:lnTo>
                  <a:pt x="3170809" y="0"/>
                </a:lnTo>
                <a:lnTo>
                  <a:pt x="3383699" y="407111"/>
                </a:lnTo>
                <a:lnTo>
                  <a:pt x="3170809" y="814057"/>
                </a:lnTo>
                <a:lnTo>
                  <a:pt x="4656112" y="814057"/>
                </a:lnTo>
                <a:lnTo>
                  <a:pt x="4869002" y="407111"/>
                </a:lnTo>
                <a:close/>
              </a:path>
              <a:path w="6492875" h="814070">
                <a:moveTo>
                  <a:pt x="6492811" y="407111"/>
                </a:moveTo>
                <a:lnTo>
                  <a:pt x="6279921" y="0"/>
                </a:lnTo>
                <a:lnTo>
                  <a:pt x="4794618" y="0"/>
                </a:lnTo>
                <a:lnTo>
                  <a:pt x="5007508" y="407111"/>
                </a:lnTo>
                <a:lnTo>
                  <a:pt x="4794618" y="814057"/>
                </a:lnTo>
                <a:lnTo>
                  <a:pt x="6279921" y="814057"/>
                </a:lnTo>
                <a:lnTo>
                  <a:pt x="6492811" y="407111"/>
                </a:lnTo>
                <a:close/>
              </a:path>
            </a:pathLst>
          </a:custGeom>
          <a:solidFill>
            <a:srgbClr val="5BC4B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168499" y="2447465"/>
            <a:ext cx="1311979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Development of </a:t>
            </a:r>
            <a:br>
              <a:rPr lang="uz-Cyrl-UZ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</a:b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body design and determination of </a:t>
            </a:r>
            <a:br>
              <a:rPr lang="uz-Cyrl-UZ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</a:b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materials for </a:t>
            </a:r>
            <a:br>
              <a:rPr lang="uz-Cyrl-UZ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</a:b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production</a:t>
            </a:r>
            <a:endParaRPr lang="uz-Cyrl-UZ" sz="1100" spc="-10" dirty="0">
              <a:solidFill>
                <a:srgbClr val="FFFFFF"/>
              </a:solidFill>
              <a:latin typeface="Montserrat" pitchFamily="2" charset="-52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950459" y="2604613"/>
            <a:ext cx="1288690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Details with </a:t>
            </a:r>
            <a:br>
              <a:rPr lang="uz-Cyrl-UZ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</a:br>
            <a:r>
              <a:rPr lang="en-US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exact dimensions are stamped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566616" y="2597136"/>
            <a:ext cx="1566931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Manufacturing </a:t>
            </a:r>
            <a:br>
              <a:rPr lang="uz-Cyrl-UZ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</a:b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and processing of machine parts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206514" y="2611566"/>
            <a:ext cx="1228616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</a:rPr>
              <a:t>Finishing and preparation for delivery</a:t>
            </a:r>
            <a:endParaRPr sz="1100" spc="-10" dirty="0">
              <a:solidFill>
                <a:srgbClr val="FFFFFF"/>
              </a:solidFill>
              <a:latin typeface="Montserrat" pitchFamily="2" charset="-52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101588" y="3527293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description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6181842" y="4028469"/>
            <a:ext cx="14801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production lines</a:t>
            </a: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6181843" y="4666013"/>
            <a:ext cx="195008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Capability to 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produce various sizes and design 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436262" y="4737200"/>
            <a:ext cx="1414517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40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employees</a:t>
            </a: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436262" y="3957890"/>
            <a:ext cx="1950085" cy="36420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Domestic market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Existing neighbor markets</a:t>
            </a: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67336" y="3888860"/>
            <a:ext cx="667896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794461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2" name="object 54">
            <a:extLst>
              <a:ext uri="{FF2B5EF4-FFF2-40B4-BE49-F238E27FC236}">
                <a16:creationId xmlns:a16="http://schemas.microsoft.com/office/drawing/2014/main" id="{F3BE0704-B673-4E06-8B42-8EA91D503F2B}"/>
              </a:ext>
            </a:extLst>
          </p:cNvPr>
          <p:cNvSpPr/>
          <p:nvPr/>
        </p:nvSpPr>
        <p:spPr>
          <a:xfrm flipV="1">
            <a:off x="8439810" y="3748742"/>
            <a:ext cx="3104490" cy="45719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5121441" y="4482374"/>
            <a:ext cx="3158166" cy="45719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 flipV="1">
            <a:off x="8454368" y="4438976"/>
            <a:ext cx="3089932" cy="45719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101589" y="1046539"/>
            <a:ext cx="6442712" cy="6591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lang="en-US"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r>
              <a:rPr lang="en-US"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 facility with production capacity </a:t>
            </a:r>
            <a:b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 4 </a:t>
            </a:r>
            <a:r>
              <a:rPr lang="en-US" sz="1400" spc="-20" noProof="1">
                <a:solidFill>
                  <a:srgbClr val="00425F"/>
                </a:solidFill>
                <a:latin typeface="Montserrat" pitchFamily="2" charset="-52"/>
                <a:cs typeface="Arial MT"/>
              </a:rPr>
              <a:t>thsd</a:t>
            </a: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pieces of special construction equipment (bulldozer, excavator, </a:t>
            </a:r>
            <a:b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auto crane) per year</a:t>
            </a: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101588" y="1912818"/>
            <a:ext cx="6503699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process of special construction equipment (bulldozer, excavator, auto crane) 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67335" y="4554339"/>
            <a:ext cx="667897" cy="53675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9" name="object 39">
            <a:extLst>
              <a:ext uri="{FF2B5EF4-FFF2-40B4-BE49-F238E27FC236}">
                <a16:creationId xmlns:a16="http://schemas.microsoft.com/office/drawing/2014/main" id="{EFB4C399-90C6-4FE4-8D06-6A6AD73F6A99}"/>
              </a:ext>
            </a:extLst>
          </p:cNvPr>
          <p:cNvSpPr/>
          <p:nvPr/>
        </p:nvSpPr>
        <p:spPr>
          <a:xfrm>
            <a:off x="5307155" y="4038425"/>
            <a:ext cx="394481" cy="234950"/>
          </a:xfrm>
          <a:custGeom>
            <a:avLst/>
            <a:gdLst/>
            <a:ahLst/>
            <a:cxnLst/>
            <a:rect l="l" t="t" r="r" b="b"/>
            <a:pathLst>
              <a:path w="351155" h="234950">
                <a:moveTo>
                  <a:pt x="186691" y="0"/>
                </a:moveTo>
                <a:lnTo>
                  <a:pt x="186691" y="88099"/>
                </a:lnTo>
                <a:lnTo>
                  <a:pt x="289003" y="87807"/>
                </a:lnTo>
                <a:lnTo>
                  <a:pt x="289003" y="73418"/>
                </a:lnTo>
                <a:lnTo>
                  <a:pt x="201322" y="73418"/>
                </a:lnTo>
                <a:lnTo>
                  <a:pt x="201322" y="14681"/>
                </a:lnTo>
                <a:lnTo>
                  <a:pt x="289003" y="14681"/>
                </a:lnTo>
                <a:lnTo>
                  <a:pt x="289003" y="292"/>
                </a:lnTo>
                <a:lnTo>
                  <a:pt x="186691" y="0"/>
                </a:lnTo>
                <a:close/>
              </a:path>
              <a:path w="351155" h="234950">
                <a:moveTo>
                  <a:pt x="289003" y="14681"/>
                </a:moveTo>
                <a:lnTo>
                  <a:pt x="274652" y="14681"/>
                </a:lnTo>
                <a:lnTo>
                  <a:pt x="274652" y="73418"/>
                </a:lnTo>
                <a:lnTo>
                  <a:pt x="289003" y="73418"/>
                </a:lnTo>
                <a:lnTo>
                  <a:pt x="289003" y="14681"/>
                </a:lnTo>
                <a:close/>
              </a:path>
              <a:path w="351155" h="234950">
                <a:moveTo>
                  <a:pt x="262307" y="58140"/>
                </a:moveTo>
                <a:lnTo>
                  <a:pt x="213057" y="58140"/>
                </a:lnTo>
                <a:lnTo>
                  <a:pt x="213057" y="63042"/>
                </a:lnTo>
                <a:lnTo>
                  <a:pt x="213247" y="64592"/>
                </a:lnTo>
                <a:lnTo>
                  <a:pt x="213425" y="64820"/>
                </a:lnTo>
                <a:lnTo>
                  <a:pt x="213666" y="65036"/>
                </a:lnTo>
                <a:lnTo>
                  <a:pt x="224741" y="65189"/>
                </a:lnTo>
                <a:lnTo>
                  <a:pt x="262307" y="65189"/>
                </a:lnTo>
                <a:lnTo>
                  <a:pt x="262307" y="58140"/>
                </a:lnTo>
                <a:close/>
              </a:path>
              <a:path w="351155" h="234950">
                <a:moveTo>
                  <a:pt x="236138" y="36779"/>
                </a:moveTo>
                <a:lnTo>
                  <a:pt x="220092" y="36779"/>
                </a:lnTo>
                <a:lnTo>
                  <a:pt x="220092" y="51092"/>
                </a:lnTo>
                <a:lnTo>
                  <a:pt x="227128" y="51092"/>
                </a:lnTo>
                <a:lnTo>
                  <a:pt x="227230" y="38265"/>
                </a:lnTo>
                <a:lnTo>
                  <a:pt x="227319" y="37604"/>
                </a:lnTo>
                <a:lnTo>
                  <a:pt x="236392" y="37604"/>
                </a:lnTo>
                <a:lnTo>
                  <a:pt x="236138" y="36779"/>
                </a:lnTo>
                <a:close/>
              </a:path>
              <a:path w="351155" h="234950">
                <a:moveTo>
                  <a:pt x="255468" y="37604"/>
                </a:moveTo>
                <a:lnTo>
                  <a:pt x="248147" y="37604"/>
                </a:lnTo>
                <a:lnTo>
                  <a:pt x="248236" y="51092"/>
                </a:lnTo>
                <a:lnTo>
                  <a:pt x="255271" y="51092"/>
                </a:lnTo>
                <a:lnTo>
                  <a:pt x="255361" y="39014"/>
                </a:lnTo>
                <a:lnTo>
                  <a:pt x="255468" y="37604"/>
                </a:lnTo>
                <a:close/>
              </a:path>
              <a:path w="351155" h="234950">
                <a:moveTo>
                  <a:pt x="236392" y="37604"/>
                </a:moveTo>
                <a:lnTo>
                  <a:pt x="228398" y="37604"/>
                </a:lnTo>
                <a:lnTo>
                  <a:pt x="229097" y="38049"/>
                </a:lnTo>
                <a:lnTo>
                  <a:pt x="232284" y="41897"/>
                </a:lnTo>
                <a:lnTo>
                  <a:pt x="236983" y="39522"/>
                </a:lnTo>
                <a:lnTo>
                  <a:pt x="236392" y="37604"/>
                </a:lnTo>
                <a:close/>
              </a:path>
              <a:path w="351155" h="234950">
                <a:moveTo>
                  <a:pt x="225109" y="24549"/>
                </a:moveTo>
                <a:lnTo>
                  <a:pt x="222671" y="24549"/>
                </a:lnTo>
                <a:lnTo>
                  <a:pt x="221032" y="25806"/>
                </a:lnTo>
                <a:lnTo>
                  <a:pt x="210758" y="36118"/>
                </a:lnTo>
                <a:lnTo>
                  <a:pt x="210237" y="37376"/>
                </a:lnTo>
                <a:lnTo>
                  <a:pt x="214835" y="40792"/>
                </a:lnTo>
                <a:lnTo>
                  <a:pt x="216105" y="40411"/>
                </a:lnTo>
                <a:lnTo>
                  <a:pt x="218851" y="37972"/>
                </a:lnTo>
                <a:lnTo>
                  <a:pt x="220092" y="36779"/>
                </a:lnTo>
                <a:lnTo>
                  <a:pt x="236138" y="36779"/>
                </a:lnTo>
                <a:lnTo>
                  <a:pt x="235523" y="34785"/>
                </a:lnTo>
                <a:lnTo>
                  <a:pt x="233135" y="32105"/>
                </a:lnTo>
                <a:lnTo>
                  <a:pt x="226658" y="25730"/>
                </a:lnTo>
                <a:lnTo>
                  <a:pt x="225109" y="24549"/>
                </a:lnTo>
                <a:close/>
              </a:path>
              <a:path w="351155" h="234950">
                <a:moveTo>
                  <a:pt x="265226" y="37007"/>
                </a:moveTo>
                <a:lnTo>
                  <a:pt x="256021" y="37007"/>
                </a:lnTo>
                <a:lnTo>
                  <a:pt x="256770" y="37528"/>
                </a:lnTo>
                <a:lnTo>
                  <a:pt x="257392" y="38265"/>
                </a:lnTo>
                <a:lnTo>
                  <a:pt x="259170" y="40195"/>
                </a:lnTo>
                <a:lnTo>
                  <a:pt x="260390" y="40639"/>
                </a:lnTo>
                <a:lnTo>
                  <a:pt x="261888" y="39903"/>
                </a:lnTo>
                <a:lnTo>
                  <a:pt x="265495" y="37972"/>
                </a:lnTo>
                <a:lnTo>
                  <a:pt x="265226" y="37007"/>
                </a:lnTo>
                <a:close/>
              </a:path>
              <a:path w="351155" h="234950">
                <a:moveTo>
                  <a:pt x="252135" y="22910"/>
                </a:moveTo>
                <a:lnTo>
                  <a:pt x="251982" y="22910"/>
                </a:lnTo>
                <a:lnTo>
                  <a:pt x="241860" y="33223"/>
                </a:lnTo>
                <a:lnTo>
                  <a:pt x="239598" y="35966"/>
                </a:lnTo>
                <a:lnTo>
                  <a:pt x="239473" y="37668"/>
                </a:lnTo>
                <a:lnTo>
                  <a:pt x="241949" y="40563"/>
                </a:lnTo>
                <a:lnTo>
                  <a:pt x="243168" y="40563"/>
                </a:lnTo>
                <a:lnTo>
                  <a:pt x="244337" y="39903"/>
                </a:lnTo>
                <a:lnTo>
                  <a:pt x="246737" y="38265"/>
                </a:lnTo>
                <a:lnTo>
                  <a:pt x="247817" y="37604"/>
                </a:lnTo>
                <a:lnTo>
                  <a:pt x="255468" y="37604"/>
                </a:lnTo>
                <a:lnTo>
                  <a:pt x="255513" y="37007"/>
                </a:lnTo>
                <a:lnTo>
                  <a:pt x="265226" y="37007"/>
                </a:lnTo>
                <a:lnTo>
                  <a:pt x="264936" y="35966"/>
                </a:lnTo>
                <a:lnTo>
                  <a:pt x="252135" y="22910"/>
                </a:lnTo>
                <a:close/>
              </a:path>
              <a:path w="351155" h="234950">
                <a:moveTo>
                  <a:pt x="164416" y="0"/>
                </a:moveTo>
                <a:lnTo>
                  <a:pt x="62066" y="292"/>
                </a:lnTo>
                <a:lnTo>
                  <a:pt x="61966" y="83685"/>
                </a:lnTo>
                <a:lnTo>
                  <a:pt x="62066" y="87363"/>
                </a:lnTo>
                <a:lnTo>
                  <a:pt x="64513" y="87730"/>
                </a:lnTo>
                <a:lnTo>
                  <a:pt x="72695" y="87955"/>
                </a:lnTo>
                <a:lnTo>
                  <a:pt x="113374" y="88099"/>
                </a:lnTo>
                <a:lnTo>
                  <a:pt x="164416" y="88099"/>
                </a:lnTo>
                <a:lnTo>
                  <a:pt x="164416" y="73418"/>
                </a:lnTo>
                <a:lnTo>
                  <a:pt x="76468" y="73418"/>
                </a:lnTo>
                <a:lnTo>
                  <a:pt x="76468" y="14681"/>
                </a:lnTo>
                <a:lnTo>
                  <a:pt x="164416" y="14681"/>
                </a:lnTo>
                <a:lnTo>
                  <a:pt x="164416" y="0"/>
                </a:lnTo>
                <a:close/>
              </a:path>
              <a:path w="351155" h="234950">
                <a:moveTo>
                  <a:pt x="164416" y="14681"/>
                </a:moveTo>
                <a:lnTo>
                  <a:pt x="149734" y="14681"/>
                </a:lnTo>
                <a:lnTo>
                  <a:pt x="149734" y="73418"/>
                </a:lnTo>
                <a:lnTo>
                  <a:pt x="164416" y="73418"/>
                </a:lnTo>
                <a:lnTo>
                  <a:pt x="164416" y="14681"/>
                </a:lnTo>
                <a:close/>
              </a:path>
              <a:path w="351155" h="234950">
                <a:moveTo>
                  <a:pt x="138050" y="58140"/>
                </a:moveTo>
                <a:lnTo>
                  <a:pt x="88749" y="58140"/>
                </a:lnTo>
                <a:lnTo>
                  <a:pt x="88749" y="65189"/>
                </a:lnTo>
                <a:lnTo>
                  <a:pt x="137720" y="64896"/>
                </a:lnTo>
                <a:lnTo>
                  <a:pt x="137903" y="61696"/>
                </a:lnTo>
                <a:lnTo>
                  <a:pt x="138050" y="58140"/>
                </a:lnTo>
                <a:close/>
              </a:path>
              <a:path w="351155" h="234950">
                <a:moveTo>
                  <a:pt x="131252" y="37604"/>
                </a:moveTo>
                <a:lnTo>
                  <a:pt x="123788" y="37604"/>
                </a:lnTo>
                <a:lnTo>
                  <a:pt x="123825" y="37972"/>
                </a:lnTo>
                <a:lnTo>
                  <a:pt x="123928" y="51168"/>
                </a:lnTo>
                <a:lnTo>
                  <a:pt x="127306" y="50952"/>
                </a:lnTo>
                <a:lnTo>
                  <a:pt x="130684" y="50799"/>
                </a:lnTo>
                <a:lnTo>
                  <a:pt x="131252" y="37604"/>
                </a:lnTo>
                <a:close/>
              </a:path>
              <a:path w="351155" h="234950">
                <a:moveTo>
                  <a:pt x="102821" y="37007"/>
                </a:moveTo>
                <a:lnTo>
                  <a:pt x="95556" y="37007"/>
                </a:lnTo>
                <a:lnTo>
                  <a:pt x="95667" y="38557"/>
                </a:lnTo>
                <a:lnTo>
                  <a:pt x="95785" y="51092"/>
                </a:lnTo>
                <a:lnTo>
                  <a:pt x="102821" y="51092"/>
                </a:lnTo>
                <a:lnTo>
                  <a:pt x="102821" y="37007"/>
                </a:lnTo>
                <a:close/>
              </a:path>
              <a:path w="351155" h="234950">
                <a:moveTo>
                  <a:pt x="111634" y="36779"/>
                </a:moveTo>
                <a:lnTo>
                  <a:pt x="102821" y="36779"/>
                </a:lnTo>
                <a:lnTo>
                  <a:pt x="104129" y="38049"/>
                </a:lnTo>
                <a:lnTo>
                  <a:pt x="106389" y="40043"/>
                </a:lnTo>
                <a:lnTo>
                  <a:pt x="107990" y="40639"/>
                </a:lnTo>
                <a:lnTo>
                  <a:pt x="110466" y="39306"/>
                </a:lnTo>
                <a:lnTo>
                  <a:pt x="111591" y="37668"/>
                </a:lnTo>
                <a:lnTo>
                  <a:pt x="111634" y="36779"/>
                </a:lnTo>
                <a:close/>
              </a:path>
              <a:path w="351155" h="234950">
                <a:moveTo>
                  <a:pt x="127128" y="22910"/>
                </a:moveTo>
                <a:lnTo>
                  <a:pt x="116054" y="34188"/>
                </a:lnTo>
                <a:lnTo>
                  <a:pt x="115165" y="35369"/>
                </a:lnTo>
                <a:lnTo>
                  <a:pt x="115165" y="38341"/>
                </a:lnTo>
                <a:lnTo>
                  <a:pt x="115533" y="38938"/>
                </a:lnTo>
                <a:lnTo>
                  <a:pt x="116892" y="39674"/>
                </a:lnTo>
                <a:lnTo>
                  <a:pt x="118772" y="40639"/>
                </a:lnTo>
                <a:lnTo>
                  <a:pt x="120093" y="40347"/>
                </a:lnTo>
                <a:lnTo>
                  <a:pt x="121591" y="38557"/>
                </a:lnTo>
                <a:lnTo>
                  <a:pt x="121960" y="38049"/>
                </a:lnTo>
                <a:lnTo>
                  <a:pt x="122671" y="37604"/>
                </a:lnTo>
                <a:lnTo>
                  <a:pt x="131252" y="37604"/>
                </a:lnTo>
                <a:lnTo>
                  <a:pt x="131345" y="36931"/>
                </a:lnTo>
                <a:lnTo>
                  <a:pt x="139830" y="36931"/>
                </a:lnTo>
                <a:lnTo>
                  <a:pt x="139476" y="35890"/>
                </a:lnTo>
                <a:lnTo>
                  <a:pt x="139320" y="35369"/>
                </a:lnTo>
                <a:lnTo>
                  <a:pt x="136831" y="32626"/>
                </a:lnTo>
                <a:lnTo>
                  <a:pt x="133974" y="29743"/>
                </a:lnTo>
                <a:lnTo>
                  <a:pt x="127128" y="22910"/>
                </a:lnTo>
                <a:close/>
              </a:path>
              <a:path w="351155" h="234950">
                <a:moveTo>
                  <a:pt x="139830" y="36931"/>
                </a:moveTo>
                <a:lnTo>
                  <a:pt x="131345" y="36931"/>
                </a:lnTo>
                <a:lnTo>
                  <a:pt x="133593" y="39598"/>
                </a:lnTo>
                <a:lnTo>
                  <a:pt x="136133" y="40639"/>
                </a:lnTo>
                <a:lnTo>
                  <a:pt x="138901" y="39154"/>
                </a:lnTo>
                <a:lnTo>
                  <a:pt x="139930" y="37223"/>
                </a:lnTo>
                <a:lnTo>
                  <a:pt x="139830" y="36931"/>
                </a:lnTo>
                <a:close/>
              </a:path>
              <a:path w="351155" h="234950">
                <a:moveTo>
                  <a:pt x="99125" y="22910"/>
                </a:moveTo>
                <a:lnTo>
                  <a:pt x="98922" y="22910"/>
                </a:lnTo>
                <a:lnTo>
                  <a:pt x="86222" y="35890"/>
                </a:lnTo>
                <a:lnTo>
                  <a:pt x="85561" y="37972"/>
                </a:lnTo>
                <a:lnTo>
                  <a:pt x="89028" y="39827"/>
                </a:lnTo>
                <a:lnTo>
                  <a:pt x="90438" y="40487"/>
                </a:lnTo>
                <a:lnTo>
                  <a:pt x="92178" y="39966"/>
                </a:lnTo>
                <a:lnTo>
                  <a:pt x="94286" y="37604"/>
                </a:lnTo>
                <a:lnTo>
                  <a:pt x="95036" y="37007"/>
                </a:lnTo>
                <a:lnTo>
                  <a:pt x="102821" y="37007"/>
                </a:lnTo>
                <a:lnTo>
                  <a:pt x="102821" y="36779"/>
                </a:lnTo>
                <a:lnTo>
                  <a:pt x="111634" y="36779"/>
                </a:lnTo>
                <a:lnTo>
                  <a:pt x="111567" y="35890"/>
                </a:lnTo>
                <a:lnTo>
                  <a:pt x="109196" y="33223"/>
                </a:lnTo>
                <a:lnTo>
                  <a:pt x="99125" y="22910"/>
                </a:lnTo>
                <a:close/>
              </a:path>
              <a:path w="351155" h="234950">
                <a:moveTo>
                  <a:pt x="312460" y="96091"/>
                </a:moveTo>
                <a:lnTo>
                  <a:pt x="98382" y="96091"/>
                </a:lnTo>
                <a:lnTo>
                  <a:pt x="57094" y="96218"/>
                </a:lnTo>
                <a:lnTo>
                  <a:pt x="14230" y="109172"/>
                </a:lnTo>
                <a:lnTo>
                  <a:pt x="0" y="140795"/>
                </a:lnTo>
                <a:lnTo>
                  <a:pt x="881" y="152860"/>
                </a:lnTo>
                <a:lnTo>
                  <a:pt x="28730" y="186896"/>
                </a:lnTo>
                <a:lnTo>
                  <a:pt x="108788" y="190833"/>
                </a:lnTo>
                <a:lnTo>
                  <a:pt x="256859" y="190833"/>
                </a:lnTo>
                <a:lnTo>
                  <a:pt x="298113" y="190579"/>
                </a:lnTo>
                <a:lnTo>
                  <a:pt x="337123" y="176609"/>
                </a:lnTo>
                <a:lnTo>
                  <a:pt x="337404" y="176228"/>
                </a:lnTo>
                <a:lnTo>
                  <a:pt x="107155" y="176228"/>
                </a:lnTo>
                <a:lnTo>
                  <a:pt x="45733" y="175847"/>
                </a:lnTo>
                <a:lnTo>
                  <a:pt x="14211" y="149431"/>
                </a:lnTo>
                <a:lnTo>
                  <a:pt x="13779" y="143081"/>
                </a:lnTo>
                <a:lnTo>
                  <a:pt x="13784" y="140541"/>
                </a:lnTo>
                <a:lnTo>
                  <a:pt x="40616" y="110823"/>
                </a:lnTo>
                <a:lnTo>
                  <a:pt x="337192" y="109934"/>
                </a:lnTo>
                <a:lnTo>
                  <a:pt x="334202" y="106886"/>
                </a:lnTo>
                <a:lnTo>
                  <a:pt x="326075" y="101425"/>
                </a:lnTo>
                <a:lnTo>
                  <a:pt x="316676" y="97488"/>
                </a:lnTo>
                <a:lnTo>
                  <a:pt x="312460" y="96091"/>
                </a:lnTo>
                <a:close/>
              </a:path>
              <a:path w="351155" h="234950">
                <a:moveTo>
                  <a:pt x="337192" y="109934"/>
                </a:moveTo>
                <a:lnTo>
                  <a:pt x="234560" y="109934"/>
                </a:lnTo>
                <a:lnTo>
                  <a:pt x="300328" y="110315"/>
                </a:lnTo>
                <a:lnTo>
                  <a:pt x="309361" y="110569"/>
                </a:lnTo>
                <a:lnTo>
                  <a:pt x="336596" y="141176"/>
                </a:lnTo>
                <a:lnTo>
                  <a:pt x="336705" y="143081"/>
                </a:lnTo>
                <a:lnTo>
                  <a:pt x="335909" y="150447"/>
                </a:lnTo>
                <a:lnTo>
                  <a:pt x="305765" y="175847"/>
                </a:lnTo>
                <a:lnTo>
                  <a:pt x="245799" y="176228"/>
                </a:lnTo>
                <a:lnTo>
                  <a:pt x="337404" y="176228"/>
                </a:lnTo>
                <a:lnTo>
                  <a:pt x="346118" y="164417"/>
                </a:lnTo>
                <a:lnTo>
                  <a:pt x="350622" y="150955"/>
                </a:lnTo>
                <a:lnTo>
                  <a:pt x="350747" y="138636"/>
                </a:lnTo>
                <a:lnTo>
                  <a:pt x="350755" y="136223"/>
                </a:lnTo>
                <a:lnTo>
                  <a:pt x="346127" y="121999"/>
                </a:lnTo>
                <a:lnTo>
                  <a:pt x="340929" y="113744"/>
                </a:lnTo>
                <a:lnTo>
                  <a:pt x="337192" y="109934"/>
                </a:lnTo>
                <a:close/>
              </a:path>
              <a:path w="351155" h="234950">
                <a:moveTo>
                  <a:pt x="43442" y="117935"/>
                </a:moveTo>
                <a:lnTo>
                  <a:pt x="22277" y="150320"/>
                </a:lnTo>
                <a:lnTo>
                  <a:pt x="25675" y="157051"/>
                </a:lnTo>
                <a:lnTo>
                  <a:pt x="27446" y="160607"/>
                </a:lnTo>
                <a:lnTo>
                  <a:pt x="32412" y="165052"/>
                </a:lnTo>
                <a:lnTo>
                  <a:pt x="44515" y="169243"/>
                </a:lnTo>
                <a:lnTo>
                  <a:pt x="52440" y="168862"/>
                </a:lnTo>
                <a:lnTo>
                  <a:pt x="64975" y="163147"/>
                </a:lnTo>
                <a:lnTo>
                  <a:pt x="69940" y="157051"/>
                </a:lnTo>
                <a:lnTo>
                  <a:pt x="70361" y="155400"/>
                </a:lnTo>
                <a:lnTo>
                  <a:pt x="47576" y="155400"/>
                </a:lnTo>
                <a:lnTo>
                  <a:pt x="43054" y="154638"/>
                </a:lnTo>
                <a:lnTo>
                  <a:pt x="39498" y="150955"/>
                </a:lnTo>
                <a:lnTo>
                  <a:pt x="36470" y="145494"/>
                </a:lnTo>
                <a:lnTo>
                  <a:pt x="36586" y="143081"/>
                </a:lnTo>
                <a:lnTo>
                  <a:pt x="36885" y="139398"/>
                </a:lnTo>
                <a:lnTo>
                  <a:pt x="40424" y="134572"/>
                </a:lnTo>
                <a:lnTo>
                  <a:pt x="46483" y="132413"/>
                </a:lnTo>
                <a:lnTo>
                  <a:pt x="53672" y="131905"/>
                </a:lnTo>
                <a:lnTo>
                  <a:pt x="69767" y="131905"/>
                </a:lnTo>
                <a:lnTo>
                  <a:pt x="68957" y="130000"/>
                </a:lnTo>
                <a:lnTo>
                  <a:pt x="64470" y="124412"/>
                </a:lnTo>
                <a:lnTo>
                  <a:pt x="58558" y="120475"/>
                </a:lnTo>
                <a:lnTo>
                  <a:pt x="51373" y="118062"/>
                </a:lnTo>
                <a:lnTo>
                  <a:pt x="43442" y="117935"/>
                </a:lnTo>
                <a:close/>
              </a:path>
              <a:path w="351155" h="234950">
                <a:moveTo>
                  <a:pt x="307747" y="117935"/>
                </a:moveTo>
                <a:lnTo>
                  <a:pt x="277128" y="146637"/>
                </a:lnTo>
                <a:lnTo>
                  <a:pt x="279909" y="155146"/>
                </a:lnTo>
                <a:lnTo>
                  <a:pt x="312460" y="168735"/>
                </a:lnTo>
                <a:lnTo>
                  <a:pt x="320715" y="164290"/>
                </a:lnTo>
                <a:lnTo>
                  <a:pt x="325350" y="156924"/>
                </a:lnTo>
                <a:lnTo>
                  <a:pt x="325984" y="155527"/>
                </a:lnTo>
                <a:lnTo>
                  <a:pt x="303684" y="155527"/>
                </a:lnTo>
                <a:lnTo>
                  <a:pt x="298566" y="154257"/>
                </a:lnTo>
                <a:lnTo>
                  <a:pt x="291809" y="145748"/>
                </a:lnTo>
                <a:lnTo>
                  <a:pt x="292140" y="139525"/>
                </a:lnTo>
                <a:lnTo>
                  <a:pt x="298388" y="132413"/>
                </a:lnTo>
                <a:lnTo>
                  <a:pt x="304484" y="131270"/>
                </a:lnTo>
                <a:lnTo>
                  <a:pt x="325955" y="131270"/>
                </a:lnTo>
                <a:lnTo>
                  <a:pt x="322177" y="125682"/>
                </a:lnTo>
                <a:lnTo>
                  <a:pt x="315517" y="120729"/>
                </a:lnTo>
                <a:lnTo>
                  <a:pt x="307747" y="117935"/>
                </a:lnTo>
                <a:close/>
              </a:path>
              <a:path w="351155" h="234950">
                <a:moveTo>
                  <a:pt x="236082" y="117935"/>
                </a:moveTo>
                <a:lnTo>
                  <a:pt x="227319" y="119586"/>
                </a:lnTo>
                <a:lnTo>
                  <a:pt x="220092" y="124920"/>
                </a:lnTo>
                <a:lnTo>
                  <a:pt x="214695" y="136350"/>
                </a:lnTo>
                <a:lnTo>
                  <a:pt x="214606" y="149685"/>
                </a:lnTo>
                <a:lnTo>
                  <a:pt x="220092" y="160861"/>
                </a:lnTo>
                <a:lnTo>
                  <a:pt x="225769" y="165814"/>
                </a:lnTo>
                <a:lnTo>
                  <a:pt x="232996" y="167846"/>
                </a:lnTo>
                <a:lnTo>
                  <a:pt x="234583" y="168354"/>
                </a:lnTo>
                <a:lnTo>
                  <a:pt x="237682" y="168608"/>
                </a:lnTo>
                <a:lnTo>
                  <a:pt x="240920" y="168354"/>
                </a:lnTo>
                <a:lnTo>
                  <a:pt x="245238" y="168227"/>
                </a:lnTo>
                <a:lnTo>
                  <a:pt x="246877" y="167846"/>
                </a:lnTo>
                <a:lnTo>
                  <a:pt x="250026" y="166449"/>
                </a:lnTo>
                <a:lnTo>
                  <a:pt x="257474" y="161369"/>
                </a:lnTo>
                <a:lnTo>
                  <a:pt x="261753" y="155400"/>
                </a:lnTo>
                <a:lnTo>
                  <a:pt x="239701" y="155400"/>
                </a:lnTo>
                <a:lnTo>
                  <a:pt x="235244" y="154384"/>
                </a:lnTo>
                <a:lnTo>
                  <a:pt x="227408" y="146637"/>
                </a:lnTo>
                <a:lnTo>
                  <a:pt x="227598" y="139144"/>
                </a:lnTo>
                <a:lnTo>
                  <a:pt x="234824" y="132921"/>
                </a:lnTo>
                <a:lnTo>
                  <a:pt x="236463" y="132159"/>
                </a:lnTo>
                <a:lnTo>
                  <a:pt x="261961" y="132159"/>
                </a:lnTo>
                <a:lnTo>
                  <a:pt x="260245" y="128476"/>
                </a:lnTo>
                <a:lnTo>
                  <a:pt x="253586" y="121999"/>
                </a:lnTo>
                <a:lnTo>
                  <a:pt x="245235" y="118316"/>
                </a:lnTo>
                <a:lnTo>
                  <a:pt x="236082" y="117935"/>
                </a:lnTo>
                <a:close/>
              </a:path>
              <a:path w="351155" h="234950">
                <a:moveTo>
                  <a:pt x="108167" y="116792"/>
                </a:moveTo>
                <a:lnTo>
                  <a:pt x="86197" y="142319"/>
                </a:lnTo>
                <a:lnTo>
                  <a:pt x="86662" y="149177"/>
                </a:lnTo>
                <a:lnTo>
                  <a:pt x="86781" y="149812"/>
                </a:lnTo>
                <a:lnTo>
                  <a:pt x="88660" y="156797"/>
                </a:lnTo>
                <a:lnTo>
                  <a:pt x="93397" y="162766"/>
                </a:lnTo>
                <a:lnTo>
                  <a:pt x="100103" y="165941"/>
                </a:lnTo>
                <a:lnTo>
                  <a:pt x="102402" y="167084"/>
                </a:lnTo>
                <a:lnTo>
                  <a:pt x="104942" y="168100"/>
                </a:lnTo>
                <a:lnTo>
                  <a:pt x="106580" y="168354"/>
                </a:lnTo>
                <a:lnTo>
                  <a:pt x="109577" y="168481"/>
                </a:lnTo>
                <a:lnTo>
                  <a:pt x="112485" y="168354"/>
                </a:lnTo>
                <a:lnTo>
                  <a:pt x="117045" y="168354"/>
                </a:lnTo>
                <a:lnTo>
                  <a:pt x="118302" y="168100"/>
                </a:lnTo>
                <a:lnTo>
                  <a:pt x="121731" y="166449"/>
                </a:lnTo>
                <a:lnTo>
                  <a:pt x="130651" y="159718"/>
                </a:lnTo>
                <a:lnTo>
                  <a:pt x="133331" y="154765"/>
                </a:lnTo>
                <a:lnTo>
                  <a:pt x="111546" y="154765"/>
                </a:lnTo>
                <a:lnTo>
                  <a:pt x="109996" y="154638"/>
                </a:lnTo>
                <a:lnTo>
                  <a:pt x="107240" y="153368"/>
                </a:lnTo>
                <a:lnTo>
                  <a:pt x="102318" y="149177"/>
                </a:lnTo>
                <a:lnTo>
                  <a:pt x="100613" y="143970"/>
                </a:lnTo>
                <a:lnTo>
                  <a:pt x="100603" y="143081"/>
                </a:lnTo>
                <a:lnTo>
                  <a:pt x="101809" y="137747"/>
                </a:lnTo>
                <a:lnTo>
                  <a:pt x="106339" y="133429"/>
                </a:lnTo>
                <a:lnTo>
                  <a:pt x="108777" y="132159"/>
                </a:lnTo>
                <a:lnTo>
                  <a:pt x="112955" y="131905"/>
                </a:lnTo>
                <a:lnTo>
                  <a:pt x="133676" y="131905"/>
                </a:lnTo>
                <a:lnTo>
                  <a:pt x="132742" y="129365"/>
                </a:lnTo>
                <a:lnTo>
                  <a:pt x="129986" y="125174"/>
                </a:lnTo>
                <a:lnTo>
                  <a:pt x="126989" y="122507"/>
                </a:lnTo>
                <a:lnTo>
                  <a:pt x="115165" y="116919"/>
                </a:lnTo>
                <a:lnTo>
                  <a:pt x="108167" y="116792"/>
                </a:lnTo>
                <a:close/>
              </a:path>
              <a:path w="351155" h="234950">
                <a:moveTo>
                  <a:pt x="179656" y="118189"/>
                </a:moveTo>
                <a:lnTo>
                  <a:pt x="165488" y="119840"/>
                </a:lnTo>
                <a:lnTo>
                  <a:pt x="154995" y="128349"/>
                </a:lnTo>
                <a:lnTo>
                  <a:pt x="150327" y="140795"/>
                </a:lnTo>
                <a:lnTo>
                  <a:pt x="150262" y="141557"/>
                </a:lnTo>
                <a:lnTo>
                  <a:pt x="153010" y="155019"/>
                </a:lnTo>
                <a:lnTo>
                  <a:pt x="173661" y="168481"/>
                </a:lnTo>
                <a:lnTo>
                  <a:pt x="181726" y="168227"/>
                </a:lnTo>
                <a:lnTo>
                  <a:pt x="198326" y="154130"/>
                </a:lnTo>
                <a:lnTo>
                  <a:pt x="172906" y="154130"/>
                </a:lnTo>
                <a:lnTo>
                  <a:pt x="167675" y="150955"/>
                </a:lnTo>
                <a:lnTo>
                  <a:pt x="164694" y="145494"/>
                </a:lnTo>
                <a:lnTo>
                  <a:pt x="165203" y="139144"/>
                </a:lnTo>
                <a:lnTo>
                  <a:pt x="168315" y="131778"/>
                </a:lnTo>
                <a:lnTo>
                  <a:pt x="177738" y="129873"/>
                </a:lnTo>
                <a:lnTo>
                  <a:pt x="196828" y="129873"/>
                </a:lnTo>
                <a:lnTo>
                  <a:pt x="193527" y="125301"/>
                </a:lnTo>
                <a:lnTo>
                  <a:pt x="187262" y="120729"/>
                </a:lnTo>
                <a:lnTo>
                  <a:pt x="179656" y="118189"/>
                </a:lnTo>
                <a:close/>
              </a:path>
              <a:path w="351155" h="234950">
                <a:moveTo>
                  <a:pt x="325955" y="131270"/>
                </a:moveTo>
                <a:lnTo>
                  <a:pt x="304484" y="131270"/>
                </a:lnTo>
                <a:lnTo>
                  <a:pt x="311101" y="134445"/>
                </a:lnTo>
                <a:lnTo>
                  <a:pt x="313717" y="137620"/>
                </a:lnTo>
                <a:lnTo>
                  <a:pt x="314887" y="141557"/>
                </a:lnTo>
                <a:lnTo>
                  <a:pt x="315965" y="144986"/>
                </a:lnTo>
                <a:lnTo>
                  <a:pt x="313260" y="150955"/>
                </a:lnTo>
                <a:lnTo>
                  <a:pt x="308840" y="153114"/>
                </a:lnTo>
                <a:lnTo>
                  <a:pt x="303684" y="155527"/>
                </a:lnTo>
                <a:lnTo>
                  <a:pt x="325984" y="155527"/>
                </a:lnTo>
                <a:lnTo>
                  <a:pt x="327944" y="151209"/>
                </a:lnTo>
                <a:lnTo>
                  <a:pt x="329013" y="145367"/>
                </a:lnTo>
                <a:lnTo>
                  <a:pt x="328898" y="141557"/>
                </a:lnTo>
                <a:lnTo>
                  <a:pt x="328742" y="138636"/>
                </a:lnTo>
                <a:lnTo>
                  <a:pt x="326899" y="132667"/>
                </a:lnTo>
                <a:lnTo>
                  <a:pt x="325955" y="131270"/>
                </a:lnTo>
                <a:close/>
              </a:path>
              <a:path w="351155" h="234950">
                <a:moveTo>
                  <a:pt x="69767" y="131905"/>
                </a:moveTo>
                <a:lnTo>
                  <a:pt x="53672" y="131905"/>
                </a:lnTo>
                <a:lnTo>
                  <a:pt x="58688" y="136858"/>
                </a:lnTo>
                <a:lnTo>
                  <a:pt x="57837" y="148161"/>
                </a:lnTo>
                <a:lnTo>
                  <a:pt x="55767" y="151209"/>
                </a:lnTo>
                <a:lnTo>
                  <a:pt x="47576" y="155400"/>
                </a:lnTo>
                <a:lnTo>
                  <a:pt x="70361" y="155400"/>
                </a:lnTo>
                <a:lnTo>
                  <a:pt x="73179" y="144351"/>
                </a:lnTo>
                <a:lnTo>
                  <a:pt x="73060" y="141303"/>
                </a:lnTo>
                <a:lnTo>
                  <a:pt x="71871" y="136858"/>
                </a:lnTo>
                <a:lnTo>
                  <a:pt x="69767" y="131905"/>
                </a:lnTo>
                <a:close/>
              </a:path>
              <a:path w="351155" h="234950">
                <a:moveTo>
                  <a:pt x="261961" y="132159"/>
                </a:moveTo>
                <a:lnTo>
                  <a:pt x="239790" y="132159"/>
                </a:lnTo>
                <a:lnTo>
                  <a:pt x="246940" y="134826"/>
                </a:lnTo>
                <a:lnTo>
                  <a:pt x="250187" y="140795"/>
                </a:lnTo>
                <a:lnTo>
                  <a:pt x="250293" y="141303"/>
                </a:lnTo>
                <a:lnTo>
                  <a:pt x="249452" y="148034"/>
                </a:lnTo>
                <a:lnTo>
                  <a:pt x="243829" y="153368"/>
                </a:lnTo>
                <a:lnTo>
                  <a:pt x="239701" y="155400"/>
                </a:lnTo>
                <a:lnTo>
                  <a:pt x="261753" y="155400"/>
                </a:lnTo>
                <a:lnTo>
                  <a:pt x="262572" y="154257"/>
                </a:lnTo>
                <a:lnTo>
                  <a:pt x="264973" y="146002"/>
                </a:lnTo>
                <a:lnTo>
                  <a:pt x="264355" y="137620"/>
                </a:lnTo>
                <a:lnTo>
                  <a:pt x="264267" y="137112"/>
                </a:lnTo>
                <a:lnTo>
                  <a:pt x="261961" y="132159"/>
                </a:lnTo>
                <a:close/>
              </a:path>
              <a:path w="351155" h="234950">
                <a:moveTo>
                  <a:pt x="133676" y="131905"/>
                </a:moveTo>
                <a:lnTo>
                  <a:pt x="112955" y="131905"/>
                </a:lnTo>
                <a:lnTo>
                  <a:pt x="115343" y="132794"/>
                </a:lnTo>
                <a:lnTo>
                  <a:pt x="120321" y="134699"/>
                </a:lnTo>
                <a:lnTo>
                  <a:pt x="123327" y="140541"/>
                </a:lnTo>
                <a:lnTo>
                  <a:pt x="123361" y="141176"/>
                </a:lnTo>
                <a:lnTo>
                  <a:pt x="121299" y="149304"/>
                </a:lnTo>
                <a:lnTo>
                  <a:pt x="117934" y="152860"/>
                </a:lnTo>
                <a:lnTo>
                  <a:pt x="114682" y="153876"/>
                </a:lnTo>
                <a:lnTo>
                  <a:pt x="111546" y="154765"/>
                </a:lnTo>
                <a:lnTo>
                  <a:pt x="133331" y="154765"/>
                </a:lnTo>
                <a:lnTo>
                  <a:pt x="135669" y="150447"/>
                </a:lnTo>
                <a:lnTo>
                  <a:pt x="135788" y="149685"/>
                </a:lnTo>
                <a:lnTo>
                  <a:pt x="136513" y="140541"/>
                </a:lnTo>
                <a:lnTo>
                  <a:pt x="136387" y="139271"/>
                </a:lnTo>
                <a:lnTo>
                  <a:pt x="133676" y="131905"/>
                </a:lnTo>
                <a:close/>
              </a:path>
              <a:path w="351155" h="234950">
                <a:moveTo>
                  <a:pt x="196828" y="129873"/>
                </a:moveTo>
                <a:lnTo>
                  <a:pt x="177738" y="129873"/>
                </a:lnTo>
                <a:lnTo>
                  <a:pt x="189005" y="141176"/>
                </a:lnTo>
                <a:lnTo>
                  <a:pt x="189071" y="141557"/>
                </a:lnTo>
                <a:lnTo>
                  <a:pt x="187022" y="150447"/>
                </a:lnTo>
                <a:lnTo>
                  <a:pt x="179148" y="153749"/>
                </a:lnTo>
                <a:lnTo>
                  <a:pt x="172906" y="154130"/>
                </a:lnTo>
                <a:lnTo>
                  <a:pt x="198326" y="154130"/>
                </a:lnTo>
                <a:lnTo>
                  <a:pt x="200655" y="147399"/>
                </a:lnTo>
                <a:lnTo>
                  <a:pt x="200631" y="139144"/>
                </a:lnTo>
                <a:lnTo>
                  <a:pt x="198112" y="131651"/>
                </a:lnTo>
                <a:lnTo>
                  <a:pt x="196828" y="129873"/>
                </a:lnTo>
                <a:close/>
              </a:path>
              <a:path w="351155" h="234950">
                <a:moveTo>
                  <a:pt x="294718" y="220268"/>
                </a:moveTo>
                <a:lnTo>
                  <a:pt x="246928" y="220268"/>
                </a:lnTo>
                <a:lnTo>
                  <a:pt x="245289" y="220713"/>
                </a:lnTo>
                <a:lnTo>
                  <a:pt x="243029" y="223608"/>
                </a:lnTo>
                <a:lnTo>
                  <a:pt x="241530" y="225463"/>
                </a:lnTo>
                <a:lnTo>
                  <a:pt x="248756" y="234949"/>
                </a:lnTo>
                <a:lnTo>
                  <a:pt x="290171" y="234949"/>
                </a:lnTo>
                <a:lnTo>
                  <a:pt x="294299" y="234797"/>
                </a:lnTo>
                <a:lnTo>
                  <a:pt x="295708" y="234137"/>
                </a:lnTo>
                <a:lnTo>
                  <a:pt x="299785" y="231978"/>
                </a:lnTo>
                <a:lnTo>
                  <a:pt x="301195" y="226860"/>
                </a:lnTo>
                <a:lnTo>
                  <a:pt x="298617" y="223608"/>
                </a:lnTo>
                <a:lnTo>
                  <a:pt x="296369" y="220713"/>
                </a:lnTo>
                <a:lnTo>
                  <a:pt x="294718" y="220268"/>
                </a:lnTo>
                <a:close/>
              </a:path>
              <a:path w="351155" h="234950">
                <a:moveTo>
                  <a:pt x="278170" y="198539"/>
                </a:moveTo>
                <a:lnTo>
                  <a:pt x="263488" y="198539"/>
                </a:lnTo>
                <a:lnTo>
                  <a:pt x="263488" y="220268"/>
                </a:lnTo>
                <a:lnTo>
                  <a:pt x="278170" y="220268"/>
                </a:lnTo>
                <a:lnTo>
                  <a:pt x="278170" y="198539"/>
                </a:lnTo>
                <a:close/>
              </a:path>
              <a:path w="351155" h="234950">
                <a:moveTo>
                  <a:pt x="94616" y="198539"/>
                </a:moveTo>
                <a:lnTo>
                  <a:pt x="80545" y="198539"/>
                </a:lnTo>
                <a:lnTo>
                  <a:pt x="80545" y="220268"/>
                </a:lnTo>
                <a:lnTo>
                  <a:pt x="63565" y="220268"/>
                </a:lnTo>
                <a:lnTo>
                  <a:pt x="61317" y="220929"/>
                </a:lnTo>
                <a:lnTo>
                  <a:pt x="57365" y="227164"/>
                </a:lnTo>
                <a:lnTo>
                  <a:pt x="57345" y="227761"/>
                </a:lnTo>
                <a:lnTo>
                  <a:pt x="58777" y="232422"/>
                </a:lnTo>
                <a:lnTo>
                  <a:pt x="62574" y="234137"/>
                </a:lnTo>
                <a:lnTo>
                  <a:pt x="64500" y="234497"/>
                </a:lnTo>
                <a:lnTo>
                  <a:pt x="68728" y="234715"/>
                </a:lnTo>
                <a:lnTo>
                  <a:pt x="76308" y="234808"/>
                </a:lnTo>
                <a:lnTo>
                  <a:pt x="101819" y="234698"/>
                </a:lnTo>
                <a:lnTo>
                  <a:pt x="116981" y="227761"/>
                </a:lnTo>
                <a:lnTo>
                  <a:pt x="116981" y="227164"/>
                </a:lnTo>
                <a:lnTo>
                  <a:pt x="116283" y="225234"/>
                </a:lnTo>
                <a:lnTo>
                  <a:pt x="114682" y="221157"/>
                </a:lnTo>
                <a:lnTo>
                  <a:pt x="113285" y="220560"/>
                </a:lnTo>
                <a:lnTo>
                  <a:pt x="94616" y="220192"/>
                </a:lnTo>
                <a:lnTo>
                  <a:pt x="94616" y="198539"/>
                </a:lnTo>
                <a:close/>
              </a:path>
            </a:pathLst>
          </a:custGeom>
          <a:solidFill>
            <a:srgbClr val="6593BC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6137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85" name="object 29">
            <a:extLst>
              <a:ext uri="{FF2B5EF4-FFF2-40B4-BE49-F238E27FC236}">
                <a16:creationId xmlns:a16="http://schemas.microsoft.com/office/drawing/2014/main" id="{2E8C00C6-A001-44BC-AD54-B0A61470E345}"/>
              </a:ext>
            </a:extLst>
          </p:cNvPr>
          <p:cNvSpPr txBox="1"/>
          <p:nvPr/>
        </p:nvSpPr>
        <p:spPr>
          <a:xfrm>
            <a:off x="5121440" y="5327500"/>
            <a:ext cx="567118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and trade volume of special construction equipment (bulldozer, excavator, auto crane) (202</a:t>
            </a:r>
            <a:r>
              <a:rPr lang="uz-Cyrl-UZ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lang="en-US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9EB6FD05-35CF-4838-A29B-6355156A086D}"/>
              </a:ext>
            </a:extLst>
          </p:cNvPr>
          <p:cNvSpPr/>
          <p:nvPr/>
        </p:nvSpPr>
        <p:spPr>
          <a:xfrm>
            <a:off x="5310287" y="6255626"/>
            <a:ext cx="10470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3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,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3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 USD </a:t>
            </a:r>
            <a:r>
              <a:rPr lang="en-US" sz="1100" noProof="1">
                <a:solidFill>
                  <a:srgbClr val="00425F"/>
                </a:solidFill>
                <a:latin typeface="Montserrat" pitchFamily="2" charset="-52"/>
              </a:rPr>
              <a:t>mln</a:t>
            </a:r>
            <a:endParaRPr lang="en-US" sz="1100" b="0" kern="1200" noProof="1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3BF519EB-A6BE-4945-89EB-405DC831225A}"/>
              </a:ext>
            </a:extLst>
          </p:cNvPr>
          <p:cNvSpPr/>
          <p:nvPr/>
        </p:nvSpPr>
        <p:spPr>
          <a:xfrm>
            <a:off x="6883319" y="6251912"/>
            <a:ext cx="12202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387,9 USD </a:t>
            </a:r>
            <a:r>
              <a:rPr lang="en-US" sz="1100" noProof="1">
                <a:solidFill>
                  <a:srgbClr val="00425F"/>
                </a:solidFill>
                <a:latin typeface="Montserrat" pitchFamily="2" charset="-52"/>
              </a:rPr>
              <a:t>mln</a:t>
            </a:r>
            <a:endParaRPr lang="en-US" sz="1100" b="0" kern="1200" noProof="1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4D221886-1441-4D24-837A-A8A7DB9BF543}"/>
              </a:ext>
            </a:extLst>
          </p:cNvPr>
          <p:cNvSpPr/>
          <p:nvPr/>
        </p:nvSpPr>
        <p:spPr>
          <a:xfrm>
            <a:off x="5499812" y="5869463"/>
            <a:ext cx="6527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Export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723D953D-7A9D-42C3-B036-ED9999BBD45B}"/>
              </a:ext>
            </a:extLst>
          </p:cNvPr>
          <p:cNvSpPr/>
          <p:nvPr/>
        </p:nvSpPr>
        <p:spPr>
          <a:xfrm>
            <a:off x="7046860" y="5869463"/>
            <a:ext cx="6687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Import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F927CD57-F743-46C5-92B1-22D3C1C13917}"/>
              </a:ext>
            </a:extLst>
          </p:cNvPr>
          <p:cNvSpPr/>
          <p:nvPr/>
        </p:nvSpPr>
        <p:spPr>
          <a:xfrm>
            <a:off x="8512811" y="5869463"/>
            <a:ext cx="11448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</a:p>
        </p:txBody>
      </p:sp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id="{6B13C3FD-A036-487B-8F92-D1EEB7A69B1B}"/>
              </a:ext>
            </a:extLst>
          </p:cNvPr>
          <p:cNvCxnSpPr>
            <a:cxnSpLocks/>
          </p:cNvCxnSpPr>
          <p:nvPr/>
        </p:nvCxnSpPr>
        <p:spPr>
          <a:xfrm flipV="1">
            <a:off x="5115670" y="5839039"/>
            <a:ext cx="5057029" cy="1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bject 24">
            <a:extLst>
              <a:ext uri="{FF2B5EF4-FFF2-40B4-BE49-F238E27FC236}">
                <a16:creationId xmlns:a16="http://schemas.microsoft.com/office/drawing/2014/main" id="{B6E378B5-CFB9-4FBE-8258-9EE0BCFE90F4}"/>
              </a:ext>
            </a:extLst>
          </p:cNvPr>
          <p:cNvSpPr txBox="1"/>
          <p:nvPr/>
        </p:nvSpPr>
        <p:spPr>
          <a:xfrm>
            <a:off x="377305" y="5564121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7 cents/kWh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67" name="Схема 66">
            <a:extLst>
              <a:ext uri="{FF2B5EF4-FFF2-40B4-BE49-F238E27FC236}">
                <a16:creationId xmlns:a16="http://schemas.microsoft.com/office/drawing/2014/main" id="{46A4A84F-501B-4EB1-9F3B-EC8946BDD2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9203739"/>
              </p:ext>
            </p:extLst>
          </p:nvPr>
        </p:nvGraphicFramePr>
        <p:xfrm>
          <a:off x="281783" y="3814562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8" name="object 38">
            <a:extLst>
              <a:ext uri="{FF2B5EF4-FFF2-40B4-BE49-F238E27FC236}">
                <a16:creationId xmlns:a16="http://schemas.microsoft.com/office/drawing/2014/main" id="{4D20DA4F-7D98-4E0B-9654-5690A270184F}"/>
              </a:ext>
            </a:extLst>
          </p:cNvPr>
          <p:cNvSpPr/>
          <p:nvPr/>
        </p:nvSpPr>
        <p:spPr>
          <a:xfrm>
            <a:off x="8424602" y="4548481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70" name="Picture 6" descr="Рабочие ">
            <a:extLst>
              <a:ext uri="{FF2B5EF4-FFF2-40B4-BE49-F238E27FC236}">
                <a16:creationId xmlns:a16="http://schemas.microsoft.com/office/drawing/2014/main" id="{2356EFEA-8286-4FB1-8324-E5AA12C16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85" y="4634820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object 38">
            <a:extLst>
              <a:ext uri="{FF2B5EF4-FFF2-40B4-BE49-F238E27FC236}">
                <a16:creationId xmlns:a16="http://schemas.microsoft.com/office/drawing/2014/main" id="{1F2F95B4-9588-4673-A544-557F714ACF9E}"/>
              </a:ext>
            </a:extLst>
          </p:cNvPr>
          <p:cNvSpPr/>
          <p:nvPr/>
        </p:nvSpPr>
        <p:spPr>
          <a:xfrm>
            <a:off x="8424602" y="3865943"/>
            <a:ext cx="667896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71" name="Picture 8" descr="Рынок ">
            <a:extLst>
              <a:ext uri="{FF2B5EF4-FFF2-40B4-BE49-F238E27FC236}">
                <a16:creationId xmlns:a16="http://schemas.microsoft.com/office/drawing/2014/main" id="{9EB2F6EB-A6BE-4996-8CDD-04D72CE60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596" y="3895034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object 24">
            <a:extLst>
              <a:ext uri="{FF2B5EF4-FFF2-40B4-BE49-F238E27FC236}">
                <a16:creationId xmlns:a16="http://schemas.microsoft.com/office/drawing/2014/main" id="{45A95897-96B5-4F4E-A663-F780600405F1}"/>
              </a:ext>
            </a:extLst>
          </p:cNvPr>
          <p:cNvSpPr txBox="1"/>
          <p:nvPr/>
        </p:nvSpPr>
        <p:spPr>
          <a:xfrm>
            <a:off x="359549" y="2171763"/>
            <a:ext cx="3821534" cy="150477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Infrastructure development at state cost*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(project cost exceeding 15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 USD)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endParaRPr lang="en-US" sz="5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Across the Republic, 27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FEZs offer tax breaks on land, property, water and CIT.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(CIT - applied for investments over 3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USD)</a:t>
            </a:r>
            <a:endParaRPr lang="en-US" sz="1200" i="1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BE449702-4055-4F80-BBE4-93133799022C}"/>
              </a:ext>
            </a:extLst>
          </p:cNvPr>
          <p:cNvSpPr/>
          <p:nvPr/>
        </p:nvSpPr>
        <p:spPr>
          <a:xfrm>
            <a:off x="8487225" y="6265150"/>
            <a:ext cx="11624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10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1,1 </a:t>
            </a:r>
            <a:r>
              <a:rPr lang="en-US" sz="1100" b="0" kern="1200" noProof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thsd</a:t>
            </a:r>
            <a:r>
              <a:rPr lang="en-US" sz="110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pieces</a:t>
            </a:r>
            <a:endParaRPr lang="uz-Cyrl-UZ" sz="11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925375A-80CE-4E82-8F3B-190DCB517C94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010" y="4608881"/>
            <a:ext cx="533070" cy="382033"/>
          </a:xfrm>
          <a:prstGeom prst="rect">
            <a:avLst/>
          </a:prstGeom>
        </p:spPr>
      </p:pic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F79AEF12-958F-4E39-B774-BEE500859628}"/>
              </a:ext>
            </a:extLst>
          </p:cNvPr>
          <p:cNvCxnSpPr>
            <a:cxnSpLocks/>
          </p:cNvCxnSpPr>
          <p:nvPr/>
        </p:nvCxnSpPr>
        <p:spPr>
          <a:xfrm flipV="1">
            <a:off x="5117488" y="6180122"/>
            <a:ext cx="5057029" cy="1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object 7">
            <a:extLst>
              <a:ext uri="{FF2B5EF4-FFF2-40B4-BE49-F238E27FC236}">
                <a16:creationId xmlns:a16="http://schemas.microsoft.com/office/drawing/2014/main" id="{611E4C1C-2A68-43E5-99BD-B3FD56AA179F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1011304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5" y="1088139"/>
            <a:ext cx="62661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Competition: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Uzbekistan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offers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highly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competitive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structure</a:t>
            </a:r>
            <a:r>
              <a:rPr sz="1400" spc="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operating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costs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finished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goods</a:t>
            </a:r>
            <a:r>
              <a:rPr sz="14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internationally</a:t>
            </a:r>
            <a:endParaRPr sz="14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59" name="Таблица 7">
            <a:extLst>
              <a:ext uri="{FF2B5EF4-FFF2-40B4-BE49-F238E27FC236}">
                <a16:creationId xmlns:a16="http://schemas.microsoft.com/office/drawing/2014/main" id="{A21533DE-ABDE-40D7-8518-FC0D3CE1B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145499"/>
              </p:ext>
            </p:extLst>
          </p:nvPr>
        </p:nvGraphicFramePr>
        <p:xfrm>
          <a:off x="184849" y="214232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China</a:t>
                      </a: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Japan</a:t>
                      </a: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20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5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Germany</a:t>
                      </a: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3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25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USA</a:t>
                      </a: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Korea</a:t>
                      </a: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Italy</a:t>
                      </a: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uz-Cyrl-UZ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20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en-US" sz="1200" b="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Sweden</a:t>
                      </a:r>
                      <a:endParaRPr sz="1200" b="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z-Cyrl-UZ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2,8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9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en-US" sz="1200" dirty="0">
                          <a:solidFill>
                            <a:srgbClr val="164A69"/>
                          </a:solidFill>
                          <a:latin typeface="Montserrat" pitchFamily="2" charset="-52"/>
                          <a:cs typeface="Arial MT"/>
                        </a:rPr>
                        <a:t>Uzbekistan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0,4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408695"/>
                  </a:ext>
                </a:extLst>
              </a:tr>
            </a:tbl>
          </a:graphicData>
        </a:graphic>
      </p:graphicFrame>
      <p:grpSp>
        <p:nvGrpSpPr>
          <p:cNvPr id="60" name="object 43">
            <a:extLst>
              <a:ext uri="{FF2B5EF4-FFF2-40B4-BE49-F238E27FC236}">
                <a16:creationId xmlns:a16="http://schemas.microsoft.com/office/drawing/2014/main" id="{E0E7E6C1-61FC-43E0-8C10-55F449CE83D8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61" name="object 44">
              <a:extLst>
                <a:ext uri="{FF2B5EF4-FFF2-40B4-BE49-F238E27FC236}">
                  <a16:creationId xmlns:a16="http://schemas.microsoft.com/office/drawing/2014/main" id="{3A78A92C-6F24-4C97-A285-406F780DDB5B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2" name="object 45">
              <a:extLst>
                <a:ext uri="{FF2B5EF4-FFF2-40B4-BE49-F238E27FC236}">
                  <a16:creationId xmlns:a16="http://schemas.microsoft.com/office/drawing/2014/main" id="{13027BB2-C065-46A8-905A-65CDDEB9A2D8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3" name="object 46">
              <a:extLst>
                <a:ext uri="{FF2B5EF4-FFF2-40B4-BE49-F238E27FC236}">
                  <a16:creationId xmlns:a16="http://schemas.microsoft.com/office/drawing/2014/main" id="{E7ABBCAC-4E4D-46E4-87CC-F8477E1630DC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4" name="object 47">
              <a:extLst>
                <a:ext uri="{FF2B5EF4-FFF2-40B4-BE49-F238E27FC236}">
                  <a16:creationId xmlns:a16="http://schemas.microsoft.com/office/drawing/2014/main" id="{5C07E326-53D5-4148-86AE-949643B0F7C9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65" name="object 48">
            <a:extLst>
              <a:ext uri="{FF2B5EF4-FFF2-40B4-BE49-F238E27FC236}">
                <a16:creationId xmlns:a16="http://schemas.microsoft.com/office/drawing/2014/main" id="{5F03F07E-895F-4DD3-BE8A-94DE821DDAE0}"/>
              </a:ext>
            </a:extLst>
          </p:cNvPr>
          <p:cNvSpPr txBox="1"/>
          <p:nvPr/>
        </p:nvSpPr>
        <p:spPr>
          <a:xfrm>
            <a:off x="1448464" y="1663114"/>
            <a:ext cx="1385140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Top-7</a:t>
            </a:r>
            <a:r>
              <a:rPr lang="en-US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special construction equipment 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exporters,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uz-Cyrl-UZ"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en-US"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lang="en-US" sz="800" spc="10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bln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66" name="object 49">
            <a:extLst>
              <a:ext uri="{FF2B5EF4-FFF2-40B4-BE49-F238E27FC236}">
                <a16:creationId xmlns:a16="http://schemas.microsoft.com/office/drawing/2014/main" id="{C0BB0F57-401E-4C71-B13A-5D58D23156FA}"/>
              </a:ext>
            </a:extLst>
          </p:cNvPr>
          <p:cNvSpPr txBox="1"/>
          <p:nvPr/>
        </p:nvSpPr>
        <p:spPr>
          <a:xfrm>
            <a:off x="4224116" y="1787852"/>
            <a:ext cx="1155657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wage,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thsd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month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7" name="object 50">
            <a:extLst>
              <a:ext uri="{FF2B5EF4-FFF2-40B4-BE49-F238E27FC236}">
                <a16:creationId xmlns:a16="http://schemas.microsoft.com/office/drawing/2014/main" id="{8399D1F0-77AC-49FA-AE9A-69F4669B8DFC}"/>
              </a:ext>
            </a:extLst>
          </p:cNvPr>
          <p:cNvSpPr txBox="1"/>
          <p:nvPr/>
        </p:nvSpPr>
        <p:spPr>
          <a:xfrm>
            <a:off x="5489035" y="1776220"/>
            <a:ext cx="131445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lang="ru-RU" sz="800" spc="12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electricity</a:t>
            </a:r>
            <a:r>
              <a:rPr sz="800" spc="1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cost,</a:t>
            </a:r>
            <a:endParaRPr sz="800" dirty="0">
              <a:latin typeface="Montserrat" pitchFamily="2" charset="-52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cents</a:t>
            </a:r>
            <a:r>
              <a:rPr sz="80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kWh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8" name="object 49">
            <a:extLst>
              <a:ext uri="{FF2B5EF4-FFF2-40B4-BE49-F238E27FC236}">
                <a16:creationId xmlns:a16="http://schemas.microsoft.com/office/drawing/2014/main" id="{280DABF0-F7CC-4E49-8DF2-92E90C60B00D}"/>
              </a:ext>
            </a:extLst>
          </p:cNvPr>
          <p:cNvSpPr txBox="1"/>
          <p:nvPr/>
        </p:nvSpPr>
        <p:spPr>
          <a:xfrm>
            <a:off x="2857219" y="1655934"/>
            <a:ext cx="1338709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Import of special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construction equipment 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to Uzbekistan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sz="800" spc="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lang="en-US" sz="800" spc="10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mln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5A7F199B-242C-4D7A-A1BA-C894E1E7D5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5" y="2174250"/>
            <a:ext cx="147489" cy="137569"/>
          </a:xfrm>
          <a:prstGeom prst="rect">
            <a:avLst/>
          </a:prstGeom>
        </p:spPr>
      </p:pic>
      <p:sp>
        <p:nvSpPr>
          <p:cNvPr id="76" name="object 20">
            <a:extLst>
              <a:ext uri="{FF2B5EF4-FFF2-40B4-BE49-F238E27FC236}">
                <a16:creationId xmlns:a16="http://schemas.microsoft.com/office/drawing/2014/main" id="{398A7929-ACAC-4D10-9386-892359C61D53}"/>
              </a:ext>
            </a:extLst>
          </p:cNvPr>
          <p:cNvSpPr/>
          <p:nvPr/>
        </p:nvSpPr>
        <p:spPr>
          <a:xfrm>
            <a:off x="1517194" y="2218893"/>
            <a:ext cx="970104" cy="13756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7" name="object 20">
            <a:extLst>
              <a:ext uri="{FF2B5EF4-FFF2-40B4-BE49-F238E27FC236}">
                <a16:creationId xmlns:a16="http://schemas.microsoft.com/office/drawing/2014/main" id="{7DB0891F-996E-42EE-A755-27B72C350BCD}"/>
              </a:ext>
            </a:extLst>
          </p:cNvPr>
          <p:cNvSpPr/>
          <p:nvPr/>
        </p:nvSpPr>
        <p:spPr>
          <a:xfrm>
            <a:off x="1515130" y="2773294"/>
            <a:ext cx="592276" cy="128584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9" name="object 20">
            <a:extLst>
              <a:ext uri="{FF2B5EF4-FFF2-40B4-BE49-F238E27FC236}">
                <a16:creationId xmlns:a16="http://schemas.microsoft.com/office/drawing/2014/main" id="{7F86F9FC-8008-4DA1-866B-4F57D7B4EB78}"/>
              </a:ext>
            </a:extLst>
          </p:cNvPr>
          <p:cNvSpPr/>
          <p:nvPr/>
        </p:nvSpPr>
        <p:spPr>
          <a:xfrm>
            <a:off x="1517193" y="3046037"/>
            <a:ext cx="492582" cy="13715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1" name="object 20">
            <a:extLst>
              <a:ext uri="{FF2B5EF4-FFF2-40B4-BE49-F238E27FC236}">
                <a16:creationId xmlns:a16="http://schemas.microsoft.com/office/drawing/2014/main" id="{73B82221-C539-4AA3-B933-BDCB6DAAD268}"/>
              </a:ext>
            </a:extLst>
          </p:cNvPr>
          <p:cNvSpPr/>
          <p:nvPr/>
        </p:nvSpPr>
        <p:spPr>
          <a:xfrm>
            <a:off x="1515129" y="3588364"/>
            <a:ext cx="256521" cy="14024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3" name="object 20">
            <a:extLst>
              <a:ext uri="{FF2B5EF4-FFF2-40B4-BE49-F238E27FC236}">
                <a16:creationId xmlns:a16="http://schemas.microsoft.com/office/drawing/2014/main" id="{0AC96A55-082A-4D47-B4B6-69FDBF93FE79}"/>
              </a:ext>
            </a:extLst>
          </p:cNvPr>
          <p:cNvSpPr/>
          <p:nvPr/>
        </p:nvSpPr>
        <p:spPr>
          <a:xfrm>
            <a:off x="2833455" y="2213973"/>
            <a:ext cx="903520" cy="133224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8" name="object 20">
            <a:extLst>
              <a:ext uri="{FF2B5EF4-FFF2-40B4-BE49-F238E27FC236}">
                <a16:creationId xmlns:a16="http://schemas.microsoft.com/office/drawing/2014/main" id="{A2FAD626-B082-4CE4-BC06-8AE0AB696947}"/>
              </a:ext>
            </a:extLst>
          </p:cNvPr>
          <p:cNvSpPr/>
          <p:nvPr/>
        </p:nvSpPr>
        <p:spPr>
          <a:xfrm>
            <a:off x="2833639" y="3045999"/>
            <a:ext cx="302468" cy="13156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2" name="object 20">
            <a:extLst>
              <a:ext uri="{FF2B5EF4-FFF2-40B4-BE49-F238E27FC236}">
                <a16:creationId xmlns:a16="http://schemas.microsoft.com/office/drawing/2014/main" id="{A1F76FFF-6F39-4A08-AC37-C1A0CA1F4380}"/>
              </a:ext>
            </a:extLst>
          </p:cNvPr>
          <p:cNvSpPr/>
          <p:nvPr/>
        </p:nvSpPr>
        <p:spPr>
          <a:xfrm>
            <a:off x="4151144" y="2214563"/>
            <a:ext cx="243056" cy="12761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7" name="object 20">
            <a:extLst>
              <a:ext uri="{FF2B5EF4-FFF2-40B4-BE49-F238E27FC236}">
                <a16:creationId xmlns:a16="http://schemas.microsoft.com/office/drawing/2014/main" id="{C09323A7-6B0B-4F25-B95B-323C95CEA05A}"/>
              </a:ext>
            </a:extLst>
          </p:cNvPr>
          <p:cNvSpPr/>
          <p:nvPr/>
        </p:nvSpPr>
        <p:spPr>
          <a:xfrm>
            <a:off x="4151037" y="3566553"/>
            <a:ext cx="451006" cy="15605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01" name="object 42">
            <a:extLst>
              <a:ext uri="{FF2B5EF4-FFF2-40B4-BE49-F238E27FC236}">
                <a16:creationId xmlns:a16="http://schemas.microsoft.com/office/drawing/2014/main" id="{EE8A8CB6-3FC9-4700-B40D-44EB60FC4AC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7631" y="4115831"/>
            <a:ext cx="142293" cy="136117"/>
          </a:xfrm>
          <a:prstGeom prst="rect">
            <a:avLst/>
          </a:prstGeom>
        </p:spPr>
      </p:pic>
      <p:sp>
        <p:nvSpPr>
          <p:cNvPr id="102" name="object 20">
            <a:extLst>
              <a:ext uri="{FF2B5EF4-FFF2-40B4-BE49-F238E27FC236}">
                <a16:creationId xmlns:a16="http://schemas.microsoft.com/office/drawing/2014/main" id="{A9363E4F-018A-40F9-94D6-813ABF0BD81F}"/>
              </a:ext>
            </a:extLst>
          </p:cNvPr>
          <p:cNvSpPr/>
          <p:nvPr/>
        </p:nvSpPr>
        <p:spPr>
          <a:xfrm>
            <a:off x="5466250" y="2201274"/>
            <a:ext cx="465444" cy="13756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03" name="object 20">
            <a:extLst>
              <a:ext uri="{FF2B5EF4-FFF2-40B4-BE49-F238E27FC236}">
                <a16:creationId xmlns:a16="http://schemas.microsoft.com/office/drawing/2014/main" id="{453D6BFD-9C31-48FE-B261-869491998873}"/>
              </a:ext>
            </a:extLst>
          </p:cNvPr>
          <p:cNvSpPr/>
          <p:nvPr/>
        </p:nvSpPr>
        <p:spPr>
          <a:xfrm>
            <a:off x="5466941" y="3873098"/>
            <a:ext cx="346483" cy="13556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7" name="object 20">
            <a:extLst>
              <a:ext uri="{FF2B5EF4-FFF2-40B4-BE49-F238E27FC236}">
                <a16:creationId xmlns:a16="http://schemas.microsoft.com/office/drawing/2014/main" id="{AA61873E-2CBA-44F9-9B75-45156AE10DE8}"/>
              </a:ext>
            </a:extLst>
          </p:cNvPr>
          <p:cNvSpPr/>
          <p:nvPr/>
        </p:nvSpPr>
        <p:spPr>
          <a:xfrm>
            <a:off x="5467441" y="3566512"/>
            <a:ext cx="739684" cy="1560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05021" y="4532482"/>
            <a:ext cx="6561503" cy="2089867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Local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special construction equipment (bulldozer, excavator, auto crane) 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manufacturers</a:t>
            </a:r>
            <a:r>
              <a:rPr lang="en-US"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can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benefit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from:</a:t>
            </a:r>
            <a:endParaRPr lang="en-US" sz="1400" b="1" spc="-10" dirty="0"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Availability of skilled &amp; unskilled labor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Stable political and security environment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Incentives: Free economic  zones offer tax breaks on land, CIT, water.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Free Trade Agreements: CIS Free Trade Agreement, GSP+ 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2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C4C17E0-1EEB-4267-8624-44505F0777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75" b="97500" l="8370" r="91522">
                        <a14:foregroundMark x1="8478" y1="49125" x2="8478" y2="49125"/>
                        <a14:foregroundMark x1="38478" y1="74250" x2="38478" y2="74250"/>
                        <a14:foregroundMark x1="48804" y1="77000" x2="48804" y2="77000"/>
                        <a14:foregroundMark x1="58152" y1="74125" x2="38913" y2="71875"/>
                        <a14:foregroundMark x1="38913" y1="71875" x2="39891" y2="70875"/>
                        <a14:foregroundMark x1="46087" y1="68000" x2="36739" y2="74750"/>
                        <a14:foregroundMark x1="27174" y1="69750" x2="42717" y2="81125"/>
                        <a14:foregroundMark x1="36848" y1="86125" x2="40217" y2="89750"/>
                        <a14:foregroundMark x1="40652" y1="93375" x2="58478" y2="97500"/>
                        <a14:foregroundMark x1="58478" y1="97500" x2="58696" y2="97125"/>
                        <a14:foregroundMark x1="91522" y1="51250" x2="91522" y2="51250"/>
                        <a14:foregroundMark x1="53478" y1="5750" x2="53478" y2="5750"/>
                        <a14:foregroundMark x1="45870" y1="1375" x2="45870" y2="1375"/>
                        <a14:foregroundMark x1="50000" y1="2250" x2="50000" y2="2250"/>
                        <a14:foregroundMark x1="43913" y1="7000" x2="17609" y2="34000"/>
                        <a14:foregroundMark x1="17609" y1="34000" x2="17609" y2="34500"/>
                        <a14:foregroundMark x1="30543" y1="36250" x2="28152" y2="48750"/>
                        <a14:foregroundMark x1="28152" y1="48750" x2="30000" y2="67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59" y="2755103"/>
            <a:ext cx="165437" cy="137159"/>
          </a:xfrm>
          <a:prstGeom prst="rect">
            <a:avLst/>
          </a:prstGeom>
        </p:spPr>
      </p:pic>
      <p:sp>
        <p:nvSpPr>
          <p:cNvPr id="131" name="object 20">
            <a:extLst>
              <a:ext uri="{FF2B5EF4-FFF2-40B4-BE49-F238E27FC236}">
                <a16:creationId xmlns:a16="http://schemas.microsoft.com/office/drawing/2014/main" id="{7A72EEDE-8052-47C4-833C-717D41549CD2}"/>
              </a:ext>
            </a:extLst>
          </p:cNvPr>
          <p:cNvSpPr/>
          <p:nvPr/>
        </p:nvSpPr>
        <p:spPr>
          <a:xfrm>
            <a:off x="5468163" y="2773072"/>
            <a:ext cx="985025" cy="14098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3" name="object 20">
            <a:extLst>
              <a:ext uri="{FF2B5EF4-FFF2-40B4-BE49-F238E27FC236}">
                <a16:creationId xmlns:a16="http://schemas.microsoft.com/office/drawing/2014/main" id="{F006B280-62B2-4649-85CC-B34ACDBB6152}"/>
              </a:ext>
            </a:extLst>
          </p:cNvPr>
          <p:cNvSpPr/>
          <p:nvPr/>
        </p:nvSpPr>
        <p:spPr>
          <a:xfrm>
            <a:off x="1517194" y="3313829"/>
            <a:ext cx="382226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0" name="object 20">
            <a:extLst>
              <a:ext uri="{FF2B5EF4-FFF2-40B4-BE49-F238E27FC236}">
                <a16:creationId xmlns:a16="http://schemas.microsoft.com/office/drawing/2014/main" id="{4951A051-D282-4470-96C7-51F7E0C44DCD}"/>
              </a:ext>
            </a:extLst>
          </p:cNvPr>
          <p:cNvSpPr/>
          <p:nvPr/>
        </p:nvSpPr>
        <p:spPr>
          <a:xfrm>
            <a:off x="5467463" y="3306238"/>
            <a:ext cx="498037" cy="14098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4" name="object 20">
            <a:extLst>
              <a:ext uri="{FF2B5EF4-FFF2-40B4-BE49-F238E27FC236}">
                <a16:creationId xmlns:a16="http://schemas.microsoft.com/office/drawing/2014/main" id="{8A87FC1E-52C9-4F28-8BC1-F2E9CFDB5DC2}"/>
              </a:ext>
            </a:extLst>
          </p:cNvPr>
          <p:cNvSpPr/>
          <p:nvPr/>
        </p:nvSpPr>
        <p:spPr>
          <a:xfrm>
            <a:off x="1517905" y="2490439"/>
            <a:ext cx="794741" cy="1385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5" name="object 20">
            <a:extLst>
              <a:ext uri="{FF2B5EF4-FFF2-40B4-BE49-F238E27FC236}">
                <a16:creationId xmlns:a16="http://schemas.microsoft.com/office/drawing/2014/main" id="{329F2961-0BD9-4393-8A66-B6186C0F0924}"/>
              </a:ext>
            </a:extLst>
          </p:cNvPr>
          <p:cNvSpPr/>
          <p:nvPr/>
        </p:nvSpPr>
        <p:spPr>
          <a:xfrm>
            <a:off x="2833456" y="3588363"/>
            <a:ext cx="166919" cy="132727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6" name="object 20">
            <a:extLst>
              <a:ext uri="{FF2B5EF4-FFF2-40B4-BE49-F238E27FC236}">
                <a16:creationId xmlns:a16="http://schemas.microsoft.com/office/drawing/2014/main" id="{A83D78DC-68C5-4279-9D9B-00D254604505}"/>
              </a:ext>
            </a:extLst>
          </p:cNvPr>
          <p:cNvSpPr/>
          <p:nvPr/>
        </p:nvSpPr>
        <p:spPr>
          <a:xfrm>
            <a:off x="4152339" y="3035069"/>
            <a:ext cx="928023" cy="13716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47" name="object 20">
            <a:extLst>
              <a:ext uri="{FF2B5EF4-FFF2-40B4-BE49-F238E27FC236}">
                <a16:creationId xmlns:a16="http://schemas.microsoft.com/office/drawing/2014/main" id="{FE70162A-56F4-4777-BBD2-C9F429EFDA4E}"/>
              </a:ext>
            </a:extLst>
          </p:cNvPr>
          <p:cNvSpPr/>
          <p:nvPr/>
        </p:nvSpPr>
        <p:spPr>
          <a:xfrm>
            <a:off x="5466492" y="3045999"/>
            <a:ext cx="384240" cy="12130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8" name="object 20">
            <a:extLst>
              <a:ext uri="{FF2B5EF4-FFF2-40B4-BE49-F238E27FC236}">
                <a16:creationId xmlns:a16="http://schemas.microsoft.com/office/drawing/2014/main" id="{DF3738E8-E353-4325-B181-F445D6E74837}"/>
              </a:ext>
            </a:extLst>
          </p:cNvPr>
          <p:cNvSpPr/>
          <p:nvPr/>
        </p:nvSpPr>
        <p:spPr>
          <a:xfrm>
            <a:off x="1515129" y="3866685"/>
            <a:ext cx="196989" cy="14238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978AD1-5AB5-4FBF-B226-41B9BF55CD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1" y="3033017"/>
            <a:ext cx="142293" cy="14229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03FA9A0-FE84-417E-AE90-84B9F4EB51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1" y="3569853"/>
            <a:ext cx="142293" cy="142293"/>
          </a:xfrm>
          <a:prstGeom prst="rect">
            <a:avLst/>
          </a:prstGeom>
        </p:spPr>
      </p:pic>
      <p:sp>
        <p:nvSpPr>
          <p:cNvPr id="151" name="object 20">
            <a:extLst>
              <a:ext uri="{FF2B5EF4-FFF2-40B4-BE49-F238E27FC236}">
                <a16:creationId xmlns:a16="http://schemas.microsoft.com/office/drawing/2014/main" id="{9554E5F9-4667-4C75-8F6E-C7EC027DE4B7}"/>
              </a:ext>
            </a:extLst>
          </p:cNvPr>
          <p:cNvSpPr/>
          <p:nvPr/>
        </p:nvSpPr>
        <p:spPr>
          <a:xfrm>
            <a:off x="2833454" y="2778440"/>
            <a:ext cx="435929" cy="124424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2" name="object 20">
            <a:extLst>
              <a:ext uri="{FF2B5EF4-FFF2-40B4-BE49-F238E27FC236}">
                <a16:creationId xmlns:a16="http://schemas.microsoft.com/office/drawing/2014/main" id="{8F157C7C-94F4-4E50-914F-7526D88ECDFB}"/>
              </a:ext>
            </a:extLst>
          </p:cNvPr>
          <p:cNvSpPr/>
          <p:nvPr/>
        </p:nvSpPr>
        <p:spPr>
          <a:xfrm>
            <a:off x="2833638" y="3320699"/>
            <a:ext cx="569534" cy="133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0" name="object 8">
            <a:extLst>
              <a:ext uri="{FF2B5EF4-FFF2-40B4-BE49-F238E27FC236}">
                <a16:creationId xmlns:a16="http://schemas.microsoft.com/office/drawing/2014/main" id="{10051084-99EC-4CC3-83B6-5695243D88F1}"/>
              </a:ext>
            </a:extLst>
          </p:cNvPr>
          <p:cNvSpPr txBox="1"/>
          <p:nvPr/>
        </p:nvSpPr>
        <p:spPr>
          <a:xfrm>
            <a:off x="255653" y="85271"/>
            <a:ext cx="9136830" cy="56682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</a:t>
            </a: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</a:t>
            </a:r>
            <a:r>
              <a:rPr lang="ru-RU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 special construction equipment (bulldozer, excavator, auto crane)</a:t>
            </a:r>
            <a:endParaRPr lang="en-US" spc="-3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91" name="object 20">
            <a:extLst>
              <a:ext uri="{FF2B5EF4-FFF2-40B4-BE49-F238E27FC236}">
                <a16:creationId xmlns:a16="http://schemas.microsoft.com/office/drawing/2014/main" id="{757F0B67-E3E9-4397-9729-BAA5A6EC7555}"/>
              </a:ext>
            </a:extLst>
          </p:cNvPr>
          <p:cNvSpPr/>
          <p:nvPr/>
        </p:nvSpPr>
        <p:spPr>
          <a:xfrm>
            <a:off x="2834287" y="2479247"/>
            <a:ext cx="764833" cy="14824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3" name="object 20">
            <a:extLst>
              <a:ext uri="{FF2B5EF4-FFF2-40B4-BE49-F238E27FC236}">
                <a16:creationId xmlns:a16="http://schemas.microsoft.com/office/drawing/2014/main" id="{A125345D-8C2D-4519-BB88-6BF7EDEB627C}"/>
              </a:ext>
            </a:extLst>
          </p:cNvPr>
          <p:cNvSpPr/>
          <p:nvPr/>
        </p:nvSpPr>
        <p:spPr>
          <a:xfrm>
            <a:off x="2833456" y="3865677"/>
            <a:ext cx="83576" cy="14694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5" name="object 20">
            <a:extLst>
              <a:ext uri="{FF2B5EF4-FFF2-40B4-BE49-F238E27FC236}">
                <a16:creationId xmlns:a16="http://schemas.microsoft.com/office/drawing/2014/main" id="{F18AF080-33D0-4604-99C4-83E5851F3270}"/>
              </a:ext>
            </a:extLst>
          </p:cNvPr>
          <p:cNvSpPr/>
          <p:nvPr/>
        </p:nvSpPr>
        <p:spPr>
          <a:xfrm>
            <a:off x="4148529" y="2489507"/>
            <a:ext cx="640959" cy="14092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6" name="object 20">
            <a:extLst>
              <a:ext uri="{FF2B5EF4-FFF2-40B4-BE49-F238E27FC236}">
                <a16:creationId xmlns:a16="http://schemas.microsoft.com/office/drawing/2014/main" id="{71C48E5D-2CF6-4BC3-A605-6699369262B8}"/>
              </a:ext>
            </a:extLst>
          </p:cNvPr>
          <p:cNvSpPr/>
          <p:nvPr/>
        </p:nvSpPr>
        <p:spPr>
          <a:xfrm>
            <a:off x="4150957" y="2773294"/>
            <a:ext cx="755212" cy="12858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8" name="object 20">
            <a:extLst>
              <a:ext uri="{FF2B5EF4-FFF2-40B4-BE49-F238E27FC236}">
                <a16:creationId xmlns:a16="http://schemas.microsoft.com/office/drawing/2014/main" id="{AAA97C71-D653-4333-9EF9-C4FD23845DF0}"/>
              </a:ext>
            </a:extLst>
          </p:cNvPr>
          <p:cNvSpPr/>
          <p:nvPr/>
        </p:nvSpPr>
        <p:spPr>
          <a:xfrm>
            <a:off x="4153339" y="3306512"/>
            <a:ext cx="498036" cy="14684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04" name="object 20">
            <a:extLst>
              <a:ext uri="{FF2B5EF4-FFF2-40B4-BE49-F238E27FC236}">
                <a16:creationId xmlns:a16="http://schemas.microsoft.com/office/drawing/2014/main" id="{4E1CF696-BB45-4FDB-A2FA-2DAA6994466B}"/>
              </a:ext>
            </a:extLst>
          </p:cNvPr>
          <p:cNvSpPr/>
          <p:nvPr/>
        </p:nvSpPr>
        <p:spPr>
          <a:xfrm>
            <a:off x="4149391" y="3870930"/>
            <a:ext cx="567331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85" name="object 20">
            <a:extLst>
              <a:ext uri="{FF2B5EF4-FFF2-40B4-BE49-F238E27FC236}">
                <a16:creationId xmlns:a16="http://schemas.microsoft.com/office/drawing/2014/main" id="{2FDB9FA5-8BE1-4D17-A338-A5956C6CB39F}"/>
              </a:ext>
            </a:extLst>
          </p:cNvPr>
          <p:cNvSpPr/>
          <p:nvPr/>
        </p:nvSpPr>
        <p:spPr>
          <a:xfrm>
            <a:off x="5465534" y="2491924"/>
            <a:ext cx="741591" cy="13424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4" name="object 20">
            <a:extLst>
              <a:ext uri="{FF2B5EF4-FFF2-40B4-BE49-F238E27FC236}">
                <a16:creationId xmlns:a16="http://schemas.microsoft.com/office/drawing/2014/main" id="{DDDFDBD3-8345-464B-B7C2-F67D3FAFD9F2}"/>
              </a:ext>
            </a:extLst>
          </p:cNvPr>
          <p:cNvSpPr/>
          <p:nvPr/>
        </p:nvSpPr>
        <p:spPr>
          <a:xfrm>
            <a:off x="4150245" y="4157622"/>
            <a:ext cx="74666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4" name="object 20">
            <a:extLst>
              <a:ext uri="{FF2B5EF4-FFF2-40B4-BE49-F238E27FC236}">
                <a16:creationId xmlns:a16="http://schemas.microsoft.com/office/drawing/2014/main" id="{EA765836-F045-4C4A-AA88-4F5D453F20C3}"/>
              </a:ext>
            </a:extLst>
          </p:cNvPr>
          <p:cNvSpPr/>
          <p:nvPr/>
        </p:nvSpPr>
        <p:spPr>
          <a:xfrm>
            <a:off x="5466244" y="4142855"/>
            <a:ext cx="277589" cy="149702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aphicFrame>
        <p:nvGraphicFramePr>
          <p:cNvPr id="111" name="Схема 110">
            <a:extLst>
              <a:ext uri="{FF2B5EF4-FFF2-40B4-BE49-F238E27FC236}">
                <a16:creationId xmlns:a16="http://schemas.microsoft.com/office/drawing/2014/main" id="{CE295159-2EFD-47BB-8D5E-E195F0BF91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6297360"/>
              </p:ext>
            </p:extLst>
          </p:nvPr>
        </p:nvGraphicFramePr>
        <p:xfrm>
          <a:off x="7238583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63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C6B04C46-E5BD-46AF-B508-A5B69B6A3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942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Рисунок 163">
            <a:extLst>
              <a:ext uri="{FF2B5EF4-FFF2-40B4-BE49-F238E27FC236}">
                <a16:creationId xmlns:a16="http://schemas.microsoft.com/office/drawing/2014/main" id="{485C139C-0F8C-45A3-844C-FEC1CC5D116C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436" y="4847062"/>
            <a:ext cx="360000" cy="360000"/>
          </a:xfrm>
          <a:prstGeom prst="rect">
            <a:avLst/>
          </a:prstGeom>
        </p:spPr>
      </p:pic>
      <p:pic>
        <p:nvPicPr>
          <p:cNvPr id="165" name="Picture 6" descr="Рабочие ">
            <a:extLst>
              <a:ext uri="{FF2B5EF4-FFF2-40B4-BE49-F238E27FC236}">
                <a16:creationId xmlns:a16="http://schemas.microsoft.com/office/drawing/2014/main" id="{3D4ADD2B-F748-4629-B448-C8F658ACD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982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" name="object 2">
            <a:extLst>
              <a:ext uri="{FF2B5EF4-FFF2-40B4-BE49-F238E27FC236}">
                <a16:creationId xmlns:a16="http://schemas.microsoft.com/office/drawing/2014/main" id="{CCD16EFA-34CC-463D-BC7D-D17C994DB641}"/>
              </a:ext>
            </a:extLst>
          </p:cNvPr>
          <p:cNvSpPr/>
          <p:nvPr/>
        </p:nvSpPr>
        <p:spPr>
          <a:xfrm>
            <a:off x="7079699" y="2119802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69F37A53-DC3F-4C2B-B60E-A02F5EBCDFE0}"/>
              </a:ext>
            </a:extLst>
          </p:cNvPr>
          <p:cNvSpPr txBox="1"/>
          <p:nvPr/>
        </p:nvSpPr>
        <p:spPr>
          <a:xfrm>
            <a:off x="6846450" y="676199"/>
            <a:ext cx="211500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Trade agreements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221" name="Овал 220">
            <a:extLst>
              <a:ext uri="{FF2B5EF4-FFF2-40B4-BE49-F238E27FC236}">
                <a16:creationId xmlns:a16="http://schemas.microsoft.com/office/drawing/2014/main" id="{99ECC043-25BE-49B3-8478-B23E35D55818}"/>
              </a:ext>
            </a:extLst>
          </p:cNvPr>
          <p:cNvSpPr/>
          <p:nvPr/>
        </p:nvSpPr>
        <p:spPr>
          <a:xfrm>
            <a:off x="9552517" y="1270547"/>
            <a:ext cx="648000" cy="648000"/>
          </a:xfrm>
          <a:prstGeom prst="ellipse">
            <a:avLst/>
          </a:prstGeom>
          <a:blipFill>
            <a:blip r:embed="rId1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Овал 221">
            <a:extLst>
              <a:ext uri="{FF2B5EF4-FFF2-40B4-BE49-F238E27FC236}">
                <a16:creationId xmlns:a16="http://schemas.microsoft.com/office/drawing/2014/main" id="{8D958D3A-392F-48D7-9C23-89EDBDE2C36D}"/>
              </a:ext>
            </a:extLst>
          </p:cNvPr>
          <p:cNvSpPr/>
          <p:nvPr/>
        </p:nvSpPr>
        <p:spPr>
          <a:xfrm>
            <a:off x="7029685" y="1270547"/>
            <a:ext cx="648000" cy="648000"/>
          </a:xfrm>
          <a:prstGeom prst="ellipse">
            <a:avLst/>
          </a:prstGeom>
          <a:blipFill>
            <a:blip r:embed="rId1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3" name="object 31">
            <a:extLst>
              <a:ext uri="{FF2B5EF4-FFF2-40B4-BE49-F238E27FC236}">
                <a16:creationId xmlns:a16="http://schemas.microsoft.com/office/drawing/2014/main" id="{7175D9AC-75AC-4879-A777-D015AA726FF0}"/>
              </a:ext>
            </a:extLst>
          </p:cNvPr>
          <p:cNvSpPr txBox="1"/>
          <p:nvPr/>
        </p:nvSpPr>
        <p:spPr>
          <a:xfrm>
            <a:off x="7837377" y="1158881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GSP+ agreement allows to export to EU at reduced or zero tariff for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6 200 products.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224" name="object 31">
            <a:extLst>
              <a:ext uri="{FF2B5EF4-FFF2-40B4-BE49-F238E27FC236}">
                <a16:creationId xmlns:a16="http://schemas.microsoft.com/office/drawing/2014/main" id="{2C06A37B-5E96-472D-83FD-339AA1B57CEE}"/>
              </a:ext>
            </a:extLst>
          </p:cNvPr>
          <p:cNvSpPr txBox="1"/>
          <p:nvPr/>
        </p:nvSpPr>
        <p:spPr>
          <a:xfrm>
            <a:off x="10398970" y="1149356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CIS Free Trade Agreement creates more integrated and open market with CIS countries.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32782A21-4842-4AAB-81EA-36FDC717FE2F}"/>
              </a:ext>
            </a:extLst>
          </p:cNvPr>
          <p:cNvSpPr txBox="1"/>
          <p:nvPr/>
        </p:nvSpPr>
        <p:spPr>
          <a:xfrm>
            <a:off x="6846450" y="4207016"/>
            <a:ext cx="4898116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labor in machinery industry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grpSp>
        <p:nvGrpSpPr>
          <p:cNvPr id="226" name="Graphic 4">
            <a:extLst>
              <a:ext uri="{FF2B5EF4-FFF2-40B4-BE49-F238E27FC236}">
                <a16:creationId xmlns:a16="http://schemas.microsoft.com/office/drawing/2014/main" id="{D099E512-07D9-473E-A00A-15A30ADBFE3B}"/>
              </a:ext>
            </a:extLst>
          </p:cNvPr>
          <p:cNvGrpSpPr/>
          <p:nvPr/>
        </p:nvGrpSpPr>
        <p:grpSpPr>
          <a:xfrm>
            <a:off x="8092639" y="2268866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227" name="Freeform: Shape 6">
              <a:extLst>
                <a:ext uri="{FF2B5EF4-FFF2-40B4-BE49-F238E27FC236}">
                  <a16:creationId xmlns:a16="http://schemas.microsoft.com/office/drawing/2014/main" id="{49216ED2-A93B-450D-8F21-E665C4170FE3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28" name="Freeform: Shape 7">
              <a:extLst>
                <a:ext uri="{FF2B5EF4-FFF2-40B4-BE49-F238E27FC236}">
                  <a16:creationId xmlns:a16="http://schemas.microsoft.com/office/drawing/2014/main" id="{EC240DD3-875B-4015-90E7-D1B1294273F7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29" name="Freeform: Shape 8">
              <a:extLst>
                <a:ext uri="{FF2B5EF4-FFF2-40B4-BE49-F238E27FC236}">
                  <a16:creationId xmlns:a16="http://schemas.microsoft.com/office/drawing/2014/main" id="{B2F7ACDC-3A80-4412-9D77-B6E7D25FF0E7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30" name="Freeform: Shape 9">
              <a:extLst>
                <a:ext uri="{FF2B5EF4-FFF2-40B4-BE49-F238E27FC236}">
                  <a16:creationId xmlns:a16="http://schemas.microsoft.com/office/drawing/2014/main" id="{707CFB88-C31E-40A2-BE8F-A0BC43254FCF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31" name="Freeform: Shape 10">
              <a:extLst>
                <a:ext uri="{FF2B5EF4-FFF2-40B4-BE49-F238E27FC236}">
                  <a16:creationId xmlns:a16="http://schemas.microsoft.com/office/drawing/2014/main" id="{A420588C-4E86-4C46-ADB4-B6498415AFB1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32" name="Freeform: Shape 11">
              <a:extLst>
                <a:ext uri="{FF2B5EF4-FFF2-40B4-BE49-F238E27FC236}">
                  <a16:creationId xmlns:a16="http://schemas.microsoft.com/office/drawing/2014/main" id="{AA035DEE-085C-4B21-A881-FA572BECFF8E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33" name="Freeform: Shape 12">
              <a:extLst>
                <a:ext uri="{FF2B5EF4-FFF2-40B4-BE49-F238E27FC236}">
                  <a16:creationId xmlns:a16="http://schemas.microsoft.com/office/drawing/2014/main" id="{1E75F573-5C3E-4199-8A8D-6A0BCA86FC53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34" name="Freeform: Shape 13">
              <a:extLst>
                <a:ext uri="{FF2B5EF4-FFF2-40B4-BE49-F238E27FC236}">
                  <a16:creationId xmlns:a16="http://schemas.microsoft.com/office/drawing/2014/main" id="{07C3D50D-3659-454C-A2FB-FAA614DE8B4A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35" name="Freeform: Shape 14">
              <a:extLst>
                <a:ext uri="{FF2B5EF4-FFF2-40B4-BE49-F238E27FC236}">
                  <a16:creationId xmlns:a16="http://schemas.microsoft.com/office/drawing/2014/main" id="{C32C6DB7-FF1D-4F4C-9B94-EA9C43832A3E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36" name="Freeform: Shape 15">
              <a:extLst>
                <a:ext uri="{FF2B5EF4-FFF2-40B4-BE49-F238E27FC236}">
                  <a16:creationId xmlns:a16="http://schemas.microsoft.com/office/drawing/2014/main" id="{6641CE92-FA44-4F69-9F33-B5728917FA34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37" name="Freeform: Shape 16">
              <a:extLst>
                <a:ext uri="{FF2B5EF4-FFF2-40B4-BE49-F238E27FC236}">
                  <a16:creationId xmlns:a16="http://schemas.microsoft.com/office/drawing/2014/main" id="{7B53EE7D-8551-40E4-B4B3-6A85018C5C9D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38" name="Freeform: Shape 17">
              <a:extLst>
                <a:ext uri="{FF2B5EF4-FFF2-40B4-BE49-F238E27FC236}">
                  <a16:creationId xmlns:a16="http://schemas.microsoft.com/office/drawing/2014/main" id="{B6B75838-FD62-43D0-9966-EB310CB2457F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39" name="Freeform: Shape 18">
              <a:extLst>
                <a:ext uri="{FF2B5EF4-FFF2-40B4-BE49-F238E27FC236}">
                  <a16:creationId xmlns:a16="http://schemas.microsoft.com/office/drawing/2014/main" id="{1EE228E5-B703-40AB-8476-11F90A1A63CD}"/>
                </a:ext>
              </a:extLst>
            </p:cNvPr>
            <p:cNvSpPr/>
            <p:nvPr/>
          </p:nvSpPr>
          <p:spPr>
            <a:xfrm>
              <a:off x="8358187" y="2885640"/>
              <a:ext cx="1441131" cy="1513004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240" name="Freeform: Shape 19">
              <a:extLst>
                <a:ext uri="{FF2B5EF4-FFF2-40B4-BE49-F238E27FC236}">
                  <a16:creationId xmlns:a16="http://schemas.microsoft.com/office/drawing/2014/main" id="{09B748B9-294B-40E0-A5C3-22DE9538EDA9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41" name="Freeform: Shape 20">
              <a:extLst>
                <a:ext uri="{FF2B5EF4-FFF2-40B4-BE49-F238E27FC236}">
                  <a16:creationId xmlns:a16="http://schemas.microsoft.com/office/drawing/2014/main" id="{F4DA6E85-40E8-4224-BBE0-EC68849AF339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42" name="Freeform: Shape 21">
              <a:extLst>
                <a:ext uri="{FF2B5EF4-FFF2-40B4-BE49-F238E27FC236}">
                  <a16:creationId xmlns:a16="http://schemas.microsoft.com/office/drawing/2014/main" id="{D83EE2E9-A118-4C57-8622-133898D34B74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43" name="Freeform: Shape 22">
              <a:extLst>
                <a:ext uri="{FF2B5EF4-FFF2-40B4-BE49-F238E27FC236}">
                  <a16:creationId xmlns:a16="http://schemas.microsoft.com/office/drawing/2014/main" id="{DCB34720-1E68-49CB-9E53-6E6903D459AB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244" name="Table 24">
            <a:extLst>
              <a:ext uri="{FF2B5EF4-FFF2-40B4-BE49-F238E27FC236}">
                <a16:creationId xmlns:a16="http://schemas.microsoft.com/office/drawing/2014/main" id="{1EDD0D01-D448-4F4D-B5FE-677CCB93D9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040714"/>
              </p:ext>
            </p:extLst>
          </p:nvPr>
        </p:nvGraphicFramePr>
        <p:xfrm>
          <a:off x="7099573" y="3360916"/>
          <a:ext cx="141468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5856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Samarkand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16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800 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   4,2 </a:t>
                      </a:r>
                      <a:r>
                        <a:rPr lang="en-GB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mln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245" name="Rectangle 21">
            <a:extLst>
              <a:ext uri="{FF2B5EF4-FFF2-40B4-BE49-F238E27FC236}">
                <a16:creationId xmlns:a16="http://schemas.microsoft.com/office/drawing/2014/main" id="{DC7FD8DD-9927-444D-9F28-7F07C35781CD}"/>
              </a:ext>
            </a:extLst>
          </p:cNvPr>
          <p:cNvSpPr/>
          <p:nvPr/>
        </p:nvSpPr>
        <p:spPr>
          <a:xfrm>
            <a:off x="10212332" y="2397594"/>
            <a:ext cx="1180858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en-US" sz="800" noProof="1">
                <a:solidFill>
                  <a:srgbClr val="00425F"/>
                </a:solidFill>
                <a:latin typeface="Montserrat" pitchFamily="2" charset="-52"/>
              </a:rPr>
              <a:t>Samarkand</a:t>
            </a:r>
            <a:r>
              <a:rPr lang="en-GB" sz="800" dirty="0">
                <a:solidFill>
                  <a:srgbClr val="00425F"/>
                </a:solidFill>
                <a:latin typeface="Montserrat" pitchFamily="2" charset="-52"/>
              </a:rPr>
              <a:t> region</a:t>
            </a:r>
          </a:p>
        </p:txBody>
      </p:sp>
      <p:cxnSp>
        <p:nvCxnSpPr>
          <p:cNvPr id="246" name="Connector: Elbow 26">
            <a:extLst>
              <a:ext uri="{FF2B5EF4-FFF2-40B4-BE49-F238E27FC236}">
                <a16:creationId xmlns:a16="http://schemas.microsoft.com/office/drawing/2014/main" id="{17CA6705-A0D4-478D-8C50-A61265D20A0F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010296" y="2548020"/>
            <a:ext cx="194097" cy="937388"/>
          </a:xfrm>
          <a:prstGeom prst="bentConnector2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7" name="object 2">
            <a:extLst>
              <a:ext uri="{FF2B5EF4-FFF2-40B4-BE49-F238E27FC236}">
                <a16:creationId xmlns:a16="http://schemas.microsoft.com/office/drawing/2014/main" id="{52A67904-E2D2-4534-867B-8F3ECF1D7715}"/>
              </a:ext>
            </a:extLst>
          </p:cNvPr>
          <p:cNvSpPr/>
          <p:nvPr/>
        </p:nvSpPr>
        <p:spPr>
          <a:xfrm>
            <a:off x="7079699" y="4240412"/>
            <a:ext cx="4898116" cy="7998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E56F1614-80F9-4F9B-9226-BA7D6EEC8E51}"/>
              </a:ext>
            </a:extLst>
          </p:cNvPr>
          <p:cNvSpPr txBox="1"/>
          <p:nvPr/>
        </p:nvSpPr>
        <p:spPr>
          <a:xfrm>
            <a:off x="6846450" y="2074985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9CB54F-0090-4D0E-9BE1-183BE087397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44444" y1="17223" x2="44444" y2="172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60" y="2459109"/>
            <a:ext cx="195034" cy="1813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ADF58E7-FC21-40AD-82E0-FB3B25075C1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51" y="3286805"/>
            <a:ext cx="181052" cy="18105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D6F23E0-B7CA-450F-87FF-27B27DEF8B1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9286" b="90000" l="10000" r="90000">
                        <a14:foregroundMark x1="38462" y1="11071" x2="38462" y2="11071"/>
                        <a14:foregroundMark x1="49615" y1="9643" x2="49615" y2="9643"/>
                        <a14:foregroundMark x1="47308" y1="9286" x2="46538" y2="9286"/>
                        <a14:foregroundMark x1="10000" y1="41786" x2="10000" y2="41786"/>
                        <a14:foregroundMark x1="90000" y1="41071" x2="90000" y2="41071"/>
                        <a14:foregroundMark x1="47308" y1="82857" x2="47308" y2="82857"/>
                        <a14:foregroundMark x1="29615" y1="78214" x2="29615" y2="78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92" y="3816233"/>
            <a:ext cx="173570" cy="18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425F"/>
                </a:solidFill>
                <a:latin typeface="Montserrat" pitchFamily="2" charset="-52"/>
              </a:rPr>
              <a:t>On the strategic international logistics corridor</a:t>
            </a:r>
          </a:p>
        </p:txBody>
      </p:sp>
    </p:spTree>
    <p:extLst>
      <p:ext uri="{BB962C8B-B14F-4D97-AF65-F5344CB8AC3E}">
        <p14:creationId xmlns:p14="http://schemas.microsoft.com/office/powerpoint/2010/main" val="317047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A visa-free policy for tourists from </a:t>
            </a:r>
            <a:br>
              <a:rPr lang="en-US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90 countries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Diverse range of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carriers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in Uzbekistan’s airport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11 airports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148492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Excellent air connectivity from Tashkent and other Uzbek airports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27437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4899</TotalTime>
  <Words>700</Words>
  <Application>Microsoft Office PowerPoint</Application>
  <PresentationFormat>Широкоэкранный</PresentationFormat>
  <Paragraphs>162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JAVLONBEK SALOMOV</cp:lastModifiedBy>
  <cp:revision>140</cp:revision>
  <dcterms:created xsi:type="dcterms:W3CDTF">2024-07-25T07:55:13Z</dcterms:created>
  <dcterms:modified xsi:type="dcterms:W3CDTF">2025-04-26T12:19:57Z</dcterms:modified>
</cp:coreProperties>
</file>