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147479659" r:id="rId3"/>
    <p:sldId id="2147479660"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26463-CBAF-4DB4-A679-F17C61C4B289}" type="datetimeFigureOut">
              <a:rPr lang="ru-RU" smtClean="0"/>
              <a:t>06.05.2025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329D0-19BB-4137-8B1C-2F91A7FBBB0D}" type="slidenum">
              <a:rPr lang="ru-RU" smtClean="0"/>
              <a:t>‹#›</a:t>
            </a:fld>
            <a:endParaRPr lang="ru-RU"/>
          </a:p>
        </p:txBody>
      </p:sp>
    </p:spTree>
    <p:extLst>
      <p:ext uri="{BB962C8B-B14F-4D97-AF65-F5344CB8AC3E}">
        <p14:creationId xmlns:p14="http://schemas.microsoft.com/office/powerpoint/2010/main" val="313215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56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25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6FA82C-FE74-4047-BA33-592350B081C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AADE72A-5B22-448C-A4E6-5EAA1DC74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E8A62B3-44E9-487D-B09F-4564B4AC792F}"/>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5" name="Нижний колонтитул 4">
            <a:extLst>
              <a:ext uri="{FF2B5EF4-FFF2-40B4-BE49-F238E27FC236}">
                <a16:creationId xmlns:a16="http://schemas.microsoft.com/office/drawing/2014/main" id="{1720130A-2FC8-476E-9357-E645E27706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7EA9D14-D206-4D8B-B29A-5AAF567D89A1}"/>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101473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1F7307-A520-49A1-A9B7-D98603FA13F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C0E2392-7E88-47B5-AA5C-06F88B01BCB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2AC21FA-65F4-4653-95AB-E6AF977B8790}"/>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5" name="Нижний колонтитул 4">
            <a:extLst>
              <a:ext uri="{FF2B5EF4-FFF2-40B4-BE49-F238E27FC236}">
                <a16:creationId xmlns:a16="http://schemas.microsoft.com/office/drawing/2014/main" id="{DBAB786A-8A67-4248-8F31-54CE5FAD2C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93625C0-BC67-488B-A4AF-7DD8270B11E7}"/>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251707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C9270DC-2383-4F50-A8B5-97C2BF74F07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28C063A-5743-4A59-BCE2-1C8B1F3BAE3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8DB5CC-77B0-471A-8072-1898CAA9852E}"/>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5" name="Нижний колонтитул 4">
            <a:extLst>
              <a:ext uri="{FF2B5EF4-FFF2-40B4-BE49-F238E27FC236}">
                <a16:creationId xmlns:a16="http://schemas.microsoft.com/office/drawing/2014/main" id="{6FADFE54-E658-4345-BBCE-C487A36096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1B8779-087C-4CBC-9461-C873808DAB71}"/>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20583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0360D0-C054-4068-9780-C129C854698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2BECA71-E6F4-457F-9CFF-BCD64D1F64F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41E2CC-7CEA-4004-B362-AB67F35A6E28}"/>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5" name="Нижний колонтитул 4">
            <a:extLst>
              <a:ext uri="{FF2B5EF4-FFF2-40B4-BE49-F238E27FC236}">
                <a16:creationId xmlns:a16="http://schemas.microsoft.com/office/drawing/2014/main" id="{3B3474CC-6F2F-4FAF-A0C5-F87E2A9353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CD80BD-0174-44B0-B960-EFFEC2A98E4D}"/>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126082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747921-FF22-4FDA-A074-ED16FD8F44C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1B7A5C7-AF97-4D23-A622-29D582D85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4860200-F74E-4E05-99E5-E4965F936688}"/>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5" name="Нижний колонтитул 4">
            <a:extLst>
              <a:ext uri="{FF2B5EF4-FFF2-40B4-BE49-F238E27FC236}">
                <a16:creationId xmlns:a16="http://schemas.microsoft.com/office/drawing/2014/main" id="{F0DEA6CC-F1D7-4EA1-A1B6-31F59DF22E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58115C8-8A75-4026-A3EF-29A6132B0C07}"/>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237120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6112D7-9986-4820-A5A3-401217281E2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D6911A9-B164-4C46-932C-0F4A5E4EC43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790B5BC-6C23-4964-BDE1-00BF11A28FB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BD3428D-CFEA-4FDB-84F9-09E445892821}"/>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6" name="Нижний колонтитул 5">
            <a:extLst>
              <a:ext uri="{FF2B5EF4-FFF2-40B4-BE49-F238E27FC236}">
                <a16:creationId xmlns:a16="http://schemas.microsoft.com/office/drawing/2014/main" id="{50208EA5-A284-428A-AE15-675AC025A0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533BBD4-0B17-483C-B254-E2509069A344}"/>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341756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6FC78A-BEB5-41CE-A395-3853F0246DD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CA13732-A6DA-48D0-B663-7538996AD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3632E4D-0103-4A19-9330-C440CF71C44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2C37D2D-63B6-4B81-8A25-08CF08754D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7518D38-6386-47BF-BBCE-EA81AAB1F84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C828482-3637-4E0A-8890-9D628FB29B77}"/>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8" name="Нижний колонтитул 7">
            <a:extLst>
              <a:ext uri="{FF2B5EF4-FFF2-40B4-BE49-F238E27FC236}">
                <a16:creationId xmlns:a16="http://schemas.microsoft.com/office/drawing/2014/main" id="{CFDED4D1-BCA8-4345-9AFD-1E2862DCA28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08571F7-1D37-4EA3-83DC-633DB8155F47}"/>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105161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62C870-6B4A-4F2E-8FE0-530292C701F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8BB330E-9F42-49AD-A1C1-9A5A2F55562E}"/>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4" name="Нижний колонтитул 3">
            <a:extLst>
              <a:ext uri="{FF2B5EF4-FFF2-40B4-BE49-F238E27FC236}">
                <a16:creationId xmlns:a16="http://schemas.microsoft.com/office/drawing/2014/main" id="{E04FFF12-E786-42FF-8437-D2090A0C0F6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5F88DB7-58F9-4353-9F67-A207D171B912}"/>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378499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B693D3A-7557-4C37-B2EA-5E36E553A006}"/>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3" name="Нижний колонтитул 2">
            <a:extLst>
              <a:ext uri="{FF2B5EF4-FFF2-40B4-BE49-F238E27FC236}">
                <a16:creationId xmlns:a16="http://schemas.microsoft.com/office/drawing/2014/main" id="{E73CE2D2-B564-4978-930F-4072426D3FD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91179B1-9F46-45E7-AA95-1EBECB962320}"/>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127926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906818-D994-4277-A31D-104EB6C9D9E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9B39ECE-DAE4-4AA6-B04E-39A2C9C8E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0476B59-9283-4E37-AA77-42632F133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84957E6-BAD0-4257-A43F-32D017570CDF}"/>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6" name="Нижний колонтитул 5">
            <a:extLst>
              <a:ext uri="{FF2B5EF4-FFF2-40B4-BE49-F238E27FC236}">
                <a16:creationId xmlns:a16="http://schemas.microsoft.com/office/drawing/2014/main" id="{A19C4239-B038-44E3-98B9-863946B09E6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C6CB64F-5FC7-4582-93FB-592F21DA7356}"/>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215478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42CA43-D365-49CD-BCE0-996C847D9C4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FCFEA5D-8EE0-4A4C-805D-E3047528E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8188455-A25F-4162-AF77-831CDEC54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21D2A6E-C8F4-410E-9DF9-070BBF451297}"/>
              </a:ext>
            </a:extLst>
          </p:cNvPr>
          <p:cNvSpPr>
            <a:spLocks noGrp="1"/>
          </p:cNvSpPr>
          <p:nvPr>
            <p:ph type="dt" sz="half" idx="10"/>
          </p:nvPr>
        </p:nvSpPr>
        <p:spPr/>
        <p:txBody>
          <a:bodyPr/>
          <a:lstStyle/>
          <a:p>
            <a:fld id="{C305B65A-A620-46BE-857A-7F49C6FC1B2C}" type="datetimeFigureOut">
              <a:rPr lang="ru-RU" smtClean="0"/>
              <a:t>06.05.2025</a:t>
            </a:fld>
            <a:endParaRPr lang="ru-RU"/>
          </a:p>
        </p:txBody>
      </p:sp>
      <p:sp>
        <p:nvSpPr>
          <p:cNvPr id="6" name="Нижний колонтитул 5">
            <a:extLst>
              <a:ext uri="{FF2B5EF4-FFF2-40B4-BE49-F238E27FC236}">
                <a16:creationId xmlns:a16="http://schemas.microsoft.com/office/drawing/2014/main" id="{EF0FE1B7-4A09-40E2-8668-C3D9D8D451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0ADB18F-E712-4D26-BD73-AD0947F889E1}"/>
              </a:ext>
            </a:extLst>
          </p:cNvPr>
          <p:cNvSpPr>
            <a:spLocks noGrp="1"/>
          </p:cNvSpPr>
          <p:nvPr>
            <p:ph type="sldNum" sz="quarter" idx="12"/>
          </p:nvPr>
        </p:nvSpPr>
        <p:spPr/>
        <p:txBody>
          <a:bodyPr/>
          <a:lstStyle/>
          <a:p>
            <a:fld id="{A752A79A-04C4-443B-85BB-0EC03899399F}" type="slidenum">
              <a:rPr lang="ru-RU" smtClean="0"/>
              <a:t>‹#›</a:t>
            </a:fld>
            <a:endParaRPr lang="ru-RU"/>
          </a:p>
        </p:txBody>
      </p:sp>
    </p:spTree>
    <p:extLst>
      <p:ext uri="{BB962C8B-B14F-4D97-AF65-F5344CB8AC3E}">
        <p14:creationId xmlns:p14="http://schemas.microsoft.com/office/powerpoint/2010/main" val="6591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6CCFF-8174-4D5A-BB7F-BFFAF66B3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3B89AA28-2791-43BD-9EFE-8E2C2DFBC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43029AF-3829-40E5-87C6-CEF65A4F5E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5B65A-A620-46BE-857A-7F49C6FC1B2C}" type="datetimeFigureOut">
              <a:rPr lang="ru-RU" smtClean="0"/>
              <a:t>06.05.2025</a:t>
            </a:fld>
            <a:endParaRPr lang="ru-RU"/>
          </a:p>
        </p:txBody>
      </p:sp>
      <p:sp>
        <p:nvSpPr>
          <p:cNvPr id="5" name="Нижний колонтитул 4">
            <a:extLst>
              <a:ext uri="{FF2B5EF4-FFF2-40B4-BE49-F238E27FC236}">
                <a16:creationId xmlns:a16="http://schemas.microsoft.com/office/drawing/2014/main" id="{184D0726-461B-4917-9351-43FA9DA0F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8915A2C-B9E5-4CE6-A0FD-934FE54299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2A79A-04C4-443B-85BB-0EC03899399F}" type="slidenum">
              <a:rPr lang="ru-RU" smtClean="0"/>
              <a:t>‹#›</a:t>
            </a:fld>
            <a:endParaRPr lang="ru-RU"/>
          </a:p>
        </p:txBody>
      </p:sp>
    </p:spTree>
    <p:extLst>
      <p:ext uri="{BB962C8B-B14F-4D97-AF65-F5344CB8AC3E}">
        <p14:creationId xmlns:p14="http://schemas.microsoft.com/office/powerpoint/2010/main" val="405378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BDCF">
            <a:alpha val="13000"/>
          </a:srgbClr>
        </a:solidFill>
        <a:effectLst/>
      </p:bgPr>
    </p:bg>
    <p:spTree>
      <p:nvGrpSpPr>
        <p:cNvPr id="1" name=""/>
        <p:cNvGrpSpPr/>
        <p:nvPr/>
      </p:nvGrpSpPr>
      <p:grpSpPr>
        <a:xfrm>
          <a:off x="0" y="0"/>
          <a:ext cx="0" cy="0"/>
          <a:chOff x="0" y="0"/>
          <a:chExt cx="0" cy="0"/>
        </a:xfrm>
      </p:grpSpPr>
      <p:sp>
        <p:nvSpPr>
          <p:cNvPr id="71" name="object 7">
            <a:extLst>
              <a:ext uri="{FF2B5EF4-FFF2-40B4-BE49-F238E27FC236}">
                <a16:creationId xmlns:a16="http://schemas.microsoft.com/office/drawing/2014/main" id="{8C4E7CBD-532D-4727-AC37-DB7169A8BCBF}"/>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chemeClr val="accent5">
              <a:lumMod val="20000"/>
              <a:lumOff val="80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4" name="Рисунок 3">
            <a:extLst>
              <a:ext uri="{FF2B5EF4-FFF2-40B4-BE49-F238E27FC236}">
                <a16:creationId xmlns:a16="http://schemas.microsoft.com/office/drawing/2014/main" id="{E032980E-9885-4084-9EBF-A98EEB805A2A}"/>
              </a:ext>
            </a:extLst>
          </p:cNvPr>
          <p:cNvPicPr>
            <a:picLocks noChangeAspect="1"/>
          </p:cNvPicPr>
          <p:nvPr/>
        </p:nvPicPr>
        <p:blipFill>
          <a:blip r:embed="rId2"/>
          <a:stretch>
            <a:fillRect/>
          </a:stretch>
        </p:blipFill>
        <p:spPr>
          <a:xfrm>
            <a:off x="3654671" y="5005656"/>
            <a:ext cx="2472485" cy="990752"/>
          </a:xfrm>
          <a:prstGeom prst="rect">
            <a:avLst/>
          </a:prstGeom>
        </p:spPr>
      </p:pic>
      <p:sp>
        <p:nvSpPr>
          <p:cNvPr id="5" name="object 5">
            <a:extLst>
              <a:ext uri="{FF2B5EF4-FFF2-40B4-BE49-F238E27FC236}">
                <a16:creationId xmlns:a16="http://schemas.microsoft.com/office/drawing/2014/main" id="{419BF7E9-9A5D-47F8-8086-1D80E210FB7F}"/>
              </a:ext>
            </a:extLst>
          </p:cNvPr>
          <p:cNvSpPr txBox="1"/>
          <p:nvPr/>
        </p:nvSpPr>
        <p:spPr>
          <a:xfrm>
            <a:off x="9324994" y="4815190"/>
            <a:ext cx="1436955" cy="197490"/>
          </a:xfrm>
          <a:prstGeom prst="rect">
            <a:avLst/>
          </a:prstGeom>
        </p:spPr>
        <p:txBody>
          <a:bodyPr vert="horz" wrap="square" lIns="0" tIns="12700" rIns="0" bIns="0" rtlCol="0">
            <a:spAutoFit/>
          </a:bodyPr>
          <a:lstStyle/>
          <a:p>
            <a:pPr marL="12700">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Project placement</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6" name="object 6">
            <a:extLst>
              <a:ext uri="{FF2B5EF4-FFF2-40B4-BE49-F238E27FC236}">
                <a16:creationId xmlns:a16="http://schemas.microsoft.com/office/drawing/2014/main" id="{22ABF9AD-A55E-4615-AF07-9999FE23E031}"/>
              </a:ext>
            </a:extLst>
          </p:cNvPr>
          <p:cNvSpPr txBox="1"/>
          <p:nvPr/>
        </p:nvSpPr>
        <p:spPr>
          <a:xfrm>
            <a:off x="96088" y="2590191"/>
            <a:ext cx="6010391" cy="730328"/>
          </a:xfrm>
          <a:prstGeom prst="rect">
            <a:avLst/>
          </a:prstGeom>
        </p:spPr>
        <p:txBody>
          <a:bodyPr vert="horz" wrap="square" lIns="0" tIns="12065" rIns="0" bIns="0" rtlCol="0">
            <a:spAutoFit/>
          </a:bodyPr>
          <a:lstStyle/>
          <a:p>
            <a:pPr marL="12700" algn="just">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Deposits and forecast reserves</a:t>
            </a:r>
          </a:p>
          <a:p>
            <a:pPr marL="12700" algn="just">
              <a:spcBef>
                <a:spcPts val="195"/>
              </a:spcBef>
            </a:pPr>
            <a:r>
              <a:rPr lang="en-US" sz="1100" dirty="0">
                <a:latin typeface="Times New Roman" panose="02020603050405020304" pitchFamily="18" charset="0"/>
                <a:cs typeface="Times New Roman" panose="02020603050405020304" pitchFamily="18" charset="0"/>
              </a:rPr>
              <a:t>At the current mining rate, the remaining gold on earth will be mined in 15 years. However, there are an additional 110 thousand tons of gold in known mineral resources, which is quite enough to produce even after 2048.</a:t>
            </a:r>
            <a:endParaRPr sz="1100" dirty="0">
              <a:latin typeface="Times New Roman" panose="02020603050405020304" pitchFamily="18" charset="0"/>
              <a:cs typeface="Times New Roman" panose="02020603050405020304" pitchFamily="18" charset="0"/>
            </a:endParaRPr>
          </a:p>
        </p:txBody>
      </p:sp>
      <p:sp>
        <p:nvSpPr>
          <p:cNvPr id="7" name="object 10">
            <a:extLst>
              <a:ext uri="{FF2B5EF4-FFF2-40B4-BE49-F238E27FC236}">
                <a16:creationId xmlns:a16="http://schemas.microsoft.com/office/drawing/2014/main" id="{265F8E4D-F0D6-42BF-9545-1432172E4C4B}"/>
              </a:ext>
            </a:extLst>
          </p:cNvPr>
          <p:cNvSpPr txBox="1">
            <a:spLocks/>
          </p:cNvSpPr>
          <p:nvPr/>
        </p:nvSpPr>
        <p:spPr>
          <a:xfrm>
            <a:off x="2387638" y="209183"/>
            <a:ext cx="8180476"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Development of gold and other precious metal deposits in the </a:t>
            </a:r>
            <a:r>
              <a:rPr lang="en-US" sz="1800" b="1" dirty="0" err="1">
                <a:solidFill>
                  <a:srgbClr val="0070C0"/>
                </a:solidFill>
                <a:latin typeface="Times New Roman" panose="02020603050405020304" pitchFamily="18" charset="0"/>
                <a:ea typeface="+mn-ea"/>
                <a:cs typeface="Times New Roman" panose="02020603050405020304" pitchFamily="18" charset="0"/>
              </a:rPr>
              <a:t>Navoiy</a:t>
            </a:r>
            <a:r>
              <a:rPr lang="en-US" sz="1800" b="1" dirty="0">
                <a:solidFill>
                  <a:srgbClr val="0070C0"/>
                </a:solidFill>
                <a:latin typeface="Times New Roman" panose="02020603050405020304" pitchFamily="18" charset="0"/>
                <a:ea typeface="+mn-ea"/>
                <a:cs typeface="Times New Roman" panose="02020603050405020304" pitchFamily="18" charset="0"/>
              </a:rPr>
              <a:t> Region</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8" name="object 12">
            <a:extLst>
              <a:ext uri="{FF2B5EF4-FFF2-40B4-BE49-F238E27FC236}">
                <a16:creationId xmlns:a16="http://schemas.microsoft.com/office/drawing/2014/main" id="{1A0D7BA1-0895-471E-8271-824F43F5FA93}"/>
              </a:ext>
            </a:extLst>
          </p:cNvPr>
          <p:cNvSpPr txBox="1"/>
          <p:nvPr/>
        </p:nvSpPr>
        <p:spPr>
          <a:xfrm>
            <a:off x="3369960" y="1129306"/>
            <a:ext cx="2826772" cy="1458733"/>
          </a:xfrm>
          <a:prstGeom prst="rect">
            <a:avLst/>
          </a:prstGeom>
        </p:spPr>
        <p:txBody>
          <a:bodyPr vert="horz" wrap="square" lIns="0" tIns="24765" rIns="0" bIns="0" rtlCol="0">
            <a:spAutoFit/>
          </a:bodyPr>
          <a:lstStyle/>
          <a:p>
            <a:pPr marL="12700">
              <a:lnSpc>
                <a:spcPct val="100000"/>
              </a:lnSpc>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The purpose of the project</a:t>
            </a:r>
          </a:p>
          <a:p>
            <a:pPr marL="12700">
              <a:lnSpc>
                <a:spcPct val="100000"/>
              </a:lnSpc>
              <a:spcBef>
                <a:spcPts val="195"/>
              </a:spcBef>
            </a:pPr>
            <a:r>
              <a:rPr lang="en-US" sz="1100" spc="-10" dirty="0">
                <a:latin typeface="Times New Roman" panose="02020603050405020304" pitchFamily="18" charset="0"/>
                <a:cs typeface="Times New Roman" panose="02020603050405020304" pitchFamily="18" charset="0"/>
              </a:rPr>
              <a:t>The project provides for the development of deposits in the </a:t>
            </a:r>
            <a:r>
              <a:rPr lang="en-US" sz="1100" spc="-10" dirty="0" err="1">
                <a:latin typeface="Times New Roman" panose="02020603050405020304" pitchFamily="18" charset="0"/>
                <a:cs typeface="Times New Roman" panose="02020603050405020304" pitchFamily="18" charset="0"/>
              </a:rPr>
              <a:t>Navoiy</a:t>
            </a:r>
            <a:r>
              <a:rPr lang="en-US" sz="1100" spc="-10" dirty="0">
                <a:latin typeface="Times New Roman" panose="02020603050405020304" pitchFamily="18" charset="0"/>
                <a:cs typeface="Times New Roman" panose="02020603050405020304" pitchFamily="18" charset="0"/>
              </a:rPr>
              <a:t> region and the production of gold and other precious metals.</a:t>
            </a:r>
            <a:r>
              <a:rPr lang="ru-RU" sz="1100" spc="-10" dirty="0">
                <a:latin typeface="Times New Roman" panose="02020603050405020304" pitchFamily="18" charset="0"/>
                <a:cs typeface="Times New Roman" panose="02020603050405020304" pitchFamily="18" charset="0"/>
              </a:rPr>
              <a:t> </a:t>
            </a:r>
            <a:endParaRPr lang="en-US" sz="1100" spc="-10" dirty="0">
              <a:latin typeface="Times New Roman" panose="02020603050405020304" pitchFamily="18" charset="0"/>
              <a:cs typeface="Times New Roman" panose="02020603050405020304" pitchFamily="18" charset="0"/>
            </a:endParaRPr>
          </a:p>
          <a:p>
            <a:pPr marL="12700">
              <a:lnSpc>
                <a:spcPct val="100000"/>
              </a:lnSpc>
              <a:spcBef>
                <a:spcPts val="195"/>
              </a:spcBef>
            </a:pPr>
            <a:endParaRPr lang="ru-RU" sz="1100" spc="-10" dirty="0">
              <a:latin typeface="Times New Roman" panose="02020603050405020304" pitchFamily="18" charset="0"/>
              <a:cs typeface="Times New Roman" panose="02020603050405020304" pitchFamily="18" charset="0"/>
            </a:endParaRPr>
          </a:p>
          <a:p>
            <a:pPr marL="12700" marR="38100" algn="just">
              <a:lnSpc>
                <a:spcPct val="100000"/>
              </a:lnSpc>
              <a:spcBef>
                <a:spcPts val="95"/>
              </a:spcBef>
            </a:pPr>
            <a:r>
              <a:rPr lang="en-US" sz="1100" spc="-10" dirty="0">
                <a:latin typeface="Times New Roman" panose="02020603050405020304" pitchFamily="18" charset="0"/>
                <a:cs typeface="Times New Roman" panose="02020603050405020304" pitchFamily="18" charset="0"/>
              </a:rPr>
              <a:t>Investors will be offered 6 ore sites on a competitive basis for the extraction and production of precious metals.</a:t>
            </a:r>
            <a:endParaRPr lang="ru-RU" sz="1100" spc="-10" dirty="0">
              <a:latin typeface="Times New Roman" panose="02020603050405020304" pitchFamily="18" charset="0"/>
              <a:cs typeface="Times New Roman" panose="02020603050405020304" pitchFamily="18" charset="0"/>
            </a:endParaRPr>
          </a:p>
        </p:txBody>
      </p:sp>
      <p:sp>
        <p:nvSpPr>
          <p:cNvPr id="9" name="object 14">
            <a:extLst>
              <a:ext uri="{FF2B5EF4-FFF2-40B4-BE49-F238E27FC236}">
                <a16:creationId xmlns:a16="http://schemas.microsoft.com/office/drawing/2014/main" id="{E1CFBF8D-B1F3-4598-9A2D-94A44844E460}"/>
              </a:ext>
            </a:extLst>
          </p:cNvPr>
          <p:cNvSpPr txBox="1"/>
          <p:nvPr/>
        </p:nvSpPr>
        <p:spPr>
          <a:xfrm>
            <a:off x="102836" y="4976346"/>
            <a:ext cx="3476484" cy="653384"/>
          </a:xfrm>
          <a:prstGeom prst="rect">
            <a:avLst/>
          </a:prstGeom>
        </p:spPr>
        <p:txBody>
          <a:bodyPr vert="horz" wrap="square" lIns="0" tIns="12065" rIns="0" bIns="0" rtlCol="0">
            <a:spAutoFit/>
          </a:bodyPr>
          <a:lstStyle/>
          <a:p>
            <a:pPr marL="12700" marR="7620" algn="just">
              <a:lnSpc>
                <a:spcPts val="1160"/>
              </a:lnSpc>
              <a:spcBef>
                <a:spcPts val="195"/>
              </a:spcBef>
              <a:tabLst>
                <a:tab pos="184785" algn="l"/>
              </a:tabLst>
            </a:pPr>
            <a:r>
              <a:rPr lang="en-US" sz="1200" b="1" spc="-10" dirty="0">
                <a:solidFill>
                  <a:srgbClr val="0070C0"/>
                </a:solidFill>
                <a:latin typeface="Times New Roman" panose="02020603050405020304" pitchFamily="18" charset="0"/>
                <a:cs typeface="Times New Roman" panose="02020603050405020304" pitchFamily="18" charset="0"/>
              </a:rPr>
              <a:t>Market</a:t>
            </a:r>
            <a:endParaRPr lang="ru-RU" sz="1200" b="1" spc="-10" dirty="0">
              <a:solidFill>
                <a:srgbClr val="0070C0"/>
              </a:solidFill>
              <a:latin typeface="Times New Roman" panose="02020603050405020304" pitchFamily="18" charset="0"/>
              <a:cs typeface="Times New Roman" panose="02020603050405020304" pitchFamily="18" charset="0"/>
            </a:endParaRPr>
          </a:p>
          <a:p>
            <a:pPr marL="12700" marR="7620" algn="just">
              <a:lnSpc>
                <a:spcPts val="1160"/>
              </a:lnSpc>
              <a:spcBef>
                <a:spcPts val="195"/>
              </a:spcBef>
              <a:tabLst>
                <a:tab pos="184785" algn="l"/>
              </a:tabLst>
            </a:pPr>
            <a:r>
              <a:rPr lang="en-US" sz="1100" dirty="0">
                <a:latin typeface="Times New Roman" panose="02020603050405020304" pitchFamily="18" charset="0"/>
                <a:cs typeface="Times New Roman" panose="02020603050405020304" pitchFamily="18" charset="0"/>
              </a:rPr>
              <a:t>Gold futures reached $3,500, and the spot price also briefly exceeded this level during intraday trading. This marks a staggering 775% increase in just 20 years.</a:t>
            </a:r>
            <a:endParaRPr lang="ru-RU" sz="1100" dirty="0">
              <a:latin typeface="Times New Roman" panose="02020603050405020304" pitchFamily="18" charset="0"/>
              <a:cs typeface="Times New Roman" panose="02020603050405020304" pitchFamily="18" charset="0"/>
            </a:endParaRPr>
          </a:p>
        </p:txBody>
      </p:sp>
      <p:sp>
        <p:nvSpPr>
          <p:cNvPr id="10" name="object 18">
            <a:extLst>
              <a:ext uri="{FF2B5EF4-FFF2-40B4-BE49-F238E27FC236}">
                <a16:creationId xmlns:a16="http://schemas.microsoft.com/office/drawing/2014/main" id="{12D3FA24-FFA9-426D-BF24-3E803F6AFA52}"/>
              </a:ext>
            </a:extLst>
          </p:cNvPr>
          <p:cNvSpPr txBox="1"/>
          <p:nvPr/>
        </p:nvSpPr>
        <p:spPr>
          <a:xfrm>
            <a:off x="9297896" y="1450684"/>
            <a:ext cx="2738528" cy="562333"/>
          </a:xfrm>
          <a:prstGeom prst="rect">
            <a:avLst/>
          </a:prstGeom>
        </p:spPr>
        <p:txBody>
          <a:bodyPr vert="horz" wrap="square" lIns="0" tIns="28575" rIns="0" bIns="0" rtlCol="0">
            <a:spAutoFit/>
          </a:bodyPr>
          <a:lstStyle/>
          <a:p>
            <a:pPr marL="12700" marR="38100" indent="-172720">
              <a:spcBef>
                <a:spcPts val="95"/>
              </a:spcBef>
              <a:buFont typeface="Wingdings" panose="05000000000000000000" pitchFamily="2" charset="2"/>
              <a:buChar char="q"/>
              <a:tabLst>
                <a:tab pos="184785" algn="l"/>
              </a:tabLst>
            </a:pPr>
            <a:r>
              <a:rPr lang="en-US" sz="1100" spc="-10" dirty="0">
                <a:latin typeface="Times New Roman" panose="02020603050405020304" pitchFamily="18" charset="0"/>
                <a:cs typeface="Times New Roman" panose="02020603050405020304" pitchFamily="18" charset="0"/>
              </a:rPr>
              <a:t>Local contribution</a:t>
            </a:r>
            <a:r>
              <a:rPr lang="ru-RU" sz="1100" spc="-10" dirty="0">
                <a:latin typeface="Times New Roman" panose="02020603050405020304" pitchFamily="18" charset="0"/>
                <a:cs typeface="Times New Roman" panose="02020603050405020304" pitchFamily="18" charset="0"/>
              </a:rPr>
              <a:t>– 34,4</a:t>
            </a:r>
            <a:r>
              <a:rPr lang="en-US" sz="1100" spc="-10" dirty="0">
                <a:latin typeface="Times New Roman" panose="02020603050405020304" pitchFamily="18" charset="0"/>
                <a:cs typeface="Times New Roman" panose="02020603050405020304" pitchFamily="18" charset="0"/>
              </a:rPr>
              <a:t>% ($</a:t>
            </a:r>
            <a:r>
              <a:rPr lang="ru-RU" sz="1100" spc="-10" dirty="0">
                <a:latin typeface="Times New Roman" panose="02020603050405020304" pitchFamily="18" charset="0"/>
                <a:cs typeface="Times New Roman" panose="02020603050405020304" pitchFamily="18" charset="0"/>
              </a:rPr>
              <a:t>11</a:t>
            </a:r>
            <a:r>
              <a:rPr lang="en-US" sz="1100" spc="-10" dirty="0">
                <a:latin typeface="Times New Roman" panose="02020603050405020304" pitchFamily="18" charset="0"/>
                <a:cs typeface="Times New Roman" panose="02020603050405020304" pitchFamily="18" charset="0"/>
              </a:rPr>
              <a:t>.</a:t>
            </a:r>
            <a:r>
              <a:rPr lang="ru-RU" sz="1100" spc="-10" dirty="0">
                <a:latin typeface="Times New Roman" panose="02020603050405020304" pitchFamily="18" charset="0"/>
                <a:cs typeface="Times New Roman" panose="02020603050405020304" pitchFamily="18" charset="0"/>
              </a:rPr>
              <a:t>0</a:t>
            </a:r>
            <a:r>
              <a:rPr lang="en-US" sz="1100" spc="-10" dirty="0">
                <a:latin typeface="Times New Roman" panose="02020603050405020304" pitchFamily="18" charset="0"/>
                <a:cs typeface="Times New Roman" panose="02020603050405020304" pitchFamily="18" charset="0"/>
              </a:rPr>
              <a:t> million)</a:t>
            </a:r>
          </a:p>
          <a:p>
            <a:pPr marL="12700" marR="38100" indent="-172720">
              <a:spcBef>
                <a:spcPts val="95"/>
              </a:spcBef>
              <a:buFont typeface="Wingdings" panose="05000000000000000000" pitchFamily="2" charset="2"/>
              <a:buChar char="q"/>
              <a:tabLst>
                <a:tab pos="184785" algn="l"/>
              </a:tabLst>
            </a:pPr>
            <a:r>
              <a:rPr lang="en-US" sz="1100" spc="-10" dirty="0">
                <a:latin typeface="Times New Roman" panose="02020603050405020304" pitchFamily="18" charset="0"/>
                <a:cs typeface="Times New Roman" panose="02020603050405020304" pitchFamily="18" charset="0"/>
              </a:rPr>
              <a:t>Attracted loans</a:t>
            </a:r>
            <a:r>
              <a:rPr lang="ru-RU" sz="1100" spc="-10" dirty="0">
                <a:latin typeface="Times New Roman" panose="02020603050405020304" pitchFamily="18" charset="0"/>
                <a:cs typeface="Times New Roman" panose="02020603050405020304" pitchFamily="18" charset="0"/>
              </a:rPr>
              <a:t>– 30,6</a:t>
            </a:r>
            <a:r>
              <a:rPr lang="en-US" sz="1100" spc="-10" dirty="0">
                <a:latin typeface="Times New Roman" panose="02020603050405020304" pitchFamily="18" charset="0"/>
                <a:cs typeface="Times New Roman" panose="02020603050405020304" pitchFamily="18" charset="0"/>
              </a:rPr>
              <a:t>% ($</a:t>
            </a:r>
            <a:r>
              <a:rPr lang="ru-RU" sz="1100" spc="-10" dirty="0">
                <a:latin typeface="Times New Roman" panose="02020603050405020304" pitchFamily="18" charset="0"/>
                <a:cs typeface="Times New Roman" panose="02020603050405020304" pitchFamily="18" charset="0"/>
              </a:rPr>
              <a:t>9,8</a:t>
            </a:r>
            <a:r>
              <a:rPr lang="en-US" sz="1100" spc="-10" dirty="0">
                <a:latin typeface="Times New Roman" panose="02020603050405020304" pitchFamily="18" charset="0"/>
                <a:cs typeface="Times New Roman" panose="02020603050405020304" pitchFamily="18" charset="0"/>
              </a:rPr>
              <a:t> million)</a:t>
            </a:r>
            <a:endParaRPr lang="ru-RU" sz="1100" spc="-10" dirty="0">
              <a:latin typeface="Times New Roman" panose="02020603050405020304" pitchFamily="18" charset="0"/>
              <a:cs typeface="Times New Roman" panose="02020603050405020304" pitchFamily="18" charset="0"/>
            </a:endParaRPr>
          </a:p>
          <a:p>
            <a:pPr marL="12700" marR="38100" indent="-172720">
              <a:spcBef>
                <a:spcPts val="95"/>
              </a:spcBef>
              <a:buFont typeface="Wingdings" panose="05000000000000000000" pitchFamily="2" charset="2"/>
              <a:buChar char="q"/>
              <a:tabLst>
                <a:tab pos="184785" algn="l"/>
              </a:tabLst>
            </a:pPr>
            <a:r>
              <a:rPr lang="en-US" sz="1100" spc="-10" dirty="0">
                <a:latin typeface="Times New Roman" panose="02020603050405020304" pitchFamily="18" charset="0"/>
                <a:cs typeface="Times New Roman" panose="02020603050405020304" pitchFamily="18" charset="0"/>
              </a:rPr>
              <a:t>Direct investments </a:t>
            </a:r>
            <a:r>
              <a:rPr lang="ru-RU" sz="1100" spc="-10" dirty="0">
                <a:latin typeface="Times New Roman" panose="02020603050405020304" pitchFamily="18" charset="0"/>
                <a:cs typeface="Times New Roman" panose="02020603050405020304" pitchFamily="18" charset="0"/>
              </a:rPr>
              <a:t>- 35,0%</a:t>
            </a:r>
            <a:r>
              <a:rPr lang="en-US" sz="1100" spc="-10" dirty="0">
                <a:latin typeface="Times New Roman" panose="02020603050405020304" pitchFamily="18" charset="0"/>
                <a:cs typeface="Times New Roman" panose="02020603050405020304" pitchFamily="18" charset="0"/>
              </a:rPr>
              <a:t> ($</a:t>
            </a:r>
            <a:r>
              <a:rPr lang="ru-RU" sz="1100" spc="-10" dirty="0">
                <a:latin typeface="Times New Roman" panose="02020603050405020304" pitchFamily="18" charset="0"/>
                <a:cs typeface="Times New Roman" panose="02020603050405020304" pitchFamily="18" charset="0"/>
              </a:rPr>
              <a:t>11</a:t>
            </a:r>
            <a:r>
              <a:rPr lang="en-US" sz="1100" spc="-10" dirty="0">
                <a:latin typeface="Times New Roman" panose="02020603050405020304" pitchFamily="18" charset="0"/>
                <a:cs typeface="Times New Roman" panose="02020603050405020304" pitchFamily="18" charset="0"/>
              </a:rPr>
              <a:t>.</a:t>
            </a:r>
            <a:r>
              <a:rPr lang="ru-RU" sz="1100" spc="-10" dirty="0">
                <a:latin typeface="Times New Roman" panose="02020603050405020304" pitchFamily="18" charset="0"/>
                <a:cs typeface="Times New Roman" panose="02020603050405020304" pitchFamily="18" charset="0"/>
              </a:rPr>
              <a:t>2</a:t>
            </a:r>
            <a:r>
              <a:rPr lang="en-US" sz="1100" spc="-10" dirty="0">
                <a:latin typeface="Times New Roman" panose="02020603050405020304" pitchFamily="18" charset="0"/>
                <a:cs typeface="Times New Roman" panose="02020603050405020304" pitchFamily="18" charset="0"/>
              </a:rPr>
              <a:t> million)</a:t>
            </a:r>
            <a:r>
              <a:rPr sz="1100" spc="-10" dirty="0">
                <a:latin typeface="Times New Roman" panose="02020603050405020304" pitchFamily="18" charset="0"/>
                <a:cs typeface="Times New Roman" panose="02020603050405020304" pitchFamily="18" charset="0"/>
              </a:rPr>
              <a:t>.</a:t>
            </a:r>
          </a:p>
        </p:txBody>
      </p:sp>
      <p:sp>
        <p:nvSpPr>
          <p:cNvPr id="11" name="object 19">
            <a:extLst>
              <a:ext uri="{FF2B5EF4-FFF2-40B4-BE49-F238E27FC236}">
                <a16:creationId xmlns:a16="http://schemas.microsoft.com/office/drawing/2014/main" id="{CE5BBA7B-A5ED-4CA6-B669-3D888F183557}"/>
              </a:ext>
            </a:extLst>
          </p:cNvPr>
          <p:cNvSpPr txBox="1"/>
          <p:nvPr/>
        </p:nvSpPr>
        <p:spPr>
          <a:xfrm>
            <a:off x="9183651" y="2106777"/>
            <a:ext cx="2644798" cy="470257"/>
          </a:xfrm>
          <a:prstGeom prst="rect">
            <a:avLst/>
          </a:prstGeom>
        </p:spPr>
        <p:txBody>
          <a:bodyPr vert="horz" wrap="square" lIns="0" tIns="24130" rIns="0" bIns="0" rtlCol="0">
            <a:spAutoFit/>
          </a:bodyPr>
          <a:lstStyle/>
          <a:p>
            <a:pPr marR="38100" algn="just">
              <a:lnSpc>
                <a:spcPct val="92100"/>
              </a:lnSpc>
              <a:spcBef>
                <a:spcPts val="95"/>
              </a:spcBef>
              <a:tabLst>
                <a:tab pos="184785" algn="l"/>
              </a:tabLst>
            </a:pPr>
            <a:r>
              <a:rPr lang="en-US" sz="1050" i="1" spc="-10" dirty="0">
                <a:latin typeface="Times New Roman" panose="02020603050405020304" pitchFamily="18" charset="0"/>
                <a:cs typeface="Times New Roman" panose="02020603050405020304" pitchFamily="18" charset="0"/>
              </a:rPr>
              <a:t>The final cost and financing structure of the project will be determined based on the results of negotiations with the investor.</a:t>
            </a:r>
            <a:endParaRPr lang="ru-RU" sz="1050" i="1" spc="-10" dirty="0">
              <a:latin typeface="Times New Roman" panose="02020603050405020304" pitchFamily="18" charset="0"/>
              <a:cs typeface="Times New Roman" panose="02020603050405020304" pitchFamily="18" charset="0"/>
            </a:endParaRPr>
          </a:p>
        </p:txBody>
      </p:sp>
      <p:grpSp>
        <p:nvGrpSpPr>
          <p:cNvPr id="12" name="Graphic 4">
            <a:extLst>
              <a:ext uri="{FF2B5EF4-FFF2-40B4-BE49-F238E27FC236}">
                <a16:creationId xmlns:a16="http://schemas.microsoft.com/office/drawing/2014/main" id="{734CF3CE-8C52-4035-92E0-846786671E55}"/>
              </a:ext>
            </a:extLst>
          </p:cNvPr>
          <p:cNvGrpSpPr/>
          <p:nvPr/>
        </p:nvGrpSpPr>
        <p:grpSpPr>
          <a:xfrm>
            <a:off x="9461561" y="5078949"/>
            <a:ext cx="2459344" cy="1407607"/>
            <a:chOff x="1343025" y="333375"/>
            <a:chExt cx="9505949" cy="6191249"/>
          </a:xfrm>
          <a:solidFill>
            <a:sysClr val="window" lastClr="FFFFFF">
              <a:lumMod val="75000"/>
            </a:sysClr>
          </a:solidFill>
        </p:grpSpPr>
        <p:sp>
          <p:nvSpPr>
            <p:cNvPr id="13" name="Freeform: Shape 6">
              <a:extLst>
                <a:ext uri="{FF2B5EF4-FFF2-40B4-BE49-F238E27FC236}">
                  <a16:creationId xmlns:a16="http://schemas.microsoft.com/office/drawing/2014/main" id="{F965BC69-0C2E-4D51-BB50-C142F0393CC8}"/>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Freeform: Shape 7">
              <a:extLst>
                <a:ext uri="{FF2B5EF4-FFF2-40B4-BE49-F238E27FC236}">
                  <a16:creationId xmlns:a16="http://schemas.microsoft.com/office/drawing/2014/main" id="{9F07F409-F210-4F93-A164-D1AC9A439F31}"/>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Freeform: Shape 8">
              <a:extLst>
                <a:ext uri="{FF2B5EF4-FFF2-40B4-BE49-F238E27FC236}">
                  <a16:creationId xmlns:a16="http://schemas.microsoft.com/office/drawing/2014/main" id="{2315D99D-5F3B-4D3C-89A1-512B198D8B34}"/>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Freeform: Shape 9">
              <a:extLst>
                <a:ext uri="{FF2B5EF4-FFF2-40B4-BE49-F238E27FC236}">
                  <a16:creationId xmlns:a16="http://schemas.microsoft.com/office/drawing/2014/main" id="{9656FA71-2139-4B4D-8610-C4D57936D2B6}"/>
                </a:ext>
              </a:extLst>
            </p:cNvPr>
            <p:cNvSpPr/>
            <p:nvPr/>
          </p:nvSpPr>
          <p:spPr>
            <a:xfrm>
              <a:off x="4535805" y="1762125"/>
              <a:ext cx="2799397" cy="3153727"/>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FF0000"/>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Freeform: Shape 10">
              <a:extLst>
                <a:ext uri="{FF2B5EF4-FFF2-40B4-BE49-F238E27FC236}">
                  <a16:creationId xmlns:a16="http://schemas.microsoft.com/office/drawing/2014/main" id="{93491A6D-46E1-48D4-90D7-9506EE3AEC4E}"/>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Freeform: Shape 11">
              <a:extLst>
                <a:ext uri="{FF2B5EF4-FFF2-40B4-BE49-F238E27FC236}">
                  <a16:creationId xmlns:a16="http://schemas.microsoft.com/office/drawing/2014/main" id="{FED798B6-0AFD-4290-A807-369243FD7330}"/>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Freeform: Shape 12">
              <a:extLst>
                <a:ext uri="{FF2B5EF4-FFF2-40B4-BE49-F238E27FC236}">
                  <a16:creationId xmlns:a16="http://schemas.microsoft.com/office/drawing/2014/main" id="{F506B315-32D4-4B23-9A12-A08D78897524}"/>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Freeform: Shape 13">
              <a:extLst>
                <a:ext uri="{FF2B5EF4-FFF2-40B4-BE49-F238E27FC236}">
                  <a16:creationId xmlns:a16="http://schemas.microsoft.com/office/drawing/2014/main" id="{1A9F94B1-F142-4837-98E0-AB87A28C27CC}"/>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Freeform: Shape 14">
              <a:extLst>
                <a:ext uri="{FF2B5EF4-FFF2-40B4-BE49-F238E27FC236}">
                  <a16:creationId xmlns:a16="http://schemas.microsoft.com/office/drawing/2014/main" id="{8FE59875-E9CB-4FF4-874B-6925DB488792}"/>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Freeform: Shape 15">
              <a:extLst>
                <a:ext uri="{FF2B5EF4-FFF2-40B4-BE49-F238E27FC236}">
                  <a16:creationId xmlns:a16="http://schemas.microsoft.com/office/drawing/2014/main" id="{B78D4E8F-FEE5-45B9-BD0E-DE9385AD86CB}"/>
                </a:ext>
              </a:extLst>
            </p:cNvPr>
            <p:cNvSpPr/>
            <p:nvPr/>
          </p:nvSpPr>
          <p:spPr>
            <a:xfrm>
              <a:off x="9325927" y="3054516"/>
              <a:ext cx="995361" cy="1027902"/>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pPr algn="l" rtl="0"/>
              <a:endParaRPr lang="en-US"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3" name="Freeform: Shape 16">
              <a:extLst>
                <a:ext uri="{FF2B5EF4-FFF2-40B4-BE49-F238E27FC236}">
                  <a16:creationId xmlns:a16="http://schemas.microsoft.com/office/drawing/2014/main" id="{ABECF491-31C0-46CE-B6B8-2AB2A45B701E}"/>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Freeform: Shape 17">
              <a:extLst>
                <a:ext uri="{FF2B5EF4-FFF2-40B4-BE49-F238E27FC236}">
                  <a16:creationId xmlns:a16="http://schemas.microsoft.com/office/drawing/2014/main" id="{D64BF12A-81FD-4DD1-9C16-657CA2451F09}"/>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Freeform: Shape 18">
              <a:extLst>
                <a:ext uri="{FF2B5EF4-FFF2-40B4-BE49-F238E27FC236}">
                  <a16:creationId xmlns:a16="http://schemas.microsoft.com/office/drawing/2014/main" id="{6F49C77E-432B-4D84-A4FE-A6DC0BBAF474}"/>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6A6A6"/>
                </a:solidFill>
                <a:effectLst/>
                <a:uLnTx/>
                <a:uFillTx/>
                <a:latin typeface="Times New Roman" panose="02020603050405020304" pitchFamily="18" charset="0"/>
                <a:ea typeface="+mn-ea"/>
                <a:cs typeface="Times New Roman" panose="02020603050405020304" pitchFamily="18" charset="0"/>
              </a:endParaRPr>
            </a:p>
          </p:txBody>
        </p:sp>
        <p:sp>
          <p:nvSpPr>
            <p:cNvPr id="26" name="Freeform: Shape 20">
              <a:extLst>
                <a:ext uri="{FF2B5EF4-FFF2-40B4-BE49-F238E27FC236}">
                  <a16:creationId xmlns:a16="http://schemas.microsoft.com/office/drawing/2014/main" id="{28DD7015-D1D6-4A02-8453-4C79BC9C4F62}"/>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Freeform: Shape 21">
              <a:extLst>
                <a:ext uri="{FF2B5EF4-FFF2-40B4-BE49-F238E27FC236}">
                  <a16:creationId xmlns:a16="http://schemas.microsoft.com/office/drawing/2014/main" id="{8EEC2D26-B9D4-426D-9097-726F58CA8F2E}"/>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Freeform: Shape 22">
              <a:extLst>
                <a:ext uri="{FF2B5EF4-FFF2-40B4-BE49-F238E27FC236}">
                  <a16:creationId xmlns:a16="http://schemas.microsoft.com/office/drawing/2014/main" id="{FFBE5EF7-B11A-447A-A376-41B31BAC9DCA}"/>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9" name="Rectangle 21">
            <a:extLst>
              <a:ext uri="{FF2B5EF4-FFF2-40B4-BE49-F238E27FC236}">
                <a16:creationId xmlns:a16="http://schemas.microsoft.com/office/drawing/2014/main" id="{8E7441EC-6FEB-438A-A4E3-F99D94182F30}"/>
              </a:ext>
            </a:extLst>
          </p:cNvPr>
          <p:cNvSpPr/>
          <p:nvPr/>
        </p:nvSpPr>
        <p:spPr>
          <a:xfrm>
            <a:off x="10824365" y="4802317"/>
            <a:ext cx="1382073"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err="1">
                <a:ln>
                  <a:noFill/>
                </a:ln>
                <a:solidFill>
                  <a:srgbClr val="00425F"/>
                </a:solidFill>
                <a:effectLst/>
                <a:uLnTx/>
                <a:uFillTx/>
                <a:latin typeface="Times New Roman" panose="02020603050405020304" pitchFamily="18" charset="0"/>
                <a:ea typeface="+mn-ea"/>
                <a:cs typeface="Times New Roman" panose="02020603050405020304" pitchFamily="18" charset="0"/>
              </a:rPr>
              <a:t>Navoiy</a:t>
            </a:r>
            <a:r>
              <a:rPr kumimoji="0" lang="en-US" sz="800" b="1" i="0" u="none" strike="noStrike" kern="1200" cap="none" spc="0" normalizeH="0" baseline="0" noProof="0" dirty="0">
                <a:ln>
                  <a:noFill/>
                </a:ln>
                <a:solidFill>
                  <a:srgbClr val="00425F"/>
                </a:solidFill>
                <a:effectLst/>
                <a:uLnTx/>
                <a:uFillTx/>
                <a:latin typeface="Times New Roman" panose="02020603050405020304" pitchFamily="18" charset="0"/>
                <a:ea typeface="+mn-ea"/>
                <a:cs typeface="Times New Roman" panose="02020603050405020304" pitchFamily="18" charset="0"/>
              </a:rPr>
              <a:t> Region</a:t>
            </a:r>
            <a:endParaRPr kumimoji="0" lang="uz-Cyrl-UZ" sz="800" b="1" i="0" u="none" strike="noStrike" kern="1200" cap="none" spc="0" normalizeH="0" baseline="0" noProof="0" dirty="0">
              <a:ln>
                <a:noFill/>
              </a:ln>
              <a:solidFill>
                <a:srgbClr val="00425F"/>
              </a:solidFill>
              <a:effectLst/>
              <a:uLnTx/>
              <a:uFillTx/>
              <a:latin typeface="Times New Roman" panose="02020603050405020304" pitchFamily="18" charset="0"/>
              <a:ea typeface="+mn-ea"/>
              <a:cs typeface="Times New Roman" panose="02020603050405020304" pitchFamily="18" charset="0"/>
            </a:endParaRPr>
          </a:p>
        </p:txBody>
      </p:sp>
      <p:cxnSp>
        <p:nvCxnSpPr>
          <p:cNvPr id="30" name="Соединитель: уступ 29">
            <a:extLst>
              <a:ext uri="{FF2B5EF4-FFF2-40B4-BE49-F238E27FC236}">
                <a16:creationId xmlns:a16="http://schemas.microsoft.com/office/drawing/2014/main" id="{53AC9781-05E3-4CDA-98DD-5C2545F49748}"/>
              </a:ext>
            </a:extLst>
          </p:cNvPr>
          <p:cNvCxnSpPr>
            <a:cxnSpLocks/>
          </p:cNvCxnSpPr>
          <p:nvPr/>
        </p:nvCxnSpPr>
        <p:spPr>
          <a:xfrm rot="5400000">
            <a:off x="10637082" y="5263968"/>
            <a:ext cx="566450" cy="109887"/>
          </a:xfrm>
          <a:prstGeom prst="bentConnector3">
            <a:avLst>
              <a:gd name="adj1" fmla="val 50000"/>
            </a:avLst>
          </a:prstGeom>
          <a:noFill/>
          <a:ln w="6350" cap="flat" cmpd="sng" algn="ctr">
            <a:solidFill>
              <a:srgbClr val="4472C4"/>
            </a:solidFill>
            <a:prstDash val="solid"/>
            <a:miter lim="800000"/>
            <a:tailEnd type="triangle"/>
          </a:ln>
          <a:effectLst/>
        </p:spPr>
      </p:cxnSp>
      <p:graphicFrame>
        <p:nvGraphicFramePr>
          <p:cNvPr id="31" name="Table 24">
            <a:extLst>
              <a:ext uri="{FF2B5EF4-FFF2-40B4-BE49-F238E27FC236}">
                <a16:creationId xmlns:a16="http://schemas.microsoft.com/office/drawing/2014/main" id="{20A12C0D-6AF2-474F-ACE6-9D637075AEA3}"/>
              </a:ext>
            </a:extLst>
          </p:cNvPr>
          <p:cNvGraphicFramePr>
            <a:graphicFrameLocks noGrp="1"/>
          </p:cNvGraphicFramePr>
          <p:nvPr>
            <p:extLst>
              <p:ext uri="{D42A27DB-BD31-4B8C-83A1-F6EECF244321}">
                <p14:modId xmlns:p14="http://schemas.microsoft.com/office/powerpoint/2010/main" val="584711601"/>
              </p:ext>
            </p:extLst>
          </p:nvPr>
        </p:nvGraphicFramePr>
        <p:xfrm>
          <a:off x="9339308" y="6266807"/>
          <a:ext cx="1351925" cy="520393"/>
        </p:xfrm>
        <a:graphic>
          <a:graphicData uri="http://schemas.openxmlformats.org/drawingml/2006/table">
            <a:tbl>
              <a:tblPr firstRow="1" bandRow="1">
                <a:tableStyleId>{5C22544A-7EE6-4342-B048-85BDC9FD1C3A}</a:tableStyleId>
              </a:tblPr>
              <a:tblGrid>
                <a:gridCol w="722577">
                  <a:extLst>
                    <a:ext uri="{9D8B030D-6E8A-4147-A177-3AD203B41FA5}">
                      <a16:colId xmlns:a16="http://schemas.microsoft.com/office/drawing/2014/main" val="2785237355"/>
                    </a:ext>
                  </a:extLst>
                </a:gridCol>
                <a:gridCol w="629348">
                  <a:extLst>
                    <a:ext uri="{9D8B030D-6E8A-4147-A177-3AD203B41FA5}">
                      <a16:colId xmlns:a16="http://schemas.microsoft.com/office/drawing/2014/main" val="4039501386"/>
                    </a:ext>
                  </a:extLst>
                </a:gridCol>
              </a:tblGrid>
              <a:tr h="191142">
                <a:tc gridSpan="2">
                  <a:txBody>
                    <a:bodyPr/>
                    <a:lstStyle/>
                    <a:p>
                      <a:pPr marL="0" marR="0" lvl="0" indent="0" algn="ctr" defTabSz="914400" rtl="0" eaLnBrk="1" fontAlgn="auto" latinLnBrk="0" hangingPunct="1">
                        <a:lnSpc>
                          <a:spcPct val="100000"/>
                        </a:lnSpc>
                        <a:spcBef>
                          <a:spcPts val="0"/>
                        </a:spcBef>
                        <a:spcAft>
                          <a:spcPts val="488"/>
                        </a:spcAft>
                        <a:buClrTx/>
                        <a:buSzTx/>
                        <a:buFontTx/>
                        <a:buNone/>
                        <a:tabLst/>
                        <a:defRPr/>
                      </a:pPr>
                      <a:r>
                        <a:rPr kumimoji="0" lang="en-US" sz="800" b="1" i="0" u="none" strike="noStrike" kern="1200" cap="none" spc="0" normalizeH="0" baseline="0" noProof="0" dirty="0" err="1">
                          <a:ln>
                            <a:noFill/>
                          </a:ln>
                          <a:solidFill>
                            <a:srgbClr val="00425F"/>
                          </a:solidFill>
                          <a:effectLst/>
                          <a:uLnTx/>
                          <a:uFillTx/>
                          <a:latin typeface="Montserrat" pitchFamily="2" charset="-52"/>
                          <a:ea typeface="+mn-ea"/>
                          <a:cs typeface="+mn-cs"/>
                        </a:rPr>
                        <a:t>Navoi</a:t>
                      </a:r>
                      <a:r>
                        <a:rPr kumimoji="0" lang="en-US" sz="800" b="1" i="0" u="none" strike="noStrike" kern="1200" cap="none" spc="0" normalizeH="0" baseline="0" noProof="0" dirty="0">
                          <a:ln>
                            <a:noFill/>
                          </a:ln>
                          <a:solidFill>
                            <a:srgbClr val="00425F"/>
                          </a:solidFill>
                          <a:effectLst/>
                          <a:uLnTx/>
                          <a:uFillTx/>
                          <a:latin typeface="Montserrat" pitchFamily="2" charset="-52"/>
                          <a:ea typeface="+mn-ea"/>
                          <a:cs typeface="+mn-cs"/>
                        </a:rPr>
                        <a:t> Region</a:t>
                      </a:r>
                      <a:endParaRPr kumimoji="0" lang="uz-Cyrl-UZ" sz="800" b="1" i="0" u="none" strike="noStrike" kern="1200" cap="none" spc="0" normalizeH="0" baseline="0" noProof="0" dirty="0">
                        <a:ln>
                          <a:noFill/>
                        </a:ln>
                        <a:solidFill>
                          <a:srgbClr val="00425F"/>
                        </a:solidFill>
                        <a:effectLst/>
                        <a:uLnTx/>
                        <a:uFillTx/>
                        <a:latin typeface="Montserrat" pitchFamily="2" charset="-52"/>
                        <a:ea typeface="+mn-ea"/>
                        <a:cs typeface="+mn-cs"/>
                      </a:endParaRPr>
                    </a:p>
                  </a:txBody>
                  <a:tcPr marL="0" marR="0" marT="0" marB="0" anchor="ctr">
                    <a:solidFill>
                      <a:schemeClr val="accent5">
                        <a:lumMod val="20000"/>
                        <a:lumOff val="80000"/>
                      </a:schemeClr>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149488">
                <a:tc>
                  <a:txBody>
                    <a:bodyPr/>
                    <a:lstStyle/>
                    <a:p>
                      <a:pPr marL="87313" indent="0"/>
                      <a:r>
                        <a:rPr lang="en-GB" sz="800" b="1" kern="1200" spc="-10" dirty="0">
                          <a:solidFill>
                            <a:schemeClr val="tx1"/>
                          </a:solidFill>
                          <a:latin typeface="Montserrat" pitchFamily="2" charset="-52"/>
                          <a:ea typeface="+mn-ea"/>
                          <a:cs typeface="+mn-cs"/>
                        </a:rPr>
                        <a:t>Size</a:t>
                      </a:r>
                      <a:r>
                        <a:rPr lang="en-GB" sz="800" b="1" kern="1200" spc="-10" dirty="0">
                          <a:solidFill>
                            <a:schemeClr val="tx1"/>
                          </a:solidFill>
                          <a:latin typeface="Montserrat" pitchFamily="2" charset="-52"/>
                          <a:ea typeface="+mn-ea"/>
                        </a:rPr>
                        <a:t> </a:t>
                      </a:r>
                    </a:p>
                  </a:txBody>
                  <a:tcPr marL="0" marR="0" marT="0" marB="0" anchor="ctr">
                    <a:lnB w="12700" cap="flat" cmpd="sng" algn="ctr">
                      <a:solidFill>
                        <a:srgbClr val="1C4366"/>
                      </a:solidFill>
                      <a:prstDash val="solid"/>
                      <a:round/>
                      <a:headEnd type="none" w="med" len="med"/>
                      <a:tailEnd type="none" w="med" len="med"/>
                    </a:lnB>
                    <a:solidFill>
                      <a:schemeClr val="accent5">
                        <a:lumMod val="20000"/>
                        <a:lumOff val="80000"/>
                      </a:schemeClr>
                    </a:solidFill>
                  </a:tcPr>
                </a:tc>
                <a:tc>
                  <a:txBody>
                    <a:bodyPr/>
                    <a:lstStyle/>
                    <a:p>
                      <a:pPr marL="87313" indent="0"/>
                      <a:r>
                        <a:rPr lang="ru-RU" sz="800" kern="1200" spc="-10" dirty="0">
                          <a:solidFill>
                            <a:srgbClr val="164A69"/>
                          </a:solidFill>
                          <a:latin typeface="Montserrat" pitchFamily="2" charset="-52"/>
                          <a:ea typeface="+mn-ea"/>
                        </a:rPr>
                        <a:t>110,8</a:t>
                      </a:r>
                      <a:r>
                        <a:rPr lang="en-US" sz="800" kern="1200" spc="-10" dirty="0">
                          <a:solidFill>
                            <a:srgbClr val="164A69"/>
                          </a:solidFill>
                          <a:latin typeface="Montserrat" pitchFamily="2" charset="-52"/>
                          <a:ea typeface="+mn-ea"/>
                        </a:rPr>
                        <a:t> 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22744316"/>
                  </a:ext>
                </a:extLst>
              </a:tr>
              <a:tr h="179763">
                <a:tc>
                  <a:txBody>
                    <a:bodyPr/>
                    <a:lstStyle/>
                    <a:p>
                      <a:pPr marL="87313" indent="0"/>
                      <a:r>
                        <a:rPr lang="en-GB" sz="800" b="1" kern="1200" spc="-10" dirty="0">
                          <a:solidFill>
                            <a:schemeClr val="tx1"/>
                          </a:solidFill>
                          <a:latin typeface="Montserrat" pitchFamily="2" charset="-52"/>
                          <a:ea typeface="+mn-ea"/>
                          <a:cs typeface="+mn-cs"/>
                        </a:rPr>
                        <a:t>Population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accent5">
                        <a:lumMod val="20000"/>
                        <a:lumOff val="80000"/>
                      </a:schemeClr>
                    </a:solidFill>
                  </a:tcPr>
                </a:tc>
                <a:tc>
                  <a:txBody>
                    <a:bodyPr/>
                    <a:lstStyle/>
                    <a:p>
                      <a:pPr marL="87313" indent="0"/>
                      <a:r>
                        <a:rPr lang="ru-RU" sz="800" kern="1200" spc="-10" dirty="0">
                          <a:solidFill>
                            <a:srgbClr val="164A69"/>
                          </a:solidFill>
                          <a:latin typeface="Montserrat" pitchFamily="2" charset="-52"/>
                          <a:ea typeface="+mn-ea"/>
                          <a:cs typeface="+mn-cs"/>
                        </a:rPr>
                        <a:t>1,</a:t>
                      </a:r>
                      <a:r>
                        <a:rPr lang="uz-Latn-UZ" sz="800" kern="1200" spc="-10" dirty="0">
                          <a:solidFill>
                            <a:srgbClr val="164A69"/>
                          </a:solidFill>
                          <a:latin typeface="Montserrat" pitchFamily="2" charset="-52"/>
                          <a:ea typeface="+mn-ea"/>
                          <a:cs typeface="+mn-cs"/>
                        </a:rPr>
                        <a:t>1</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2272106"/>
                  </a:ext>
                </a:extLst>
              </a:tr>
            </a:tbl>
          </a:graphicData>
        </a:graphic>
      </p:graphicFrame>
      <p:sp>
        <p:nvSpPr>
          <p:cNvPr id="32" name="object 10">
            <a:extLst>
              <a:ext uri="{FF2B5EF4-FFF2-40B4-BE49-F238E27FC236}">
                <a16:creationId xmlns:a16="http://schemas.microsoft.com/office/drawing/2014/main" id="{8E5E2BEF-D8A4-43D2-8D47-5FFDCD5779DC}"/>
              </a:ext>
            </a:extLst>
          </p:cNvPr>
          <p:cNvSpPr txBox="1"/>
          <p:nvPr/>
        </p:nvSpPr>
        <p:spPr>
          <a:xfrm>
            <a:off x="10906463" y="6390177"/>
            <a:ext cx="1208041" cy="420627"/>
          </a:xfrm>
          <a:prstGeom prst="rect">
            <a:avLst/>
          </a:prstGeom>
          <a:solidFill>
            <a:schemeClr val="accent5">
              <a:lumMod val="20000"/>
              <a:lumOff val="80000"/>
            </a:schemeClr>
          </a:solidFill>
        </p:spPr>
        <p:txBody>
          <a:bodyPr vert="horz" wrap="square" lIns="0" tIns="12699" rIns="0" bIns="0" rtlCol="0">
            <a:spAutoFit/>
          </a:bodyPr>
          <a:lstStyle/>
          <a:p>
            <a:pPr marL="12701" algn="ctr" rtl="0">
              <a:lnSpc>
                <a:spcPct val="150000"/>
              </a:lnSpc>
            </a:pPr>
            <a:r>
              <a:rPr lang="en-US" sz="900" b="1" kern="1200" spc="-10" dirty="0">
                <a:solidFill>
                  <a:srgbClr val="00425F"/>
                </a:solidFill>
                <a:latin typeface="Times New Roman" panose="02020603050405020304" pitchFamily="18" charset="0"/>
                <a:ea typeface="+mn-ea"/>
                <a:cs typeface="Times New Roman" panose="02020603050405020304" pitchFamily="18" charset="0"/>
              </a:rPr>
              <a:t>Required</a:t>
            </a:r>
            <a:r>
              <a:rPr lang="en-US" sz="900" b="1" kern="1200" spc="-10" dirty="0">
                <a:solidFill>
                  <a:srgbClr val="5BC4BF"/>
                </a:solidFill>
                <a:latin typeface="Times New Roman" panose="02020603050405020304" pitchFamily="18" charset="0"/>
                <a:ea typeface="+mn-ea"/>
                <a:cs typeface="Times New Roman" panose="02020603050405020304" pitchFamily="18" charset="0"/>
              </a:rPr>
              <a:t> </a:t>
            </a:r>
            <a:r>
              <a:rPr lang="en-US" sz="900" b="1" kern="1200" spc="-10" dirty="0">
                <a:solidFill>
                  <a:srgbClr val="00425F"/>
                </a:solidFill>
                <a:latin typeface="Times New Roman" panose="02020603050405020304" pitchFamily="18" charset="0"/>
                <a:ea typeface="+mn-ea"/>
                <a:cs typeface="Times New Roman" panose="02020603050405020304" pitchFamily="18" charset="0"/>
              </a:rPr>
              <a:t>area</a:t>
            </a:r>
            <a:endParaRPr lang="en-US" sz="900" b="1" kern="1200" spc="-10" dirty="0">
              <a:solidFill>
                <a:srgbClr val="5BC4BF"/>
              </a:solidFill>
              <a:latin typeface="Times New Roman" panose="02020603050405020304" pitchFamily="18" charset="0"/>
              <a:ea typeface="+mn-ea"/>
              <a:cs typeface="Times New Roman" panose="02020603050405020304" pitchFamily="18" charset="0"/>
            </a:endParaRPr>
          </a:p>
          <a:p>
            <a:pPr marL="12701" algn="ctr" rtl="0"/>
            <a:r>
              <a:rPr lang="en-US" sz="900" kern="1200" spc="-30" dirty="0">
                <a:solidFill>
                  <a:srgbClr val="00425F"/>
                </a:solidFill>
                <a:latin typeface="Times New Roman" panose="02020603050405020304" pitchFamily="18" charset="0"/>
                <a:ea typeface="+mn-ea"/>
                <a:cs typeface="Times New Roman" panose="02020603050405020304" pitchFamily="18" charset="0"/>
              </a:rPr>
              <a:t> ~ </a:t>
            </a:r>
            <a:r>
              <a:rPr lang="uz-Latn-UZ" sz="900" kern="1200" spc="-30" dirty="0">
                <a:solidFill>
                  <a:srgbClr val="00425F"/>
                </a:solidFill>
                <a:latin typeface="Times New Roman" panose="02020603050405020304" pitchFamily="18" charset="0"/>
                <a:ea typeface="+mn-ea"/>
                <a:cs typeface="Times New Roman" panose="02020603050405020304" pitchFamily="18" charset="0"/>
              </a:rPr>
              <a:t>5,0</a:t>
            </a:r>
            <a:r>
              <a:rPr lang="en-US" sz="900" kern="1200" spc="-25" dirty="0">
                <a:solidFill>
                  <a:srgbClr val="00425F"/>
                </a:solidFill>
                <a:latin typeface="Times New Roman" panose="02020603050405020304" pitchFamily="18" charset="0"/>
                <a:ea typeface="+mn-ea"/>
                <a:cs typeface="Times New Roman" panose="02020603050405020304" pitchFamily="18" charset="0"/>
              </a:rPr>
              <a:t> ha</a:t>
            </a:r>
            <a:endParaRPr lang="en-US" sz="900" b="1" kern="1200" spc="-10" dirty="0">
              <a:solidFill>
                <a:srgbClr val="5BC4BF"/>
              </a:solidFill>
              <a:latin typeface="Times New Roman" panose="02020603050405020304" pitchFamily="18" charset="0"/>
              <a:ea typeface="+mn-ea"/>
              <a:cs typeface="Times New Roman" panose="02020603050405020304" pitchFamily="18" charset="0"/>
            </a:endParaRPr>
          </a:p>
          <a:p>
            <a:pPr marL="12701" algn="l" rtl="0"/>
            <a:endParaRPr sz="400" b="1" kern="1200" spc="-10" dirty="0">
              <a:solidFill>
                <a:srgbClr val="5BC4BF"/>
              </a:solidFill>
              <a:latin typeface="Times New Roman" panose="02020603050405020304" pitchFamily="18" charset="0"/>
              <a:ea typeface="+mn-ea"/>
              <a:cs typeface="Times New Roman" panose="02020603050405020304" pitchFamily="18" charset="0"/>
            </a:endParaRPr>
          </a:p>
        </p:txBody>
      </p:sp>
      <p:sp>
        <p:nvSpPr>
          <p:cNvPr id="33" name="object 12">
            <a:extLst>
              <a:ext uri="{FF2B5EF4-FFF2-40B4-BE49-F238E27FC236}">
                <a16:creationId xmlns:a16="http://schemas.microsoft.com/office/drawing/2014/main" id="{4F85F351-8D40-4963-8A79-661C27B75696}"/>
              </a:ext>
            </a:extLst>
          </p:cNvPr>
          <p:cNvSpPr txBox="1"/>
          <p:nvPr/>
        </p:nvSpPr>
        <p:spPr>
          <a:xfrm>
            <a:off x="6296004" y="4939914"/>
            <a:ext cx="2957490" cy="1758815"/>
          </a:xfrm>
          <a:prstGeom prst="rect">
            <a:avLst/>
          </a:prstGeom>
        </p:spPr>
        <p:txBody>
          <a:bodyPr vert="horz" wrap="square" lIns="0" tIns="24765" rIns="0" bIns="0" rtlCol="0">
            <a:spAutoFit/>
          </a:bodyPr>
          <a:lstStyle/>
          <a:p>
            <a:pPr marL="12700">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The Initiator</a:t>
            </a:r>
            <a:r>
              <a:rPr lang="ru-RU" sz="1200" b="1" spc="-10" dirty="0">
                <a:solidFill>
                  <a:srgbClr val="0070C0"/>
                </a:solidFill>
                <a:latin typeface="Times New Roman" panose="02020603050405020304" pitchFamily="18" charset="0"/>
                <a:cs typeface="Times New Roman" panose="02020603050405020304" pitchFamily="18" charset="0"/>
              </a:rPr>
              <a:t> </a:t>
            </a:r>
            <a:endParaRPr sz="1200" b="1" spc="-10" dirty="0">
              <a:solidFill>
                <a:srgbClr val="0070C0"/>
              </a:solidFill>
              <a:latin typeface="Times New Roman" panose="02020603050405020304" pitchFamily="18" charset="0"/>
              <a:cs typeface="Times New Roman" panose="02020603050405020304" pitchFamily="18" charset="0"/>
            </a:endParaRPr>
          </a:p>
          <a:p>
            <a:pPr marL="12700" marR="5080" algn="just">
              <a:lnSpc>
                <a:spcPct val="100000"/>
              </a:lnSpc>
              <a:spcBef>
                <a:spcPts val="95"/>
              </a:spcBef>
            </a:pPr>
            <a:r>
              <a:rPr lang="en-US" sz="1050" spc="-10" dirty="0">
                <a:latin typeface="Times New Roman" panose="02020603050405020304" pitchFamily="18" charset="0"/>
                <a:cs typeface="Times New Roman" panose="02020603050405020304" pitchFamily="18" charset="0"/>
              </a:rPr>
              <a:t> </a:t>
            </a:r>
            <a:r>
              <a:rPr lang="en-US" sz="1100" spc="-10" dirty="0">
                <a:latin typeface="Times New Roman" panose="02020603050405020304" pitchFamily="18" charset="0"/>
                <a:cs typeface="Times New Roman" panose="02020603050405020304" pitchFamily="18" charset="0"/>
              </a:rPr>
              <a:t>  The Ministry of Mining and Geology of the Republic of Uzbekistan implements a unified policy for the study, use, and protection of mineral resources, as well as ensuring the increase of mineral reserves and the reproduction of the mineral raw material base and industrial capacities on-site.</a:t>
            </a:r>
            <a:r>
              <a:rPr lang="ru-RU" sz="1100" spc="-10" dirty="0">
                <a:latin typeface="Times New Roman" panose="02020603050405020304" pitchFamily="18" charset="0"/>
                <a:cs typeface="Times New Roman" panose="02020603050405020304" pitchFamily="18" charset="0"/>
              </a:rPr>
              <a:t> </a:t>
            </a:r>
            <a:endParaRPr lang="en-US" sz="1100" spc="-10" dirty="0">
              <a:latin typeface="Times New Roman" panose="02020603050405020304" pitchFamily="18" charset="0"/>
              <a:cs typeface="Times New Roman" panose="02020603050405020304" pitchFamily="18" charset="0"/>
            </a:endParaRPr>
          </a:p>
          <a:p>
            <a:pPr marL="12700" marR="5080" algn="just">
              <a:lnSpc>
                <a:spcPct val="100000"/>
              </a:lnSpc>
              <a:spcBef>
                <a:spcPts val="95"/>
              </a:spcBef>
            </a:pPr>
            <a:r>
              <a:rPr lang="en-US" sz="1100" spc="-10" dirty="0">
                <a:latin typeface="Times New Roman" panose="02020603050405020304" pitchFamily="18" charset="0"/>
                <a:cs typeface="Times New Roman" panose="02020603050405020304" pitchFamily="18" charset="0"/>
              </a:rPr>
              <a:t>   The interested investors will be provided with the available technical documentation for review after signing the NDA agreement.</a:t>
            </a:r>
            <a:endParaRPr lang="ru-RU" sz="1100" spc="-10" dirty="0">
              <a:latin typeface="Times New Roman" panose="02020603050405020304" pitchFamily="18" charset="0"/>
              <a:cs typeface="Times New Roman" panose="02020603050405020304" pitchFamily="18" charset="0"/>
            </a:endParaRPr>
          </a:p>
        </p:txBody>
      </p:sp>
      <p:sp>
        <p:nvSpPr>
          <p:cNvPr id="34" name="object 61">
            <a:extLst>
              <a:ext uri="{FF2B5EF4-FFF2-40B4-BE49-F238E27FC236}">
                <a16:creationId xmlns:a16="http://schemas.microsoft.com/office/drawing/2014/main" id="{4EFEAAF0-AA4B-46D7-9055-D224DA5FDC84}"/>
              </a:ext>
            </a:extLst>
          </p:cNvPr>
          <p:cNvSpPr/>
          <p:nvPr/>
        </p:nvSpPr>
        <p:spPr>
          <a:xfrm>
            <a:off x="7439138" y="1209132"/>
            <a:ext cx="582549" cy="321787"/>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5" name="object 61">
            <a:extLst>
              <a:ext uri="{FF2B5EF4-FFF2-40B4-BE49-F238E27FC236}">
                <a16:creationId xmlns:a16="http://schemas.microsoft.com/office/drawing/2014/main" id="{01E0261F-EB0E-49BF-B597-FE8C65C5E721}"/>
              </a:ext>
            </a:extLst>
          </p:cNvPr>
          <p:cNvSpPr/>
          <p:nvPr/>
        </p:nvSpPr>
        <p:spPr>
          <a:xfrm>
            <a:off x="7558665" y="1590075"/>
            <a:ext cx="354963" cy="306985"/>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6" name="object 61">
            <a:extLst>
              <a:ext uri="{FF2B5EF4-FFF2-40B4-BE49-F238E27FC236}">
                <a16:creationId xmlns:a16="http://schemas.microsoft.com/office/drawing/2014/main" id="{1B75600C-D09F-4957-81D2-986D214A55CE}"/>
              </a:ext>
            </a:extLst>
          </p:cNvPr>
          <p:cNvSpPr/>
          <p:nvPr/>
        </p:nvSpPr>
        <p:spPr>
          <a:xfrm>
            <a:off x="7547829" y="1926063"/>
            <a:ext cx="354963" cy="306984"/>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37" name="object 61">
            <a:extLst>
              <a:ext uri="{FF2B5EF4-FFF2-40B4-BE49-F238E27FC236}">
                <a16:creationId xmlns:a16="http://schemas.microsoft.com/office/drawing/2014/main" id="{41EE767A-627A-4814-9E5D-EF106418086E}"/>
              </a:ext>
            </a:extLst>
          </p:cNvPr>
          <p:cNvSpPr/>
          <p:nvPr/>
        </p:nvSpPr>
        <p:spPr>
          <a:xfrm>
            <a:off x="7577169" y="2297073"/>
            <a:ext cx="372855" cy="320179"/>
          </a:xfrm>
          <a:custGeom>
            <a:avLst/>
            <a:gdLst/>
            <a:ahLst/>
            <a:cxnLst/>
            <a:rect l="l" t="t" r="r" b="b"/>
            <a:pathLst>
              <a:path w="367664" h="356870">
                <a:moveTo>
                  <a:pt x="0" y="178307"/>
                </a:moveTo>
                <a:lnTo>
                  <a:pt x="6556" y="130924"/>
                </a:lnTo>
                <a:lnTo>
                  <a:pt x="25061" y="88335"/>
                </a:lnTo>
                <a:lnTo>
                  <a:pt x="53768" y="52244"/>
                </a:lnTo>
                <a:lnTo>
                  <a:pt x="90932" y="24355"/>
                </a:lnTo>
                <a:lnTo>
                  <a:pt x="134805" y="6372"/>
                </a:lnTo>
                <a:lnTo>
                  <a:pt x="183642" y="0"/>
                </a:lnTo>
                <a:lnTo>
                  <a:pt x="232478" y="6372"/>
                </a:lnTo>
                <a:lnTo>
                  <a:pt x="276352" y="24355"/>
                </a:lnTo>
                <a:lnTo>
                  <a:pt x="313515" y="52244"/>
                </a:lnTo>
                <a:lnTo>
                  <a:pt x="342222" y="88335"/>
                </a:lnTo>
                <a:lnTo>
                  <a:pt x="360727" y="130924"/>
                </a:lnTo>
                <a:lnTo>
                  <a:pt x="367284" y="178307"/>
                </a:lnTo>
                <a:lnTo>
                  <a:pt x="360727" y="225691"/>
                </a:lnTo>
                <a:lnTo>
                  <a:pt x="342222" y="268280"/>
                </a:lnTo>
                <a:lnTo>
                  <a:pt x="313515" y="304371"/>
                </a:lnTo>
                <a:lnTo>
                  <a:pt x="276351" y="332260"/>
                </a:lnTo>
                <a:lnTo>
                  <a:pt x="232478" y="350243"/>
                </a:lnTo>
                <a:lnTo>
                  <a:pt x="183642" y="356615"/>
                </a:lnTo>
                <a:lnTo>
                  <a:pt x="134805" y="350243"/>
                </a:lnTo>
                <a:lnTo>
                  <a:pt x="90931" y="332260"/>
                </a:lnTo>
                <a:lnTo>
                  <a:pt x="53768" y="304371"/>
                </a:lnTo>
                <a:lnTo>
                  <a:pt x="25061" y="268280"/>
                </a:lnTo>
                <a:lnTo>
                  <a:pt x="6556" y="225691"/>
                </a:lnTo>
                <a:lnTo>
                  <a:pt x="0" y="178307"/>
                </a:lnTo>
                <a:close/>
              </a:path>
            </a:pathLst>
          </a:custGeom>
          <a:ln w="6096">
            <a:solidFill>
              <a:srgbClr val="85BB24"/>
            </a:solidFill>
          </a:ln>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nvGrpSpPr>
          <p:cNvPr id="38" name="Группа 37">
            <a:extLst>
              <a:ext uri="{FF2B5EF4-FFF2-40B4-BE49-F238E27FC236}">
                <a16:creationId xmlns:a16="http://schemas.microsoft.com/office/drawing/2014/main" id="{B34C0105-225E-4B34-8B6D-BC0D36AF023C}"/>
              </a:ext>
            </a:extLst>
          </p:cNvPr>
          <p:cNvGrpSpPr/>
          <p:nvPr/>
        </p:nvGrpSpPr>
        <p:grpSpPr>
          <a:xfrm>
            <a:off x="6349958" y="1278599"/>
            <a:ext cx="2774535" cy="1370541"/>
            <a:chOff x="6349958" y="1278599"/>
            <a:chExt cx="2774535" cy="1370541"/>
          </a:xfrm>
        </p:grpSpPr>
        <p:grpSp>
          <p:nvGrpSpPr>
            <p:cNvPr id="39" name="Group 17">
              <a:extLst>
                <a:ext uri="{FF2B5EF4-FFF2-40B4-BE49-F238E27FC236}">
                  <a16:creationId xmlns:a16="http://schemas.microsoft.com/office/drawing/2014/main" id="{E273A493-CD9E-43C4-B1EE-DBFD24AF58A4}"/>
                </a:ext>
              </a:extLst>
            </p:cNvPr>
            <p:cNvGrpSpPr>
              <a:grpSpLocks noChangeAspect="1"/>
            </p:cNvGrpSpPr>
            <p:nvPr/>
          </p:nvGrpSpPr>
          <p:grpSpPr bwMode="auto">
            <a:xfrm>
              <a:off x="6364612" y="1291082"/>
              <a:ext cx="275698" cy="228327"/>
              <a:chOff x="4844" y="3534"/>
              <a:chExt cx="314" cy="379"/>
            </a:xfrm>
            <a:solidFill>
              <a:srgbClr val="92D050"/>
            </a:solidFill>
          </p:grpSpPr>
          <p:sp>
            <p:nvSpPr>
              <p:cNvPr id="55" name="Freeform 19">
                <a:extLst>
                  <a:ext uri="{FF2B5EF4-FFF2-40B4-BE49-F238E27FC236}">
                    <a16:creationId xmlns:a16="http://schemas.microsoft.com/office/drawing/2014/main" id="{45A73FEE-193C-41B7-977B-6338AE5A253F}"/>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56" name="Freeform 20">
                <a:extLst>
                  <a:ext uri="{FF2B5EF4-FFF2-40B4-BE49-F238E27FC236}">
                    <a16:creationId xmlns:a16="http://schemas.microsoft.com/office/drawing/2014/main" id="{C1FCB75E-5229-4BF5-81C1-341CBEC7A38C}"/>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57" name="Freeform 21">
                <a:extLst>
                  <a:ext uri="{FF2B5EF4-FFF2-40B4-BE49-F238E27FC236}">
                    <a16:creationId xmlns:a16="http://schemas.microsoft.com/office/drawing/2014/main" id="{939C2BB0-5778-4F42-A1D5-C4D63D7E0446}"/>
                  </a:ext>
                </a:extLst>
              </p:cNvPr>
              <p:cNvSpPr>
                <a:spLocks noEditPoints="1"/>
              </p:cNvSpPr>
              <p:nvPr/>
            </p:nvSpPr>
            <p:spPr bwMode="auto">
              <a:xfrm>
                <a:off x="4844" y="3534"/>
                <a:ext cx="314"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58" name="Freeform 22">
                <a:extLst>
                  <a:ext uri="{FF2B5EF4-FFF2-40B4-BE49-F238E27FC236}">
                    <a16:creationId xmlns:a16="http://schemas.microsoft.com/office/drawing/2014/main" id="{7F7831C6-879E-46C8-98C5-6303D569D148}"/>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40" name="object 57">
              <a:extLst>
                <a:ext uri="{FF2B5EF4-FFF2-40B4-BE49-F238E27FC236}">
                  <a16:creationId xmlns:a16="http://schemas.microsoft.com/office/drawing/2014/main" id="{0AC97A73-94C4-4379-ACF2-B8AD09A14423}"/>
                </a:ext>
              </a:extLst>
            </p:cNvPr>
            <p:cNvSpPr txBox="1"/>
            <p:nvPr/>
          </p:nvSpPr>
          <p:spPr>
            <a:xfrm>
              <a:off x="6773461" y="1284555"/>
              <a:ext cx="717550" cy="320601"/>
            </a:xfrm>
            <a:prstGeom prst="rect">
              <a:avLst/>
            </a:prstGeom>
          </p:spPr>
          <p:txBody>
            <a:bodyPr vert="horz" wrap="square" lIns="0" tIns="12700" rIns="0" bIns="0" rtlCol="0">
              <a:spAutoFit/>
            </a:bodyPr>
            <a:lstStyle/>
            <a:p>
              <a:pPr marL="12700" marR="5080">
                <a:lnSpc>
                  <a:spcPct val="100000"/>
                </a:lnSpc>
                <a:spcBef>
                  <a:spcPts val="100"/>
                </a:spcBef>
              </a:pPr>
              <a:r>
                <a:rPr lang="en-US" sz="1000" dirty="0">
                  <a:latin typeface="Times New Roman" panose="02020603050405020304" pitchFamily="18" charset="0"/>
                  <a:cs typeface="Times New Roman" panose="02020603050405020304" pitchFamily="18" charset="0"/>
                </a:rPr>
                <a:t>Project</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 cost</a:t>
              </a:r>
              <a:endParaRPr lang="ru-RU" sz="1000" dirty="0">
                <a:latin typeface="Times New Roman" panose="02020603050405020304" pitchFamily="18" charset="0"/>
                <a:cs typeface="Times New Roman" panose="02020603050405020304" pitchFamily="18" charset="0"/>
              </a:endParaRPr>
            </a:p>
          </p:txBody>
        </p:sp>
        <p:sp>
          <p:nvSpPr>
            <p:cNvPr id="41" name="object 58">
              <a:extLst>
                <a:ext uri="{FF2B5EF4-FFF2-40B4-BE49-F238E27FC236}">
                  <a16:creationId xmlns:a16="http://schemas.microsoft.com/office/drawing/2014/main" id="{0361A797-0284-4A3C-B969-65DC44E54772}"/>
                </a:ext>
              </a:extLst>
            </p:cNvPr>
            <p:cNvSpPr txBox="1"/>
            <p:nvPr/>
          </p:nvSpPr>
          <p:spPr>
            <a:xfrm>
              <a:off x="6773461" y="1623088"/>
              <a:ext cx="633730" cy="320601"/>
            </a:xfrm>
            <a:prstGeom prst="rect">
              <a:avLst/>
            </a:prstGeom>
          </p:spPr>
          <p:txBody>
            <a:bodyPr vert="horz" wrap="square" lIns="0" tIns="12700" rIns="0" bIns="0" rtlCol="0">
              <a:spAutoFit/>
            </a:bodyPr>
            <a:lstStyle/>
            <a:p>
              <a:pPr marL="12700" marR="5080">
                <a:lnSpc>
                  <a:spcPct val="100000"/>
                </a:lnSpc>
                <a:spcBef>
                  <a:spcPts val="100"/>
                </a:spcBef>
              </a:pPr>
              <a:r>
                <a:rPr lang="en-US" sz="1000" dirty="0">
                  <a:latin typeface="Times New Roman" panose="02020603050405020304" pitchFamily="18" charset="0"/>
                  <a:cs typeface="Times New Roman" panose="02020603050405020304" pitchFamily="18" charset="0"/>
                </a:rPr>
                <a:t>Machinery equipment</a:t>
              </a:r>
              <a:endParaRPr lang="ru-RU" sz="1000" dirty="0">
                <a:latin typeface="Times New Roman" panose="02020603050405020304" pitchFamily="18" charset="0"/>
                <a:cs typeface="Times New Roman" panose="02020603050405020304" pitchFamily="18" charset="0"/>
              </a:endParaRPr>
            </a:p>
          </p:txBody>
        </p:sp>
        <p:sp>
          <p:nvSpPr>
            <p:cNvPr id="42" name="object 59">
              <a:extLst>
                <a:ext uri="{FF2B5EF4-FFF2-40B4-BE49-F238E27FC236}">
                  <a16:creationId xmlns:a16="http://schemas.microsoft.com/office/drawing/2014/main" id="{32E098DF-1FE1-4BCD-90A9-C3830658FBA3}"/>
                </a:ext>
              </a:extLst>
            </p:cNvPr>
            <p:cNvSpPr txBox="1"/>
            <p:nvPr/>
          </p:nvSpPr>
          <p:spPr>
            <a:xfrm>
              <a:off x="6768211" y="2030600"/>
              <a:ext cx="698369" cy="166712"/>
            </a:xfrm>
            <a:prstGeom prst="rect">
              <a:avLst/>
            </a:prstGeom>
          </p:spPr>
          <p:txBody>
            <a:bodyPr vert="horz" wrap="square" lIns="0" tIns="12700" rIns="0" bIns="0" rtlCol="0">
              <a:spAutoFit/>
            </a:bodyPr>
            <a:lstStyle/>
            <a:p>
              <a:pPr marL="12700" marR="5080">
                <a:lnSpc>
                  <a:spcPct val="100000"/>
                </a:lnSpc>
                <a:spcBef>
                  <a:spcPts val="100"/>
                </a:spcBef>
              </a:pPr>
              <a:r>
                <a:rPr lang="en-US" sz="1000" dirty="0">
                  <a:latin typeface="Times New Roman" panose="02020603050405020304" pitchFamily="18" charset="0"/>
                  <a:cs typeface="Times New Roman" panose="02020603050405020304" pitchFamily="18" charset="0"/>
                </a:rPr>
                <a:t>Construction</a:t>
              </a:r>
            </a:p>
          </p:txBody>
        </p:sp>
        <p:sp>
          <p:nvSpPr>
            <p:cNvPr id="43" name="object 68">
              <a:extLst>
                <a:ext uri="{FF2B5EF4-FFF2-40B4-BE49-F238E27FC236}">
                  <a16:creationId xmlns:a16="http://schemas.microsoft.com/office/drawing/2014/main" id="{731556A0-FB9E-4A0C-B22C-5208AD664E8D}"/>
                </a:ext>
              </a:extLst>
            </p:cNvPr>
            <p:cNvSpPr txBox="1"/>
            <p:nvPr/>
          </p:nvSpPr>
          <p:spPr>
            <a:xfrm>
              <a:off x="6822107" y="2328539"/>
              <a:ext cx="698081" cy="320601"/>
            </a:xfrm>
            <a:prstGeom prst="rect">
              <a:avLst/>
            </a:prstGeom>
          </p:spPr>
          <p:txBody>
            <a:bodyPr vert="horz" wrap="square" lIns="0" tIns="12700" rIns="0" bIns="0" rtlCol="0">
              <a:spAutoFit/>
            </a:bodyPr>
            <a:lstStyle/>
            <a:p>
              <a:pPr marL="12700">
                <a:lnSpc>
                  <a:spcPct val="100000"/>
                </a:lnSpc>
                <a:spcBef>
                  <a:spcPts val="100"/>
                </a:spcBef>
              </a:pPr>
              <a:r>
                <a:rPr lang="en-US" sz="1000" spc="-10" dirty="0">
                  <a:latin typeface="Times New Roman" panose="02020603050405020304" pitchFamily="18" charset="0"/>
                  <a:cs typeface="Times New Roman" panose="02020603050405020304" pitchFamily="18" charset="0"/>
                </a:rPr>
                <a:t>Working capital</a:t>
              </a:r>
              <a:endParaRPr lang="ru-RU" sz="1000" dirty="0">
                <a:latin typeface="Times New Roman" panose="02020603050405020304" pitchFamily="18" charset="0"/>
                <a:cs typeface="Times New Roman" panose="02020603050405020304" pitchFamily="18" charset="0"/>
              </a:endParaRPr>
            </a:p>
          </p:txBody>
        </p:sp>
        <p:sp>
          <p:nvSpPr>
            <p:cNvPr id="44" name="object 51">
              <a:extLst>
                <a:ext uri="{FF2B5EF4-FFF2-40B4-BE49-F238E27FC236}">
                  <a16:creationId xmlns:a16="http://schemas.microsoft.com/office/drawing/2014/main" id="{1DC1B746-A916-459F-851D-9F227CC8BCD8}"/>
                </a:ext>
              </a:extLst>
            </p:cNvPr>
            <p:cNvSpPr/>
            <p:nvPr/>
          </p:nvSpPr>
          <p:spPr>
            <a:xfrm>
              <a:off x="6349958" y="1664308"/>
              <a:ext cx="269747"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pic>
          <p:nvPicPr>
            <p:cNvPr id="45" name="object 52">
              <a:extLst>
                <a:ext uri="{FF2B5EF4-FFF2-40B4-BE49-F238E27FC236}">
                  <a16:creationId xmlns:a16="http://schemas.microsoft.com/office/drawing/2014/main" id="{895186A4-F8E2-403D-8092-14EC104F9EEB}"/>
                </a:ext>
              </a:extLst>
            </p:cNvPr>
            <p:cNvPicPr/>
            <p:nvPr/>
          </p:nvPicPr>
          <p:blipFill>
            <a:blip r:embed="rId3" cstate="print"/>
            <a:stretch>
              <a:fillRect/>
            </a:stretch>
          </p:blipFill>
          <p:spPr>
            <a:xfrm rot="10800000" flipV="1">
              <a:off x="6370855" y="1950771"/>
              <a:ext cx="269455" cy="281178"/>
            </a:xfrm>
            <a:prstGeom prst="rect">
              <a:avLst/>
            </a:prstGeom>
          </p:spPr>
        </p:pic>
        <p:sp>
          <p:nvSpPr>
            <p:cNvPr id="46" name="object 54">
              <a:extLst>
                <a:ext uri="{FF2B5EF4-FFF2-40B4-BE49-F238E27FC236}">
                  <a16:creationId xmlns:a16="http://schemas.microsoft.com/office/drawing/2014/main" id="{83AF221A-7ECF-4CA1-A253-017CC65FC76D}"/>
                </a:ext>
              </a:extLst>
            </p:cNvPr>
            <p:cNvSpPr/>
            <p:nvPr/>
          </p:nvSpPr>
          <p:spPr>
            <a:xfrm>
              <a:off x="6355928" y="2303802"/>
              <a:ext cx="322275" cy="303149"/>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47" name="object 60">
              <a:extLst>
                <a:ext uri="{FF2B5EF4-FFF2-40B4-BE49-F238E27FC236}">
                  <a16:creationId xmlns:a16="http://schemas.microsoft.com/office/drawing/2014/main" id="{94A834AF-DB3B-4ECE-BBD3-A5845B236467}"/>
                </a:ext>
              </a:extLst>
            </p:cNvPr>
            <p:cNvSpPr txBox="1"/>
            <p:nvPr/>
          </p:nvSpPr>
          <p:spPr>
            <a:xfrm>
              <a:off x="8082606" y="1282768"/>
              <a:ext cx="1041887"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32</a:t>
              </a:r>
              <a:r>
                <a:rPr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0</a:t>
              </a:r>
              <a:r>
                <a:rPr sz="1400" spc="-60" dirty="0">
                  <a:latin typeface="Times New Roman" panose="02020603050405020304" pitchFamily="18" charset="0"/>
                  <a:cs typeface="Times New Roman" panose="02020603050405020304" pitchFamily="18" charset="0"/>
                </a:rPr>
                <a:t> </a:t>
              </a:r>
              <a:r>
                <a:rPr sz="1400" spc="-10" dirty="0">
                  <a:latin typeface="Times New Roman" panose="02020603050405020304" pitchFamily="18" charset="0"/>
                  <a:cs typeface="Times New Roman" panose="02020603050405020304" pitchFamily="18" charset="0"/>
                </a:rPr>
                <a:t>million</a:t>
              </a:r>
              <a:endParaRPr sz="1400" dirty="0">
                <a:latin typeface="Times New Roman" panose="02020603050405020304" pitchFamily="18" charset="0"/>
                <a:cs typeface="Times New Roman" panose="02020603050405020304" pitchFamily="18" charset="0"/>
              </a:endParaRPr>
            </a:p>
          </p:txBody>
        </p:sp>
        <p:sp>
          <p:nvSpPr>
            <p:cNvPr id="48" name="object 66">
              <a:extLst>
                <a:ext uri="{FF2B5EF4-FFF2-40B4-BE49-F238E27FC236}">
                  <a16:creationId xmlns:a16="http://schemas.microsoft.com/office/drawing/2014/main" id="{5929FDCE-1637-44A3-83A3-F5323A480AD7}"/>
                </a:ext>
              </a:extLst>
            </p:cNvPr>
            <p:cNvSpPr txBox="1"/>
            <p:nvPr/>
          </p:nvSpPr>
          <p:spPr>
            <a:xfrm>
              <a:off x="8013572" y="1648624"/>
              <a:ext cx="980120"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16</a:t>
              </a:r>
              <a:r>
                <a:rPr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3</a:t>
              </a:r>
              <a:r>
                <a:rPr sz="1400" spc="-70" dirty="0">
                  <a:latin typeface="Times New Roman" panose="02020603050405020304" pitchFamily="18" charset="0"/>
                  <a:cs typeface="Times New Roman" panose="02020603050405020304" pitchFamily="18" charset="0"/>
                </a:rPr>
                <a:t> </a:t>
              </a:r>
              <a:r>
                <a:rPr sz="1400" spc="-10" dirty="0">
                  <a:latin typeface="Times New Roman" panose="02020603050405020304" pitchFamily="18" charset="0"/>
                  <a:cs typeface="Times New Roman" panose="02020603050405020304" pitchFamily="18" charset="0"/>
                </a:rPr>
                <a:t>million</a:t>
              </a:r>
              <a:endParaRPr sz="1400" dirty="0">
                <a:latin typeface="Times New Roman" panose="02020603050405020304" pitchFamily="18" charset="0"/>
                <a:cs typeface="Times New Roman" panose="02020603050405020304" pitchFamily="18" charset="0"/>
              </a:endParaRPr>
            </a:p>
          </p:txBody>
        </p:sp>
        <p:sp>
          <p:nvSpPr>
            <p:cNvPr id="49" name="object 67">
              <a:extLst>
                <a:ext uri="{FF2B5EF4-FFF2-40B4-BE49-F238E27FC236}">
                  <a16:creationId xmlns:a16="http://schemas.microsoft.com/office/drawing/2014/main" id="{9A951C3C-016B-4FB8-B8F2-C6BBF3348416}"/>
                </a:ext>
              </a:extLst>
            </p:cNvPr>
            <p:cNvSpPr txBox="1"/>
            <p:nvPr/>
          </p:nvSpPr>
          <p:spPr>
            <a:xfrm>
              <a:off x="8038350" y="1987585"/>
              <a:ext cx="96097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3</a:t>
              </a:r>
              <a:r>
                <a:rPr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3</a:t>
              </a:r>
              <a:r>
                <a:rPr sz="1400" spc="-75" dirty="0">
                  <a:latin typeface="Times New Roman" panose="02020603050405020304" pitchFamily="18" charset="0"/>
                  <a:cs typeface="Times New Roman" panose="02020603050405020304" pitchFamily="18" charset="0"/>
                </a:rPr>
                <a:t> </a:t>
              </a:r>
              <a:r>
                <a:rPr sz="1400" spc="-10" dirty="0">
                  <a:latin typeface="Times New Roman" panose="02020603050405020304" pitchFamily="18" charset="0"/>
                  <a:cs typeface="Times New Roman" panose="02020603050405020304" pitchFamily="18" charset="0"/>
                </a:rPr>
                <a:t>million</a:t>
              </a:r>
              <a:endParaRPr sz="1400" dirty="0">
                <a:latin typeface="Times New Roman" panose="02020603050405020304" pitchFamily="18" charset="0"/>
                <a:cs typeface="Times New Roman" panose="02020603050405020304" pitchFamily="18" charset="0"/>
              </a:endParaRPr>
            </a:p>
          </p:txBody>
        </p:sp>
        <p:sp>
          <p:nvSpPr>
            <p:cNvPr id="50" name="object 69">
              <a:extLst>
                <a:ext uri="{FF2B5EF4-FFF2-40B4-BE49-F238E27FC236}">
                  <a16:creationId xmlns:a16="http://schemas.microsoft.com/office/drawing/2014/main" id="{F1893B6B-1BD5-47FB-A6B3-E01087238B97}"/>
                </a:ext>
              </a:extLst>
            </p:cNvPr>
            <p:cNvSpPr txBox="1"/>
            <p:nvPr/>
          </p:nvSpPr>
          <p:spPr>
            <a:xfrm>
              <a:off x="8038349" y="2348032"/>
              <a:ext cx="1041887"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11</a:t>
              </a:r>
              <a:r>
                <a:rPr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65</a:t>
              </a:r>
              <a:r>
                <a:rPr sz="1400" spc="-75" dirty="0">
                  <a:latin typeface="Times New Roman" panose="02020603050405020304" pitchFamily="18" charset="0"/>
                  <a:cs typeface="Times New Roman" panose="02020603050405020304" pitchFamily="18" charset="0"/>
                </a:rPr>
                <a:t> </a:t>
              </a:r>
              <a:r>
                <a:rPr sz="1400" spc="-10" dirty="0">
                  <a:latin typeface="Times New Roman" panose="02020603050405020304" pitchFamily="18" charset="0"/>
                  <a:cs typeface="Times New Roman" panose="02020603050405020304" pitchFamily="18" charset="0"/>
                </a:rPr>
                <a:t>million</a:t>
              </a:r>
              <a:endParaRPr sz="1400" dirty="0">
                <a:latin typeface="Times New Roman" panose="02020603050405020304" pitchFamily="18" charset="0"/>
                <a:cs typeface="Times New Roman" panose="02020603050405020304" pitchFamily="18" charset="0"/>
              </a:endParaRPr>
            </a:p>
          </p:txBody>
        </p:sp>
        <p:sp>
          <p:nvSpPr>
            <p:cNvPr id="51" name="object 63">
              <a:extLst>
                <a:ext uri="{FF2B5EF4-FFF2-40B4-BE49-F238E27FC236}">
                  <a16:creationId xmlns:a16="http://schemas.microsoft.com/office/drawing/2014/main" id="{8CE4FF6E-22BA-4013-8235-E7E9F12619D0}"/>
                </a:ext>
              </a:extLst>
            </p:cNvPr>
            <p:cNvSpPr txBox="1"/>
            <p:nvPr/>
          </p:nvSpPr>
          <p:spPr>
            <a:xfrm>
              <a:off x="7558665" y="1278599"/>
              <a:ext cx="396269" cy="228268"/>
            </a:xfrm>
            <a:prstGeom prst="rect">
              <a:avLst/>
            </a:prstGeom>
          </p:spPr>
          <p:txBody>
            <a:bodyPr vert="horz" wrap="square" lIns="0" tIns="12700" rIns="0" bIns="0" rtlCol="0">
              <a:spAutoFit/>
            </a:bodyPr>
            <a:lstStyle/>
            <a:p>
              <a:pPr marL="12700">
                <a:lnSpc>
                  <a:spcPct val="100000"/>
                </a:lnSpc>
                <a:spcBef>
                  <a:spcPts val="100"/>
                </a:spcBef>
              </a:pPr>
              <a:r>
                <a:rPr lang="ru-RU" sz="1200" spc="-25" dirty="0">
                  <a:solidFill>
                    <a:srgbClr val="85BB24"/>
                  </a:solidFill>
                  <a:latin typeface="Times New Roman" panose="02020603050405020304" pitchFamily="18" charset="0"/>
                  <a:cs typeface="Times New Roman" panose="02020603050405020304" pitchFamily="18" charset="0"/>
                </a:rPr>
                <a:t>100</a:t>
              </a:r>
              <a:r>
                <a:rPr sz="1400" spc="-25" dirty="0">
                  <a:solidFill>
                    <a:srgbClr val="85BB24"/>
                  </a:solidFill>
                  <a:latin typeface="Times New Roman" panose="02020603050405020304" pitchFamily="18" charset="0"/>
                  <a:cs typeface="Times New Roman" panose="02020603050405020304" pitchFamily="18" charset="0"/>
                </a:rPr>
                <a:t>%</a:t>
              </a:r>
              <a:endParaRPr sz="1400" dirty="0">
                <a:latin typeface="Times New Roman" panose="02020603050405020304" pitchFamily="18" charset="0"/>
                <a:cs typeface="Times New Roman" panose="02020603050405020304" pitchFamily="18" charset="0"/>
              </a:endParaRPr>
            </a:p>
          </p:txBody>
        </p:sp>
        <p:sp>
          <p:nvSpPr>
            <p:cNvPr id="52" name="object 64">
              <a:extLst>
                <a:ext uri="{FF2B5EF4-FFF2-40B4-BE49-F238E27FC236}">
                  <a16:creationId xmlns:a16="http://schemas.microsoft.com/office/drawing/2014/main" id="{B55DA6E3-B175-4912-A927-83383AF9F9A5}"/>
                </a:ext>
              </a:extLst>
            </p:cNvPr>
            <p:cNvSpPr txBox="1"/>
            <p:nvPr/>
          </p:nvSpPr>
          <p:spPr>
            <a:xfrm>
              <a:off x="7614096" y="1611661"/>
              <a:ext cx="331470" cy="228268"/>
            </a:xfrm>
            <a:prstGeom prst="rect">
              <a:avLst/>
            </a:prstGeom>
          </p:spPr>
          <p:txBody>
            <a:bodyPr vert="horz" wrap="square" lIns="0" tIns="12700" rIns="0" bIns="0" rtlCol="0">
              <a:spAutoFit/>
            </a:bodyPr>
            <a:lstStyle/>
            <a:p>
              <a:pPr marL="12700">
                <a:lnSpc>
                  <a:spcPct val="100000"/>
                </a:lnSpc>
                <a:spcBef>
                  <a:spcPts val="100"/>
                </a:spcBef>
              </a:pPr>
              <a:r>
                <a:rPr lang="ru-RU" sz="1400" spc="-25" dirty="0">
                  <a:solidFill>
                    <a:srgbClr val="85BB24"/>
                  </a:solidFill>
                  <a:latin typeface="Times New Roman" panose="02020603050405020304" pitchFamily="18" charset="0"/>
                  <a:cs typeface="Times New Roman" panose="02020603050405020304" pitchFamily="18" charset="0"/>
                </a:rPr>
                <a:t>51%</a:t>
              </a:r>
              <a:endParaRPr sz="1400" dirty="0">
                <a:latin typeface="Times New Roman" panose="02020603050405020304" pitchFamily="18" charset="0"/>
                <a:cs typeface="Times New Roman" panose="02020603050405020304" pitchFamily="18" charset="0"/>
              </a:endParaRPr>
            </a:p>
          </p:txBody>
        </p:sp>
        <p:sp>
          <p:nvSpPr>
            <p:cNvPr id="53" name="object 71">
              <a:extLst>
                <a:ext uri="{FF2B5EF4-FFF2-40B4-BE49-F238E27FC236}">
                  <a16:creationId xmlns:a16="http://schemas.microsoft.com/office/drawing/2014/main" id="{61EA31FD-16F8-4813-99AE-1AF2CCBBF843}"/>
                </a:ext>
              </a:extLst>
            </p:cNvPr>
            <p:cNvSpPr txBox="1"/>
            <p:nvPr/>
          </p:nvSpPr>
          <p:spPr>
            <a:xfrm>
              <a:off x="7571896" y="2352382"/>
              <a:ext cx="479190" cy="228268"/>
            </a:xfrm>
            <a:prstGeom prst="rect">
              <a:avLst/>
            </a:prstGeom>
          </p:spPr>
          <p:txBody>
            <a:bodyPr vert="horz" wrap="square" lIns="0" tIns="12700" rIns="0" bIns="0" rtlCol="0">
              <a:spAutoFit/>
            </a:bodyPr>
            <a:lstStyle/>
            <a:p>
              <a:pPr marL="12700">
                <a:lnSpc>
                  <a:spcPct val="100000"/>
                </a:lnSpc>
                <a:spcBef>
                  <a:spcPts val="100"/>
                </a:spcBef>
              </a:pPr>
              <a:r>
                <a:rPr lang="ru-RU" sz="1400" spc="-25" dirty="0">
                  <a:solidFill>
                    <a:srgbClr val="85BB24"/>
                  </a:solidFill>
                  <a:latin typeface="Times New Roman" panose="02020603050405020304" pitchFamily="18" charset="0"/>
                  <a:cs typeface="Times New Roman" panose="02020603050405020304" pitchFamily="18" charset="0"/>
                </a:rPr>
                <a:t>36,4</a:t>
              </a:r>
              <a:r>
                <a:rPr sz="1400" spc="-25" dirty="0">
                  <a:solidFill>
                    <a:srgbClr val="85BB24"/>
                  </a:solidFill>
                  <a:latin typeface="Times New Roman" panose="02020603050405020304" pitchFamily="18" charset="0"/>
                  <a:cs typeface="Times New Roman" panose="02020603050405020304" pitchFamily="18" charset="0"/>
                </a:rPr>
                <a:t>%</a:t>
              </a:r>
              <a:endParaRPr sz="1400" dirty="0">
                <a:latin typeface="Times New Roman" panose="02020603050405020304" pitchFamily="18" charset="0"/>
                <a:cs typeface="Times New Roman" panose="02020603050405020304" pitchFamily="18" charset="0"/>
              </a:endParaRPr>
            </a:p>
          </p:txBody>
        </p:sp>
        <p:sp>
          <p:nvSpPr>
            <p:cNvPr id="54" name="object 71">
              <a:extLst>
                <a:ext uri="{FF2B5EF4-FFF2-40B4-BE49-F238E27FC236}">
                  <a16:creationId xmlns:a16="http://schemas.microsoft.com/office/drawing/2014/main" id="{CBC55C55-81DE-4F2A-ACF5-3991B911E6D7}"/>
                </a:ext>
              </a:extLst>
            </p:cNvPr>
            <p:cNvSpPr txBox="1"/>
            <p:nvPr/>
          </p:nvSpPr>
          <p:spPr>
            <a:xfrm>
              <a:off x="7527899" y="1956808"/>
              <a:ext cx="517254" cy="228268"/>
            </a:xfrm>
            <a:prstGeom prst="rect">
              <a:avLst/>
            </a:prstGeom>
          </p:spPr>
          <p:txBody>
            <a:bodyPr vert="horz" wrap="square" lIns="0" tIns="12700" rIns="0" bIns="0" rtlCol="0">
              <a:spAutoFit/>
            </a:bodyPr>
            <a:lstStyle/>
            <a:p>
              <a:pPr marL="12700">
                <a:lnSpc>
                  <a:spcPct val="100000"/>
                </a:lnSpc>
                <a:spcBef>
                  <a:spcPts val="100"/>
                </a:spcBef>
              </a:pPr>
              <a:r>
                <a:rPr lang="ru-RU" sz="1400" spc="-25" dirty="0">
                  <a:solidFill>
                    <a:srgbClr val="85BB24"/>
                  </a:solidFill>
                  <a:latin typeface="Times New Roman" panose="02020603050405020304" pitchFamily="18" charset="0"/>
                  <a:cs typeface="Times New Roman" panose="02020603050405020304" pitchFamily="18" charset="0"/>
                </a:rPr>
                <a:t>10,3%</a:t>
              </a:r>
              <a:endParaRPr sz="1400" dirty="0">
                <a:latin typeface="Times New Roman" panose="02020603050405020304" pitchFamily="18" charset="0"/>
                <a:cs typeface="Times New Roman" panose="02020603050405020304" pitchFamily="18" charset="0"/>
              </a:endParaRPr>
            </a:p>
          </p:txBody>
        </p:sp>
      </p:grpSp>
      <p:sp>
        <p:nvSpPr>
          <p:cNvPr id="59" name="object 3">
            <a:extLst>
              <a:ext uri="{FF2B5EF4-FFF2-40B4-BE49-F238E27FC236}">
                <a16:creationId xmlns:a16="http://schemas.microsoft.com/office/drawing/2014/main" id="{3B3ACB9C-2B27-4D7F-A891-10013E96C607}"/>
              </a:ext>
            </a:extLst>
          </p:cNvPr>
          <p:cNvSpPr txBox="1"/>
          <p:nvPr/>
        </p:nvSpPr>
        <p:spPr>
          <a:xfrm>
            <a:off x="6355185" y="2664592"/>
            <a:ext cx="2894842" cy="197490"/>
          </a:xfrm>
          <a:prstGeom prst="rect">
            <a:avLst/>
          </a:prstGeom>
        </p:spPr>
        <p:txBody>
          <a:bodyPr vert="horz" wrap="square" lIns="0" tIns="12700" rIns="0" bIns="0" rtlCol="0">
            <a:spAutoFit/>
          </a:bodyPr>
          <a:lstStyle/>
          <a:p>
            <a:pPr marL="12700" algn="ctr">
              <a:lnSpc>
                <a:spcPct val="100000"/>
              </a:lnSpc>
              <a:spcBef>
                <a:spcPts val="100"/>
              </a:spcBef>
            </a:pPr>
            <a:r>
              <a:rPr lang="en-US" sz="1200" b="1" spc="-10" dirty="0">
                <a:solidFill>
                  <a:srgbClr val="0070C0"/>
                </a:solidFill>
                <a:latin typeface="Times New Roman" panose="02020603050405020304" pitchFamily="18" charset="0"/>
                <a:cs typeface="Times New Roman" panose="02020603050405020304" pitchFamily="18" charset="0"/>
              </a:rPr>
              <a:t> Investment attractiveness of the project:</a:t>
            </a:r>
            <a:endParaRPr lang="ru-RU" sz="900" dirty="0">
              <a:latin typeface="Times New Roman" panose="02020603050405020304" pitchFamily="18" charset="0"/>
              <a:cs typeface="Times New Roman" panose="02020603050405020304" pitchFamily="18" charset="0"/>
            </a:endParaRPr>
          </a:p>
        </p:txBody>
      </p:sp>
      <p:sp>
        <p:nvSpPr>
          <p:cNvPr id="60" name="object 20">
            <a:extLst>
              <a:ext uri="{FF2B5EF4-FFF2-40B4-BE49-F238E27FC236}">
                <a16:creationId xmlns:a16="http://schemas.microsoft.com/office/drawing/2014/main" id="{FC93E96E-D26D-4BEC-832D-3F30A3EDA146}"/>
              </a:ext>
            </a:extLst>
          </p:cNvPr>
          <p:cNvSpPr txBox="1"/>
          <p:nvPr/>
        </p:nvSpPr>
        <p:spPr>
          <a:xfrm>
            <a:off x="10525014" y="3007056"/>
            <a:ext cx="1718535" cy="1521570"/>
          </a:xfrm>
          <a:prstGeom prst="rect">
            <a:avLst/>
          </a:prstGeom>
        </p:spPr>
        <p:txBody>
          <a:bodyPr vert="horz" wrap="square" lIns="0" tIns="23495" rIns="0" bIns="0" rtlCol="0">
            <a:spAutoFit/>
          </a:bodyPr>
          <a:lstStyle/>
          <a:p>
            <a:pPr marL="12700" marR="38100" algn="l">
              <a:spcBef>
                <a:spcPts val="95"/>
              </a:spcBef>
            </a:pPr>
            <a:r>
              <a:rPr lang="en-US" sz="1100" i="1" dirty="0">
                <a:latin typeface="Times New Roman" panose="02020603050405020304" pitchFamily="18" charset="0"/>
                <a:cs typeface="Times New Roman" panose="02020603050405020304" pitchFamily="18" charset="0"/>
              </a:rPr>
              <a:t>NPV, US$ million</a:t>
            </a:r>
            <a:r>
              <a:rPr lang="en-US" sz="1100" spc="-10" dirty="0">
                <a:latin typeface="Times New Roman" panose="02020603050405020304" pitchFamily="18" charset="0"/>
                <a:cs typeface="Times New Roman" panose="02020603050405020304" pitchFamily="18" charset="0"/>
              </a:rPr>
              <a:t>   </a:t>
            </a:r>
            <a:r>
              <a:rPr lang="en-US" sz="1100" i="1" dirty="0">
                <a:latin typeface="Times New Roman" panose="02020603050405020304" pitchFamily="18" charset="0"/>
                <a:cs typeface="Times New Roman" panose="02020603050405020304" pitchFamily="18" charset="0"/>
              </a:rPr>
              <a:t>–</a:t>
            </a:r>
            <a:r>
              <a:rPr lang="ru-RU" sz="1100" i="1" dirty="0">
                <a:latin typeface="Times New Roman" panose="02020603050405020304" pitchFamily="18" charset="0"/>
                <a:cs typeface="Times New Roman" panose="02020603050405020304" pitchFamily="18" charset="0"/>
              </a:rPr>
              <a:t>164</a:t>
            </a:r>
            <a:r>
              <a:rPr lang="en-US" sz="1200" i="1" dirty="0">
                <a:latin typeface="Times New Roman" panose="02020603050405020304" pitchFamily="18" charset="0"/>
                <a:cs typeface="Times New Roman" panose="02020603050405020304" pitchFamily="18" charset="0"/>
              </a:rPr>
              <a:t>,</a:t>
            </a:r>
            <a:r>
              <a:rPr lang="ru-RU" sz="1200" i="1" dirty="0">
                <a:latin typeface="Times New Roman" panose="02020603050405020304" pitchFamily="18" charset="0"/>
                <a:cs typeface="Times New Roman" panose="02020603050405020304" pitchFamily="18" charset="0"/>
              </a:rPr>
              <a:t>3</a:t>
            </a:r>
            <a:endParaRPr lang="en-US" sz="1200" i="1" dirty="0">
              <a:latin typeface="Times New Roman" panose="02020603050405020304" pitchFamily="18" charset="0"/>
              <a:cs typeface="Times New Roman" panose="02020603050405020304" pitchFamily="18" charset="0"/>
            </a:endParaRPr>
          </a:p>
          <a:p>
            <a:pPr marL="12700" marR="38100" algn="l">
              <a:spcBef>
                <a:spcPts val="95"/>
              </a:spcBef>
            </a:pPr>
            <a:endParaRPr lang="en-US" sz="1100" i="1" dirty="0">
              <a:latin typeface="Times New Roman" panose="02020603050405020304" pitchFamily="18" charset="0"/>
              <a:cs typeface="Times New Roman" panose="02020603050405020304" pitchFamily="18" charset="0"/>
            </a:endParaRPr>
          </a:p>
          <a:p>
            <a:pPr marL="12700" marR="38100" algn="l">
              <a:spcBef>
                <a:spcPts val="95"/>
              </a:spcBef>
            </a:pPr>
            <a:r>
              <a:rPr lang="en-US" sz="1100" i="1" dirty="0">
                <a:latin typeface="Times New Roman" panose="02020603050405020304" pitchFamily="18" charset="0"/>
                <a:cs typeface="Times New Roman" panose="02020603050405020304" pitchFamily="18" charset="0"/>
              </a:rPr>
              <a:t>IRR, %   – </a:t>
            </a:r>
            <a:r>
              <a:rPr lang="ru-RU" sz="1100" i="1" dirty="0">
                <a:latin typeface="Times New Roman" panose="02020603050405020304" pitchFamily="18" charset="0"/>
                <a:cs typeface="Times New Roman" panose="02020603050405020304" pitchFamily="18" charset="0"/>
              </a:rPr>
              <a:t>68</a:t>
            </a:r>
            <a:r>
              <a:rPr lang="en-US" sz="1200" i="1" dirty="0">
                <a:latin typeface="Times New Roman" panose="02020603050405020304" pitchFamily="18" charset="0"/>
                <a:cs typeface="Times New Roman" panose="02020603050405020304" pitchFamily="18" charset="0"/>
              </a:rPr>
              <a:t>,</a:t>
            </a:r>
            <a:r>
              <a:rPr lang="ru-RU" sz="1200" i="1" dirty="0">
                <a:latin typeface="Times New Roman" panose="02020603050405020304" pitchFamily="18" charset="0"/>
                <a:cs typeface="Times New Roman" panose="02020603050405020304" pitchFamily="18" charset="0"/>
              </a:rPr>
              <a:t>5</a:t>
            </a:r>
            <a:r>
              <a:rPr lang="en-US" sz="1200" i="1" dirty="0">
                <a:latin typeface="Times New Roman" panose="02020603050405020304" pitchFamily="18" charset="0"/>
                <a:cs typeface="Times New Roman" panose="02020603050405020304" pitchFamily="18" charset="0"/>
              </a:rPr>
              <a:t>%</a:t>
            </a:r>
          </a:p>
          <a:p>
            <a:pPr marL="12700" marR="38100" algn="l">
              <a:spcBef>
                <a:spcPts val="95"/>
              </a:spcBef>
            </a:pPr>
            <a:endParaRPr lang="en-US" sz="1100" i="1" dirty="0">
              <a:latin typeface="Times New Roman" panose="02020603050405020304" pitchFamily="18" charset="0"/>
              <a:cs typeface="Times New Roman" panose="02020603050405020304" pitchFamily="18" charset="0"/>
            </a:endParaRPr>
          </a:p>
          <a:p>
            <a:pPr marL="12700" marR="38100" algn="l">
              <a:spcBef>
                <a:spcPts val="95"/>
              </a:spcBef>
            </a:pPr>
            <a:r>
              <a:rPr lang="en-US" sz="1100" i="1" dirty="0">
                <a:latin typeface="Times New Roman" panose="02020603050405020304" pitchFamily="18" charset="0"/>
                <a:cs typeface="Times New Roman" panose="02020603050405020304" pitchFamily="18" charset="0"/>
              </a:rPr>
              <a:t>PI   – </a:t>
            </a:r>
            <a:r>
              <a:rPr lang="ru-RU" sz="1100" i="1" dirty="0">
                <a:latin typeface="Times New Roman" panose="02020603050405020304" pitchFamily="18" charset="0"/>
                <a:cs typeface="Times New Roman" panose="02020603050405020304" pitchFamily="18" charset="0"/>
              </a:rPr>
              <a:t>8</a:t>
            </a:r>
            <a:r>
              <a:rPr lang="en-US" sz="1200" i="1" dirty="0">
                <a:latin typeface="Times New Roman" panose="02020603050405020304" pitchFamily="18" charset="0"/>
                <a:cs typeface="Times New Roman" panose="02020603050405020304" pitchFamily="18" charset="0"/>
              </a:rPr>
              <a:t>,</a:t>
            </a:r>
            <a:r>
              <a:rPr lang="ru-RU" sz="1200" i="1" dirty="0">
                <a:latin typeface="Times New Roman" panose="02020603050405020304" pitchFamily="18" charset="0"/>
                <a:cs typeface="Times New Roman" panose="02020603050405020304" pitchFamily="18" charset="0"/>
              </a:rPr>
              <a:t>4</a:t>
            </a:r>
            <a:endParaRPr lang="en-US" sz="1200" i="1" dirty="0">
              <a:latin typeface="Times New Roman" panose="02020603050405020304" pitchFamily="18" charset="0"/>
              <a:cs typeface="Times New Roman" panose="02020603050405020304" pitchFamily="18" charset="0"/>
            </a:endParaRPr>
          </a:p>
          <a:p>
            <a:pPr marL="12700" marR="38100" algn="l">
              <a:spcBef>
                <a:spcPts val="95"/>
              </a:spcBef>
            </a:pPr>
            <a:endParaRPr lang="en-US" sz="1100" i="1" dirty="0">
              <a:latin typeface="Times New Roman" panose="02020603050405020304" pitchFamily="18" charset="0"/>
              <a:cs typeface="Times New Roman" panose="02020603050405020304" pitchFamily="18" charset="0"/>
            </a:endParaRPr>
          </a:p>
          <a:p>
            <a:pPr marL="12700" marR="38100" algn="l">
              <a:spcBef>
                <a:spcPts val="95"/>
              </a:spcBef>
            </a:pPr>
            <a:r>
              <a:rPr lang="en-US" sz="1100" i="1" dirty="0">
                <a:latin typeface="Times New Roman" panose="02020603050405020304" pitchFamily="18" charset="0"/>
                <a:cs typeface="Times New Roman" panose="02020603050405020304" pitchFamily="18" charset="0"/>
              </a:rPr>
              <a:t>DPP, years - </a:t>
            </a:r>
            <a:r>
              <a:rPr lang="ru-RU" sz="1100" i="1" dirty="0">
                <a:latin typeface="Times New Roman" panose="02020603050405020304" pitchFamily="18" charset="0"/>
                <a:cs typeface="Times New Roman" panose="02020603050405020304" pitchFamily="18" charset="0"/>
              </a:rPr>
              <a:t>2</a:t>
            </a:r>
            <a:r>
              <a:rPr lang="en-US" sz="1200" i="1" dirty="0">
                <a:latin typeface="Times New Roman" panose="02020603050405020304" pitchFamily="18" charset="0"/>
                <a:cs typeface="Times New Roman" panose="02020603050405020304" pitchFamily="18" charset="0"/>
              </a:rPr>
              <a:t>,</a:t>
            </a:r>
            <a:r>
              <a:rPr lang="ru-RU" sz="1200" i="1" dirty="0">
                <a:latin typeface="Times New Roman" panose="02020603050405020304" pitchFamily="18" charset="0"/>
                <a:cs typeface="Times New Roman" panose="02020603050405020304" pitchFamily="18" charset="0"/>
              </a:rPr>
              <a:t>5</a:t>
            </a:r>
            <a:endParaRPr lang="en-US" sz="1200" i="1" dirty="0">
              <a:latin typeface="Times New Roman" panose="02020603050405020304" pitchFamily="18" charset="0"/>
              <a:cs typeface="Times New Roman" panose="02020603050405020304" pitchFamily="18" charset="0"/>
            </a:endParaRPr>
          </a:p>
          <a:p>
            <a:pPr marL="12700" marR="38100">
              <a:spcBef>
                <a:spcPts val="95"/>
              </a:spcBef>
            </a:pPr>
            <a:endParaRPr sz="1050" spc="-10" dirty="0">
              <a:latin typeface="Times New Roman" panose="02020603050405020304" pitchFamily="18" charset="0"/>
              <a:cs typeface="Times New Roman" panose="02020603050405020304" pitchFamily="18" charset="0"/>
            </a:endParaRPr>
          </a:p>
        </p:txBody>
      </p:sp>
      <p:sp>
        <p:nvSpPr>
          <p:cNvPr id="61" name="object 12">
            <a:extLst>
              <a:ext uri="{FF2B5EF4-FFF2-40B4-BE49-F238E27FC236}">
                <a16:creationId xmlns:a16="http://schemas.microsoft.com/office/drawing/2014/main" id="{2388C0CB-0412-4FF4-B2CA-2D4B54A0BC4F}"/>
              </a:ext>
            </a:extLst>
          </p:cNvPr>
          <p:cNvSpPr txBox="1"/>
          <p:nvPr/>
        </p:nvSpPr>
        <p:spPr>
          <a:xfrm>
            <a:off x="3379531" y="753800"/>
            <a:ext cx="2826772" cy="391774"/>
          </a:xfrm>
          <a:prstGeom prst="rect">
            <a:avLst/>
          </a:prstGeom>
        </p:spPr>
        <p:txBody>
          <a:bodyPr vert="horz" wrap="square" lIns="0" tIns="24765" rIns="0" bIns="0" rtlCol="0">
            <a:spAutoFit/>
          </a:bodyPr>
          <a:lstStyle/>
          <a:p>
            <a:pPr marL="12700">
              <a:lnSpc>
                <a:spcPct val="100000"/>
              </a:lnSpc>
              <a:spcBef>
                <a:spcPts val="195"/>
              </a:spcBef>
            </a:pPr>
            <a:r>
              <a:rPr lang="ru-RU" sz="1200" b="1" spc="-10" dirty="0">
                <a:solidFill>
                  <a:srgbClr val="0070C0"/>
                </a:solidFill>
                <a:latin typeface="Times New Roman" panose="02020603050405020304" pitchFamily="18" charset="0"/>
                <a:cs typeface="Times New Roman" panose="02020603050405020304" pitchFamily="18" charset="0"/>
              </a:rPr>
              <a:t>Industry</a:t>
            </a:r>
          </a:p>
          <a:p>
            <a:pPr marL="12700" marR="38100">
              <a:lnSpc>
                <a:spcPct val="100000"/>
              </a:lnSpc>
              <a:spcBef>
                <a:spcPts val="95"/>
              </a:spcBef>
            </a:pPr>
            <a:r>
              <a:rPr lang="en-US" sz="1100" spc="-10" dirty="0">
                <a:latin typeface="Times New Roman" panose="02020603050405020304" pitchFamily="18" charset="0"/>
                <a:cs typeface="Times New Roman" panose="02020603050405020304" pitchFamily="18" charset="0"/>
              </a:rPr>
              <a:t>Geology and non-ferrous metallurgy</a:t>
            </a:r>
            <a:endParaRPr lang="ru-RU" sz="1100" spc="-10" dirty="0">
              <a:latin typeface="Times New Roman" panose="02020603050405020304" pitchFamily="18" charset="0"/>
              <a:cs typeface="Times New Roman" panose="02020603050405020304" pitchFamily="18" charset="0"/>
            </a:endParaRPr>
          </a:p>
        </p:txBody>
      </p:sp>
      <p:pic>
        <p:nvPicPr>
          <p:cNvPr id="62" name="Рисунок 61">
            <a:extLst>
              <a:ext uri="{FF2B5EF4-FFF2-40B4-BE49-F238E27FC236}">
                <a16:creationId xmlns:a16="http://schemas.microsoft.com/office/drawing/2014/main" id="{E0245C15-C62D-4CF4-A512-7EB464E76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pic>
        <p:nvPicPr>
          <p:cNvPr id="63" name="Picture 2" descr="Picture background">
            <a:extLst>
              <a:ext uri="{FF2B5EF4-FFF2-40B4-BE49-F238E27FC236}">
                <a16:creationId xmlns:a16="http://schemas.microsoft.com/office/drawing/2014/main" id="{A77AC957-11B4-4A6B-BF9F-C345EF6E0F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35" y="785861"/>
            <a:ext cx="3292991" cy="17773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4" name="Таблица 63">
            <a:extLst>
              <a:ext uri="{FF2B5EF4-FFF2-40B4-BE49-F238E27FC236}">
                <a16:creationId xmlns:a16="http://schemas.microsoft.com/office/drawing/2014/main" id="{24DBCD86-5596-4BFE-8716-E183547AA832}"/>
              </a:ext>
            </a:extLst>
          </p:cNvPr>
          <p:cNvGraphicFramePr>
            <a:graphicFrameLocks noGrp="1"/>
          </p:cNvGraphicFramePr>
          <p:nvPr>
            <p:extLst>
              <p:ext uri="{D42A27DB-BD31-4B8C-83A1-F6EECF244321}">
                <p14:modId xmlns:p14="http://schemas.microsoft.com/office/powerpoint/2010/main" val="4009988529"/>
              </p:ext>
            </p:extLst>
          </p:nvPr>
        </p:nvGraphicFramePr>
        <p:xfrm>
          <a:off x="5942" y="3333999"/>
          <a:ext cx="6141713" cy="1577340"/>
        </p:xfrm>
        <a:graphic>
          <a:graphicData uri="http://schemas.openxmlformats.org/drawingml/2006/table">
            <a:tbl>
              <a:tblPr firstRow="1" bandRow="1">
                <a:tableStyleId>{68D230F3-CF80-4859-8CE7-A43EE81993B5}</a:tableStyleId>
              </a:tblPr>
              <a:tblGrid>
                <a:gridCol w="527831">
                  <a:extLst>
                    <a:ext uri="{9D8B030D-6E8A-4147-A177-3AD203B41FA5}">
                      <a16:colId xmlns:a16="http://schemas.microsoft.com/office/drawing/2014/main" val="2267047668"/>
                    </a:ext>
                  </a:extLst>
                </a:gridCol>
                <a:gridCol w="1135977">
                  <a:extLst>
                    <a:ext uri="{9D8B030D-6E8A-4147-A177-3AD203B41FA5}">
                      <a16:colId xmlns:a16="http://schemas.microsoft.com/office/drawing/2014/main" val="381321043"/>
                    </a:ext>
                  </a:extLst>
                </a:gridCol>
                <a:gridCol w="1549523">
                  <a:extLst>
                    <a:ext uri="{9D8B030D-6E8A-4147-A177-3AD203B41FA5}">
                      <a16:colId xmlns:a16="http://schemas.microsoft.com/office/drawing/2014/main" val="2781491663"/>
                    </a:ext>
                  </a:extLst>
                </a:gridCol>
                <a:gridCol w="1359964">
                  <a:extLst>
                    <a:ext uri="{9D8B030D-6E8A-4147-A177-3AD203B41FA5}">
                      <a16:colId xmlns:a16="http://schemas.microsoft.com/office/drawing/2014/main" val="982591542"/>
                    </a:ext>
                  </a:extLst>
                </a:gridCol>
                <a:gridCol w="1568418">
                  <a:extLst>
                    <a:ext uri="{9D8B030D-6E8A-4147-A177-3AD203B41FA5}">
                      <a16:colId xmlns:a16="http://schemas.microsoft.com/office/drawing/2014/main" val="1305751902"/>
                    </a:ext>
                  </a:extLst>
                </a:gridCol>
              </a:tblGrid>
              <a:tr h="323601">
                <a:tc>
                  <a:txBody>
                    <a:bodyPr/>
                    <a:lstStyle/>
                    <a:p>
                      <a:pPr algn="ctr" fontAlgn="ctr"/>
                      <a:r>
                        <a:rPr lang="ru-RU" sz="1100" b="1" u="none" strike="noStrike" dirty="0">
                          <a:solidFill>
                            <a:srgbClr val="000000"/>
                          </a:solidFill>
                          <a:effectLst/>
                          <a:latin typeface="Times New Roman" panose="02020603050405020304" pitchFamily="18" charset="0"/>
                          <a:cs typeface="Times New Roman" panose="02020603050405020304" pitchFamily="18" charset="0"/>
                        </a:rPr>
                        <a: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1" u="none" strike="noStrike" dirty="0">
                          <a:solidFill>
                            <a:srgbClr val="000000"/>
                          </a:solidFill>
                          <a:effectLst/>
                          <a:latin typeface="Times New Roman" panose="02020603050405020304" pitchFamily="18" charset="0"/>
                          <a:cs typeface="Times New Roman" panose="02020603050405020304" pitchFamily="18" charset="0"/>
                        </a:rPr>
                        <a:t>Deposit name</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1" u="none" strike="noStrike" dirty="0">
                          <a:solidFill>
                            <a:srgbClr val="000000"/>
                          </a:solidFill>
                          <a:effectLst/>
                          <a:latin typeface="Times New Roman" panose="02020603050405020304" pitchFamily="18" charset="0"/>
                          <a:cs typeface="Times New Roman" panose="02020603050405020304" pitchFamily="18" charset="0"/>
                        </a:rPr>
                        <a:t>Ore volume</a:t>
                      </a:r>
                      <a:br>
                        <a:rPr lang="en-US" sz="1100" b="1" u="none" strike="noStrike" dirty="0">
                          <a:solidFill>
                            <a:srgbClr val="000000"/>
                          </a:solidFill>
                          <a:effectLst/>
                          <a:latin typeface="Times New Roman" panose="02020603050405020304" pitchFamily="18" charset="0"/>
                          <a:cs typeface="Times New Roman" panose="02020603050405020304" pitchFamily="18" charset="0"/>
                        </a:rPr>
                      </a:br>
                      <a:r>
                        <a:rPr lang="en-US" sz="1050" b="1" i="1" u="none" strike="noStrike" dirty="0">
                          <a:solidFill>
                            <a:srgbClr val="000000"/>
                          </a:solidFill>
                          <a:effectLst/>
                          <a:latin typeface="Times New Roman" panose="02020603050405020304" pitchFamily="18" charset="0"/>
                          <a:cs typeface="Times New Roman" panose="02020603050405020304" pitchFamily="18" charset="0"/>
                        </a:rPr>
                        <a:t>(million tons)</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1" u="none" strike="noStrike" dirty="0">
                          <a:solidFill>
                            <a:srgbClr val="000000"/>
                          </a:solidFill>
                          <a:effectLst/>
                          <a:latin typeface="Times New Roman" panose="02020603050405020304" pitchFamily="18" charset="0"/>
                          <a:cs typeface="Times New Roman" panose="02020603050405020304" pitchFamily="18" charset="0"/>
                        </a:rPr>
                        <a:t>Gold reserves</a:t>
                      </a:r>
                      <a:br>
                        <a:rPr lang="en-US" sz="1100" b="1" u="none" strike="noStrike" dirty="0">
                          <a:solidFill>
                            <a:srgbClr val="000000"/>
                          </a:solidFill>
                          <a:effectLst/>
                          <a:latin typeface="Times New Roman" panose="02020603050405020304" pitchFamily="18" charset="0"/>
                          <a:cs typeface="Times New Roman" panose="02020603050405020304" pitchFamily="18" charset="0"/>
                        </a:rPr>
                      </a:br>
                      <a:r>
                        <a:rPr lang="en-US" sz="1050" b="1" i="1" u="none" strike="noStrike" dirty="0">
                          <a:solidFill>
                            <a:srgbClr val="000000"/>
                          </a:solidFill>
                          <a:effectLst/>
                          <a:latin typeface="Times New Roman" panose="02020603050405020304" pitchFamily="18" charset="0"/>
                          <a:cs typeface="Times New Roman" panose="02020603050405020304" pitchFamily="18" charset="0"/>
                        </a:rPr>
                        <a:t>(kg)</a:t>
                      </a:r>
                      <a:endParaRPr lang="ru-RU" sz="11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1" u="none" strike="noStrike" dirty="0">
                          <a:solidFill>
                            <a:srgbClr val="000000"/>
                          </a:solidFill>
                          <a:effectLst/>
                          <a:latin typeface="Times New Roman" panose="02020603050405020304" pitchFamily="18" charset="0"/>
                          <a:cs typeface="Times New Roman" panose="02020603050405020304" pitchFamily="18" charset="0"/>
                        </a:rPr>
                        <a:t>Gold content in ore, g/ton</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53701404"/>
                  </a:ext>
                </a:extLst>
              </a:tr>
              <a:tr h="164393">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1</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0" u="none" strike="noStrike" dirty="0" err="1">
                          <a:solidFill>
                            <a:srgbClr val="000000"/>
                          </a:solidFill>
                          <a:effectLst/>
                          <a:latin typeface="Times New Roman" panose="02020603050405020304" pitchFamily="18" charset="0"/>
                          <a:cs typeface="Times New Roman" panose="02020603050405020304" pitchFamily="18" charset="0"/>
                        </a:rPr>
                        <a:t>Pirali</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10 487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15 812,7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1,51</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51404083"/>
                  </a:ext>
                </a:extLst>
              </a:tr>
              <a:tr h="164393">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0" u="none" strike="noStrike" dirty="0" err="1">
                          <a:solidFill>
                            <a:srgbClr val="000000"/>
                          </a:solidFill>
                          <a:effectLst/>
                          <a:latin typeface="Times New Roman" panose="02020603050405020304" pitchFamily="18" charset="0"/>
                          <a:cs typeface="Times New Roman" panose="02020603050405020304" pitchFamily="18" charset="0"/>
                        </a:rPr>
                        <a:t>Ayakkuduk</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333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1000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403271"/>
                  </a:ext>
                </a:extLst>
              </a:tr>
              <a:tr h="164393">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0" u="none" strike="noStrike" dirty="0" err="1">
                          <a:solidFill>
                            <a:srgbClr val="000000"/>
                          </a:solidFill>
                          <a:effectLst/>
                          <a:latin typeface="Times New Roman" panose="02020603050405020304" pitchFamily="18" charset="0"/>
                          <a:cs typeface="Times New Roman" panose="02020603050405020304" pitchFamily="18" charset="0"/>
                        </a:rPr>
                        <a:t>Jankeldy</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582,3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4056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7,7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35895991"/>
                  </a:ext>
                </a:extLst>
              </a:tr>
              <a:tr h="164393">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4</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0" u="none" strike="noStrike" dirty="0" err="1">
                          <a:solidFill>
                            <a:srgbClr val="000000"/>
                          </a:solidFill>
                          <a:effectLst/>
                          <a:latin typeface="Times New Roman" panose="02020603050405020304" pitchFamily="18" charset="0"/>
                          <a:cs typeface="Times New Roman" panose="02020603050405020304" pitchFamily="18" charset="0"/>
                        </a:rPr>
                        <a:t>Akkazat</a:t>
                      </a:r>
                      <a:r>
                        <a:rPr lang="en-US" sz="1100" b="0" u="none" strike="noStrike" dirty="0">
                          <a:solidFill>
                            <a:srgbClr val="000000"/>
                          </a:solidFill>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4301,7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4605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1,07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65575079"/>
                  </a:ext>
                </a:extLst>
              </a:tr>
              <a:tr h="164393">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5</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0" u="none" strike="noStrike" dirty="0" err="1">
                          <a:solidFill>
                            <a:srgbClr val="000000"/>
                          </a:solidFill>
                          <a:effectLst/>
                          <a:latin typeface="Times New Roman" panose="02020603050405020304" pitchFamily="18" charset="0"/>
                          <a:cs typeface="Times New Roman" panose="02020603050405020304" pitchFamily="18" charset="0"/>
                        </a:rPr>
                        <a:t>Korumdi</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221,6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1714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6,5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68341499"/>
                  </a:ext>
                </a:extLst>
              </a:tr>
              <a:tr h="164393">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6</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0" u="none" strike="noStrike" dirty="0" err="1">
                          <a:solidFill>
                            <a:srgbClr val="000000"/>
                          </a:solidFill>
                          <a:effectLst/>
                          <a:latin typeface="Times New Roman" panose="02020603050405020304" pitchFamily="18" charset="0"/>
                          <a:cs typeface="Times New Roman" panose="02020603050405020304" pitchFamily="18" charset="0"/>
                        </a:rPr>
                        <a:t>Aydinbulak</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213,6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1265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0" u="none" strike="noStrike" dirty="0">
                          <a:solidFill>
                            <a:srgbClr val="000000"/>
                          </a:solidFill>
                          <a:effectLst/>
                          <a:latin typeface="Times New Roman" panose="02020603050405020304" pitchFamily="18" charset="0"/>
                          <a:cs typeface="Times New Roman" panose="02020603050405020304" pitchFamily="18" charset="0"/>
                        </a:rPr>
                        <a:t>5,92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65772496"/>
                  </a:ext>
                </a:extLst>
              </a:tr>
              <a:tr h="164393">
                <a:tc>
                  <a:txBody>
                    <a:bodyPr/>
                    <a:lstStyle/>
                    <a:p>
                      <a:pPr algn="ctr" fontAlgn="ctr"/>
                      <a:r>
                        <a:rPr lang="ru-RU" sz="1100" b="0" u="none" strike="noStrike">
                          <a:solidFill>
                            <a:srgbClr val="000000"/>
                          </a:solidFill>
                          <a:effectLst/>
                          <a:latin typeface="Times New Roman" panose="02020603050405020304" pitchFamily="18" charset="0"/>
                          <a:cs typeface="Times New Roman" panose="02020603050405020304" pitchFamily="18" charset="0"/>
                        </a:rPr>
                        <a:t> </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100" b="1" u="none" strike="noStrike" dirty="0">
                          <a:solidFill>
                            <a:srgbClr val="000000"/>
                          </a:solidFill>
                          <a:effectLst/>
                          <a:latin typeface="Times New Roman" panose="02020603050405020304" pitchFamily="18" charset="0"/>
                          <a:cs typeface="Times New Roman" panose="02020603050405020304" pitchFamily="18" charset="0"/>
                        </a:rPr>
                        <a:t>Total</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1" u="none" strike="noStrike" dirty="0">
                          <a:solidFill>
                            <a:srgbClr val="000000"/>
                          </a:solidFill>
                          <a:effectLst/>
                          <a:latin typeface="Times New Roman" panose="02020603050405020304" pitchFamily="18" charset="0"/>
                          <a:cs typeface="Times New Roman" panose="02020603050405020304" pitchFamily="18" charset="0"/>
                        </a:rPr>
                        <a:t>16 139,2 </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1" u="none" strike="noStrike" dirty="0">
                          <a:solidFill>
                            <a:srgbClr val="000000"/>
                          </a:solidFill>
                          <a:effectLst/>
                          <a:latin typeface="Times New Roman" panose="02020603050405020304" pitchFamily="18" charset="0"/>
                          <a:cs typeface="Times New Roman" panose="02020603050405020304" pitchFamily="18" charset="0"/>
                        </a:rPr>
                        <a:t>   28 453 </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100" b="1" u="none" strike="noStrike" dirty="0">
                          <a:solidFill>
                            <a:srgbClr val="000000"/>
                          </a:solidFill>
                          <a:effectLst/>
                          <a:latin typeface="Times New Roman" panose="02020603050405020304" pitchFamily="18" charset="0"/>
                          <a:cs typeface="Times New Roman" panose="02020603050405020304" pitchFamily="18" charset="0"/>
                        </a:rPr>
                        <a:t>4,28 </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135722180"/>
                  </a:ext>
                </a:extLst>
              </a:tr>
            </a:tbl>
          </a:graphicData>
        </a:graphic>
      </p:graphicFrame>
      <p:sp>
        <p:nvSpPr>
          <p:cNvPr id="65" name="object 14">
            <a:extLst>
              <a:ext uri="{FF2B5EF4-FFF2-40B4-BE49-F238E27FC236}">
                <a16:creationId xmlns:a16="http://schemas.microsoft.com/office/drawing/2014/main" id="{A55E5614-BFEA-4CCD-97A2-CB0979FEB7F5}"/>
              </a:ext>
            </a:extLst>
          </p:cNvPr>
          <p:cNvSpPr txBox="1"/>
          <p:nvPr/>
        </p:nvSpPr>
        <p:spPr>
          <a:xfrm>
            <a:off x="83501" y="5921961"/>
            <a:ext cx="5992043" cy="807272"/>
          </a:xfrm>
          <a:prstGeom prst="rect">
            <a:avLst/>
          </a:prstGeom>
        </p:spPr>
        <p:txBody>
          <a:bodyPr vert="horz" wrap="square" lIns="0" tIns="12065" rIns="0" bIns="0" rtlCol="0">
            <a:spAutoFit/>
          </a:bodyPr>
          <a:lstStyle/>
          <a:p>
            <a:pPr marL="12700" marR="7620" algn="just">
              <a:lnSpc>
                <a:spcPts val="1160"/>
              </a:lnSpc>
              <a:spcBef>
                <a:spcPts val="195"/>
              </a:spcBef>
              <a:tabLst>
                <a:tab pos="184785" algn="l"/>
              </a:tabLst>
            </a:pPr>
            <a:r>
              <a:rPr lang="en-US" sz="1200" b="1" spc="-10" dirty="0">
                <a:solidFill>
                  <a:srgbClr val="0070C0"/>
                </a:solidFill>
                <a:latin typeface="Times New Roman" panose="02020603050405020304" pitchFamily="18" charset="0"/>
                <a:cs typeface="Times New Roman" panose="02020603050405020304" pitchFamily="18" charset="0"/>
              </a:rPr>
              <a:t>What is the appeal of the project?</a:t>
            </a:r>
          </a:p>
          <a:p>
            <a:pPr marL="12700" marR="7620" algn="just">
              <a:lnSpc>
                <a:spcPts val="1160"/>
              </a:lnSpc>
              <a:spcBef>
                <a:spcPts val="195"/>
              </a:spcBef>
              <a:tabLst>
                <a:tab pos="184785" algn="l"/>
              </a:tabLst>
            </a:pPr>
            <a:r>
              <a:rPr lang="en-US" sz="1100" dirty="0">
                <a:latin typeface="Times New Roman" panose="02020603050405020304" pitchFamily="18" charset="0"/>
                <a:cs typeface="Times New Roman" panose="02020603050405020304" pitchFamily="18" charset="0"/>
              </a:rPr>
              <a:t>All signs point to gold being in the midst of a historical rise, with gold prices regularly reaching historic highs. Here are some forecasts supporting gold's upward momentum and strong macroeconomic foundation: Goldman Sachs: $4,500 by 2025; J.P. Morgan: $4,000 by the second quarter of 2026; R. Kiyosaki: $5,000 in 2025.</a:t>
            </a:r>
            <a:endParaRPr lang="ru-RU" sz="1100" dirty="0">
              <a:latin typeface="Times New Roman" panose="02020603050405020304" pitchFamily="18" charset="0"/>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31E9D47-0F4B-40FE-BA9D-B80284B0F4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52641387-B0FF-454A-B312-92DDA80335C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8" name="object 13">
            <a:extLst>
              <a:ext uri="{FF2B5EF4-FFF2-40B4-BE49-F238E27FC236}">
                <a16:creationId xmlns:a16="http://schemas.microsoft.com/office/drawing/2014/main" id="{74319AE7-203E-4E4A-B528-CFB5A214D5E5}"/>
              </a:ext>
            </a:extLst>
          </p:cNvPr>
          <p:cNvSpPr txBox="1"/>
          <p:nvPr/>
        </p:nvSpPr>
        <p:spPr>
          <a:xfrm>
            <a:off x="6330879" y="683228"/>
            <a:ext cx="5705544" cy="576440"/>
          </a:xfrm>
          <a:prstGeom prst="rect">
            <a:avLst/>
          </a:prstGeom>
        </p:spPr>
        <p:txBody>
          <a:bodyPr vert="horz" wrap="square" lIns="0" tIns="12065" rIns="0" bIns="0" rtlCol="0">
            <a:spAutoFit/>
          </a:bodyPr>
          <a:lstStyle/>
          <a:p>
            <a:pPr marL="12700" marR="7620" algn="just">
              <a:spcBef>
                <a:spcPts val="195"/>
              </a:spcBef>
              <a:tabLst>
                <a:tab pos="184785" algn="l"/>
              </a:tabLst>
            </a:pPr>
            <a:r>
              <a:rPr lang="en-US" sz="1200" b="1" spc="-10" dirty="0">
                <a:solidFill>
                  <a:srgbClr val="0070C0"/>
                </a:solidFill>
                <a:latin typeface="Times New Roman" panose="02020603050405020304" pitchFamily="18" charset="0"/>
                <a:cs typeface="Times New Roman" panose="02020603050405020304" pitchFamily="18" charset="0"/>
              </a:rPr>
              <a:t>Project cost</a:t>
            </a:r>
            <a:endParaRPr lang="uz-Latn-UZ" sz="1200" b="1" spc="-10" dirty="0">
              <a:solidFill>
                <a:srgbClr val="0070C0"/>
              </a:solidFill>
              <a:latin typeface="Times New Roman" panose="02020603050405020304" pitchFamily="18" charset="0"/>
              <a:cs typeface="Times New Roman" panose="02020603050405020304" pitchFamily="18" charset="0"/>
            </a:endParaRPr>
          </a:p>
          <a:p>
            <a:pPr marL="12700" marR="7620" algn="just">
              <a:spcBef>
                <a:spcPts val="195"/>
              </a:spcBef>
              <a:tabLst>
                <a:tab pos="184785" algn="l"/>
              </a:tabLst>
            </a:pPr>
            <a:r>
              <a:rPr lang="en-US" sz="1100" spc="-10" dirty="0">
                <a:latin typeface="Times New Roman" panose="02020603050405020304" pitchFamily="18" charset="0"/>
                <a:cs typeface="Times New Roman" panose="02020603050405020304" pitchFamily="18" charset="0"/>
              </a:rPr>
              <a:t>The average cost of exploration expenses for gold reserves is $75 per ounce. The average capital expenditures for these projects will amount to approximately $200 per ounce.</a:t>
            </a:r>
            <a:endParaRPr lang="ru-RU" sz="1100" spc="-10" dirty="0">
              <a:latin typeface="Times New Roman" panose="02020603050405020304" pitchFamily="18" charset="0"/>
              <a:cs typeface="Times New Roman" panose="02020603050405020304" pitchFamily="18" charset="0"/>
            </a:endParaRPr>
          </a:p>
        </p:txBody>
      </p:sp>
      <p:sp>
        <p:nvSpPr>
          <p:cNvPr id="69" name="object 3">
            <a:extLst>
              <a:ext uri="{FF2B5EF4-FFF2-40B4-BE49-F238E27FC236}">
                <a16:creationId xmlns:a16="http://schemas.microsoft.com/office/drawing/2014/main" id="{D5CA8606-0058-430D-8B71-23B05602F9A1}"/>
              </a:ext>
            </a:extLst>
          </p:cNvPr>
          <p:cNvSpPr txBox="1"/>
          <p:nvPr/>
        </p:nvSpPr>
        <p:spPr>
          <a:xfrm>
            <a:off x="9297895" y="1235691"/>
            <a:ext cx="3244823" cy="197490"/>
          </a:xfrm>
          <a:prstGeom prst="rect">
            <a:avLst/>
          </a:prstGeom>
        </p:spPr>
        <p:txBody>
          <a:bodyPr vert="horz" wrap="square" lIns="0" tIns="12700" rIns="0" bIns="0" rtlCol="0">
            <a:spAutoFit/>
          </a:bodyPr>
          <a:lstStyle/>
          <a:p>
            <a:pPr marL="12700">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Financing plan:</a:t>
            </a:r>
            <a:endParaRPr lang="ru-RU" sz="900" dirty="0">
              <a:latin typeface="Times New Roman" panose="02020603050405020304" pitchFamily="18" charset="0"/>
              <a:cs typeface="Times New Roman" panose="02020603050405020304" pitchFamily="18" charset="0"/>
            </a:endParaRPr>
          </a:p>
        </p:txBody>
      </p:sp>
      <p:pic>
        <p:nvPicPr>
          <p:cNvPr id="70" name="Рисунок 69">
            <a:extLst>
              <a:ext uri="{FF2B5EF4-FFF2-40B4-BE49-F238E27FC236}">
                <a16:creationId xmlns:a16="http://schemas.microsoft.com/office/drawing/2014/main" id="{D36D9246-0A95-4071-8331-8F1A6C50A023}"/>
              </a:ext>
            </a:extLst>
          </p:cNvPr>
          <p:cNvPicPr>
            <a:picLocks noChangeAspect="1"/>
          </p:cNvPicPr>
          <p:nvPr/>
        </p:nvPicPr>
        <p:blipFill>
          <a:blip r:embed="rId6"/>
          <a:stretch>
            <a:fillRect/>
          </a:stretch>
        </p:blipFill>
        <p:spPr>
          <a:xfrm>
            <a:off x="6258879" y="2889344"/>
            <a:ext cx="4168011" cy="1954200"/>
          </a:xfrm>
          <a:prstGeom prst="rect">
            <a:avLst/>
          </a:prstGeom>
          <a:ln>
            <a:noFill/>
          </a:ln>
        </p:spPr>
      </p:pic>
    </p:spTree>
    <p:extLst>
      <p:ext uri="{BB962C8B-B14F-4D97-AF65-F5344CB8AC3E}">
        <p14:creationId xmlns:p14="http://schemas.microsoft.com/office/powerpoint/2010/main" val="12488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2818443" y="239323"/>
            <a:ext cx="579765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rPr>
              <a:t>On the strategic international logistics corridor</a:t>
            </a: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4" name="Рисунок 163">
            <a:extLst>
              <a:ext uri="{FF2B5EF4-FFF2-40B4-BE49-F238E27FC236}">
                <a16:creationId xmlns:a16="http://schemas.microsoft.com/office/drawing/2014/main" id="{DE31E76D-4F31-40D1-9D21-21E54A938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349771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1921202" y="171249"/>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Excellent air connectivity from Tashkent and other Uzbek airports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visa-free policy for tourists </a:t>
            </a:r>
            <a:r>
              <a:rPr kumimoji="0" lang="en-US" sz="1050" b="0" i="0" u="none" strike="noStrike" kern="1200" cap="none" spc="0" normalizeH="0" baseline="0" noProof="0">
                <a:ln>
                  <a:noFill/>
                </a:ln>
                <a:solidFill>
                  <a:srgbClr val="00425F"/>
                </a:solidFill>
                <a:effectLst/>
                <a:uLnTx/>
                <a:uFillTx/>
                <a:latin typeface="Montserrat" pitchFamily="2" charset="-52"/>
                <a:ea typeface="+mn-ea"/>
                <a:cs typeface="+mn-cs"/>
              </a:rPr>
              <a:t>from </a:t>
            </a:r>
            <a:br>
              <a:rPr kumimoji="0" lang="en-US" sz="1050" b="0" i="0" u="none" strike="noStrike" kern="1200" cap="none" spc="0" normalizeH="0" baseline="0" noProof="0">
                <a:ln>
                  <a:noFill/>
                </a:ln>
                <a:solidFill>
                  <a:srgbClr val="00425F"/>
                </a:solidFill>
                <a:effectLst/>
                <a:uLnTx/>
                <a:uFillTx/>
                <a:latin typeface="Montserrat" pitchFamily="2" charset="-52"/>
                <a:ea typeface="+mn-ea"/>
                <a:cs typeface="+mn-cs"/>
              </a:rPr>
            </a:br>
            <a:r>
              <a:rPr kumimoji="0" lang="en-US" sz="1050" b="1" i="0" u="none" strike="noStrike" kern="1200" cap="none" spc="0" normalizeH="0" baseline="0" noProof="0">
                <a:ln>
                  <a:noFill/>
                </a:ln>
                <a:solidFill>
                  <a:srgbClr val="00425F"/>
                </a:solidFill>
                <a:effectLst/>
                <a:uLnTx/>
                <a:uFillTx/>
                <a:latin typeface="Montserrat" pitchFamily="2" charset="-52"/>
                <a:ea typeface="+mn-ea"/>
                <a:cs typeface="+mn-cs"/>
              </a:rPr>
              <a:t>90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countries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Diverse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carriers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in Uzbekistan’s airport</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10" name="Рисунок 9">
            <a:extLst>
              <a:ext uri="{FF2B5EF4-FFF2-40B4-BE49-F238E27FC236}">
                <a16:creationId xmlns:a16="http://schemas.microsoft.com/office/drawing/2014/main" id="{84323401-A457-4EBD-B10D-A4ED95C70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36" y="-10459"/>
            <a:ext cx="1676400" cy="796248"/>
          </a:xfrm>
          <a:prstGeom prst="rect">
            <a:avLst/>
          </a:prstGeom>
        </p:spPr>
      </p:pic>
    </p:spTree>
    <p:extLst>
      <p:ext uri="{BB962C8B-B14F-4D97-AF65-F5344CB8AC3E}">
        <p14:creationId xmlns:p14="http://schemas.microsoft.com/office/powerpoint/2010/main" val="1023022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627</Words>
  <Application>Microsoft Office PowerPoint</Application>
  <PresentationFormat>Широкоэкранный</PresentationFormat>
  <Paragraphs>140</Paragraphs>
  <Slides>3</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vt:i4>
      </vt:variant>
    </vt:vector>
  </HeadingPairs>
  <TitlesOfParts>
    <vt:vector size="10" baseType="lpstr">
      <vt:lpstr>Arial</vt:lpstr>
      <vt:lpstr>Calibri</vt:lpstr>
      <vt:lpstr>Calibri Light</vt:lpstr>
      <vt:lpstr>Montserrat</vt:lpstr>
      <vt:lpstr>Times New Roman</vt:lpstr>
      <vt:lpstr>Wingdings</vt:lpstr>
      <vt:lpstr>Тема Office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Diyor Isroilov</cp:lastModifiedBy>
  <cp:revision>7</cp:revision>
  <dcterms:created xsi:type="dcterms:W3CDTF">2025-05-06T13:27:45Z</dcterms:created>
  <dcterms:modified xsi:type="dcterms:W3CDTF">2025-05-06T13:51:45Z</dcterms:modified>
</cp:coreProperties>
</file>