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6"/>
  </p:notesMasterIdLst>
  <p:sldIdLst>
    <p:sldId id="2147479665" r:id="rId3"/>
    <p:sldId id="2147479659" r:id="rId4"/>
    <p:sldId id="2147479660" r:id="rId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7" autoAdjust="0"/>
  </p:normalViewPr>
  <p:slideViewPr>
    <p:cSldViewPr>
      <p:cViewPr varScale="1">
        <p:scale>
          <a:sx n="101" d="100"/>
          <a:sy n="101" d="100"/>
        </p:scale>
        <p:origin x="114" y="-7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79928AE-6998-40CD-A8C2-EFAD3F4D04EF}" type="datetimeFigureOut">
              <a:rPr lang="ru-RU" smtClean="0"/>
              <a:t>16.06.2025</a:t>
            </a:fld>
            <a:endParaRPr lang="ru-RU"/>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9EF390C-A412-4CF3-8E94-8E49E10987F8}" type="slidenum">
              <a:rPr lang="ru-RU" smtClean="0"/>
              <a:t>‹#›</a:t>
            </a:fld>
            <a:endParaRPr lang="ru-RU"/>
          </a:p>
        </p:txBody>
      </p:sp>
    </p:spTree>
    <p:extLst>
      <p:ext uri="{BB962C8B-B14F-4D97-AF65-F5344CB8AC3E}">
        <p14:creationId xmlns:p14="http://schemas.microsoft.com/office/powerpoint/2010/main" val="312415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9EF390C-A412-4CF3-8E94-8E49E10987F8}" type="slidenum">
              <a:rPr lang="ru-RU" smtClean="0"/>
              <a:t>1</a:t>
            </a:fld>
            <a:endParaRPr lang="ru-RU"/>
          </a:p>
        </p:txBody>
      </p:sp>
    </p:spTree>
    <p:extLst>
      <p:ext uri="{BB962C8B-B14F-4D97-AF65-F5344CB8AC3E}">
        <p14:creationId xmlns:p14="http://schemas.microsoft.com/office/powerpoint/2010/main" val="59501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56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25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C9661B-B97C-47CA-AB9C-6EEFCD21837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140226B-0BF6-43D7-B862-9246CD91B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D9FA2C5-A255-4A5F-9FCC-8E876374243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5BC88B2-D8E4-4713-9BA0-0239BC33DE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36F5344-BC7F-44C1-893C-E817586FDD5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8BE0516-CC2D-4C2E-B278-17DF7902138E}"/>
              </a:ext>
            </a:extLst>
          </p:cNvPr>
          <p:cNvSpPr>
            <a:spLocks noGrp="1"/>
          </p:cNvSpPr>
          <p:nvPr>
            <p:ph type="dt" sz="half" idx="10"/>
          </p:nvPr>
        </p:nvSpPr>
        <p:spPr/>
        <p:txBody>
          <a:bodyPr/>
          <a:lstStyle/>
          <a:p>
            <a:fld id="{3AE7F1B7-89A0-44AA-B9F1-6B13181F443E}" type="datetimeFigureOut">
              <a:rPr lang="ru-RU" smtClean="0"/>
              <a:t>16.06.2025</a:t>
            </a:fld>
            <a:endParaRPr lang="ru-RU"/>
          </a:p>
        </p:txBody>
      </p:sp>
      <p:sp>
        <p:nvSpPr>
          <p:cNvPr id="8" name="Нижний колонтитул 7">
            <a:extLst>
              <a:ext uri="{FF2B5EF4-FFF2-40B4-BE49-F238E27FC236}">
                <a16:creationId xmlns:a16="http://schemas.microsoft.com/office/drawing/2014/main" id="{8A61F68F-5ACD-4B9E-8641-783B8A56D11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6650A0E-ECEF-4F7A-998B-9425C1EB0BB7}"/>
              </a:ext>
            </a:extLst>
          </p:cNvPr>
          <p:cNvSpPr>
            <a:spLocks noGrp="1"/>
          </p:cNvSpPr>
          <p:nvPr>
            <p:ph type="sldNum" sz="quarter" idx="12"/>
          </p:nvPr>
        </p:nvSpPr>
        <p:spPr/>
        <p:txBody>
          <a:bodyPr/>
          <a:lstStyle/>
          <a:p>
            <a:fld id="{85CCB1F6-FB99-48F0-81E3-96A0A73B6A83}" type="slidenum">
              <a:rPr lang="ru-RU" smtClean="0"/>
              <a:t>‹#›</a:t>
            </a:fld>
            <a:endParaRPr lang="ru-RU"/>
          </a:p>
        </p:txBody>
      </p:sp>
    </p:spTree>
    <p:extLst>
      <p:ext uri="{BB962C8B-B14F-4D97-AF65-F5344CB8AC3E}">
        <p14:creationId xmlns:p14="http://schemas.microsoft.com/office/powerpoint/2010/main" val="1726991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34CBE8-0324-4404-B9AB-4EBA1F3B1EE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1A8A66C-4269-4A84-B49B-FA0B8846D0C0}"/>
              </a:ext>
            </a:extLst>
          </p:cNvPr>
          <p:cNvSpPr>
            <a:spLocks noGrp="1"/>
          </p:cNvSpPr>
          <p:nvPr>
            <p:ph type="dt" sz="half" idx="10"/>
          </p:nvPr>
        </p:nvSpPr>
        <p:spPr/>
        <p:txBody>
          <a:bodyPr/>
          <a:lstStyle/>
          <a:p>
            <a:fld id="{3AE7F1B7-89A0-44AA-B9F1-6B13181F443E}" type="datetimeFigureOut">
              <a:rPr lang="ru-RU" smtClean="0"/>
              <a:t>16.06.2025</a:t>
            </a:fld>
            <a:endParaRPr lang="ru-RU"/>
          </a:p>
        </p:txBody>
      </p:sp>
      <p:sp>
        <p:nvSpPr>
          <p:cNvPr id="4" name="Нижний колонтитул 3">
            <a:extLst>
              <a:ext uri="{FF2B5EF4-FFF2-40B4-BE49-F238E27FC236}">
                <a16:creationId xmlns:a16="http://schemas.microsoft.com/office/drawing/2014/main" id="{13F7C0D9-C10C-4D88-805F-B1DD29CF104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A1288EF-CBDA-439B-9DF4-D6A19A784957}"/>
              </a:ext>
            </a:extLst>
          </p:cNvPr>
          <p:cNvSpPr>
            <a:spLocks noGrp="1"/>
          </p:cNvSpPr>
          <p:nvPr>
            <p:ph type="sldNum" sz="quarter" idx="12"/>
          </p:nvPr>
        </p:nvSpPr>
        <p:spPr/>
        <p:txBody>
          <a:bodyPr/>
          <a:lstStyle/>
          <a:p>
            <a:fld id="{85CCB1F6-FB99-48F0-81E3-96A0A73B6A83}" type="slidenum">
              <a:rPr lang="ru-RU" smtClean="0"/>
              <a:t>‹#›</a:t>
            </a:fld>
            <a:endParaRPr lang="ru-RU"/>
          </a:p>
        </p:txBody>
      </p:sp>
    </p:spTree>
    <p:extLst>
      <p:ext uri="{BB962C8B-B14F-4D97-AF65-F5344CB8AC3E}">
        <p14:creationId xmlns:p14="http://schemas.microsoft.com/office/powerpoint/2010/main" val="56176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FB1B863-1478-44CA-989B-2035149A6425}"/>
              </a:ext>
            </a:extLst>
          </p:cNvPr>
          <p:cNvSpPr>
            <a:spLocks noGrp="1"/>
          </p:cNvSpPr>
          <p:nvPr>
            <p:ph type="dt" sz="half" idx="10"/>
          </p:nvPr>
        </p:nvSpPr>
        <p:spPr/>
        <p:txBody>
          <a:bodyPr/>
          <a:lstStyle/>
          <a:p>
            <a:fld id="{3AE7F1B7-89A0-44AA-B9F1-6B13181F443E}" type="datetimeFigureOut">
              <a:rPr lang="ru-RU" smtClean="0"/>
              <a:t>16.06.2025</a:t>
            </a:fld>
            <a:endParaRPr lang="ru-RU"/>
          </a:p>
        </p:txBody>
      </p:sp>
      <p:sp>
        <p:nvSpPr>
          <p:cNvPr id="3" name="Нижний колонтитул 2">
            <a:extLst>
              <a:ext uri="{FF2B5EF4-FFF2-40B4-BE49-F238E27FC236}">
                <a16:creationId xmlns:a16="http://schemas.microsoft.com/office/drawing/2014/main" id="{FC1C3DC5-E3C4-4B7A-BC58-27FC11D39A9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A80C362-0B97-4A96-8D67-163483AB7C2A}"/>
              </a:ext>
            </a:extLst>
          </p:cNvPr>
          <p:cNvSpPr>
            <a:spLocks noGrp="1"/>
          </p:cNvSpPr>
          <p:nvPr>
            <p:ph type="sldNum" sz="quarter" idx="12"/>
          </p:nvPr>
        </p:nvSpPr>
        <p:spPr/>
        <p:txBody>
          <a:bodyPr/>
          <a:lstStyle/>
          <a:p>
            <a:fld id="{85CCB1F6-FB99-48F0-81E3-96A0A73B6A83}" type="slidenum">
              <a:rPr lang="ru-RU" smtClean="0"/>
              <a:t>‹#›</a:t>
            </a:fld>
            <a:endParaRPr lang="ru-RU"/>
          </a:p>
        </p:txBody>
      </p:sp>
    </p:spTree>
    <p:extLst>
      <p:ext uri="{BB962C8B-B14F-4D97-AF65-F5344CB8AC3E}">
        <p14:creationId xmlns:p14="http://schemas.microsoft.com/office/powerpoint/2010/main" val="2805422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B095E2-AAC7-46D6-A8E3-147F16AB146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B4E92FD-6A84-453D-97BF-2ABF63A347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9F2CDC3-61C8-4E5B-9540-67B3069B8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781BFE4-E0E7-4F91-BAC0-4D1A99DDB71C}"/>
              </a:ext>
            </a:extLst>
          </p:cNvPr>
          <p:cNvSpPr>
            <a:spLocks noGrp="1"/>
          </p:cNvSpPr>
          <p:nvPr>
            <p:ph type="dt" sz="half" idx="10"/>
          </p:nvPr>
        </p:nvSpPr>
        <p:spPr/>
        <p:txBody>
          <a:bodyPr/>
          <a:lstStyle/>
          <a:p>
            <a:fld id="{3AE7F1B7-89A0-44AA-B9F1-6B13181F443E}" type="datetimeFigureOut">
              <a:rPr lang="ru-RU" smtClean="0"/>
              <a:t>16.06.2025</a:t>
            </a:fld>
            <a:endParaRPr lang="ru-RU"/>
          </a:p>
        </p:txBody>
      </p:sp>
      <p:sp>
        <p:nvSpPr>
          <p:cNvPr id="6" name="Нижний колонтитул 5">
            <a:extLst>
              <a:ext uri="{FF2B5EF4-FFF2-40B4-BE49-F238E27FC236}">
                <a16:creationId xmlns:a16="http://schemas.microsoft.com/office/drawing/2014/main" id="{FFAFDF9B-0991-4D5E-9C09-0D3705E8111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7777171-928F-4E43-B09A-295B366B2CDB}"/>
              </a:ext>
            </a:extLst>
          </p:cNvPr>
          <p:cNvSpPr>
            <a:spLocks noGrp="1"/>
          </p:cNvSpPr>
          <p:nvPr>
            <p:ph type="sldNum" sz="quarter" idx="12"/>
          </p:nvPr>
        </p:nvSpPr>
        <p:spPr/>
        <p:txBody>
          <a:bodyPr/>
          <a:lstStyle/>
          <a:p>
            <a:fld id="{85CCB1F6-FB99-48F0-81E3-96A0A73B6A83}" type="slidenum">
              <a:rPr lang="ru-RU" smtClean="0"/>
              <a:t>‹#›</a:t>
            </a:fld>
            <a:endParaRPr lang="ru-RU"/>
          </a:p>
        </p:txBody>
      </p:sp>
    </p:spTree>
    <p:extLst>
      <p:ext uri="{BB962C8B-B14F-4D97-AF65-F5344CB8AC3E}">
        <p14:creationId xmlns:p14="http://schemas.microsoft.com/office/powerpoint/2010/main" val="2675433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0F807E-3C2E-4E38-8AE8-B197B3840A0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CAB3C3D-2CC4-4981-85D9-E248F1473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579FFD8-BE5E-4CAC-B4D1-D7ADAC799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18A20A0-B2B3-4D9C-BA2B-FD2F97798B19}"/>
              </a:ext>
            </a:extLst>
          </p:cNvPr>
          <p:cNvSpPr>
            <a:spLocks noGrp="1"/>
          </p:cNvSpPr>
          <p:nvPr>
            <p:ph type="dt" sz="half" idx="10"/>
          </p:nvPr>
        </p:nvSpPr>
        <p:spPr/>
        <p:txBody>
          <a:bodyPr/>
          <a:lstStyle/>
          <a:p>
            <a:fld id="{3AE7F1B7-89A0-44AA-B9F1-6B13181F443E}" type="datetimeFigureOut">
              <a:rPr lang="ru-RU" smtClean="0"/>
              <a:t>16.06.2025</a:t>
            </a:fld>
            <a:endParaRPr lang="ru-RU"/>
          </a:p>
        </p:txBody>
      </p:sp>
      <p:sp>
        <p:nvSpPr>
          <p:cNvPr id="6" name="Нижний колонтитул 5">
            <a:extLst>
              <a:ext uri="{FF2B5EF4-FFF2-40B4-BE49-F238E27FC236}">
                <a16:creationId xmlns:a16="http://schemas.microsoft.com/office/drawing/2014/main" id="{A47696BC-0997-4747-9574-9A2567FB0F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E46CF18-C3F5-4E2E-8D50-BC6D1A454423}"/>
              </a:ext>
            </a:extLst>
          </p:cNvPr>
          <p:cNvSpPr>
            <a:spLocks noGrp="1"/>
          </p:cNvSpPr>
          <p:nvPr>
            <p:ph type="sldNum" sz="quarter" idx="12"/>
          </p:nvPr>
        </p:nvSpPr>
        <p:spPr/>
        <p:txBody>
          <a:bodyPr/>
          <a:lstStyle/>
          <a:p>
            <a:fld id="{85CCB1F6-FB99-48F0-81E3-96A0A73B6A83}" type="slidenum">
              <a:rPr lang="ru-RU" smtClean="0"/>
              <a:t>‹#›</a:t>
            </a:fld>
            <a:endParaRPr lang="ru-RU"/>
          </a:p>
        </p:txBody>
      </p:sp>
    </p:spTree>
    <p:extLst>
      <p:ext uri="{BB962C8B-B14F-4D97-AF65-F5344CB8AC3E}">
        <p14:creationId xmlns:p14="http://schemas.microsoft.com/office/powerpoint/2010/main" val="2905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AB495E-927B-4E25-A74A-9FD9641D6D6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5D1C4DB-6C84-4D73-8AED-ACDDAD2384B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F1BECB8-8190-484B-A216-9D9DB6883E3A}"/>
              </a:ext>
            </a:extLst>
          </p:cNvPr>
          <p:cNvSpPr>
            <a:spLocks noGrp="1"/>
          </p:cNvSpPr>
          <p:nvPr>
            <p:ph type="dt" sz="half" idx="10"/>
          </p:nvPr>
        </p:nvSpPr>
        <p:spPr/>
        <p:txBody>
          <a:bodyPr/>
          <a:lstStyle/>
          <a:p>
            <a:fld id="{3AE7F1B7-89A0-44AA-B9F1-6B13181F443E}" type="datetimeFigureOut">
              <a:rPr lang="ru-RU" smtClean="0"/>
              <a:t>16.06.2025</a:t>
            </a:fld>
            <a:endParaRPr lang="ru-RU"/>
          </a:p>
        </p:txBody>
      </p:sp>
      <p:sp>
        <p:nvSpPr>
          <p:cNvPr id="5" name="Нижний колонтитул 4">
            <a:extLst>
              <a:ext uri="{FF2B5EF4-FFF2-40B4-BE49-F238E27FC236}">
                <a16:creationId xmlns:a16="http://schemas.microsoft.com/office/drawing/2014/main" id="{435E4298-9DED-4296-8804-8E1AC3B68C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43B7FE-445B-4AB5-B9A4-4414338142FB}"/>
              </a:ext>
            </a:extLst>
          </p:cNvPr>
          <p:cNvSpPr>
            <a:spLocks noGrp="1"/>
          </p:cNvSpPr>
          <p:nvPr>
            <p:ph type="sldNum" sz="quarter" idx="12"/>
          </p:nvPr>
        </p:nvSpPr>
        <p:spPr/>
        <p:txBody>
          <a:bodyPr/>
          <a:lstStyle/>
          <a:p>
            <a:fld id="{85CCB1F6-FB99-48F0-81E3-96A0A73B6A83}" type="slidenum">
              <a:rPr lang="ru-RU" smtClean="0"/>
              <a:t>‹#›</a:t>
            </a:fld>
            <a:endParaRPr lang="ru-RU"/>
          </a:p>
        </p:txBody>
      </p:sp>
    </p:spTree>
    <p:extLst>
      <p:ext uri="{BB962C8B-B14F-4D97-AF65-F5344CB8AC3E}">
        <p14:creationId xmlns:p14="http://schemas.microsoft.com/office/powerpoint/2010/main" val="79770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0C2C91D-C5D3-436C-A542-079A6C83574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BD99D49-D196-44DF-B240-253AD6B79C6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D776D07-FA25-49FD-942F-85EBAE7D2956}"/>
              </a:ext>
            </a:extLst>
          </p:cNvPr>
          <p:cNvSpPr>
            <a:spLocks noGrp="1"/>
          </p:cNvSpPr>
          <p:nvPr>
            <p:ph type="dt" sz="half" idx="10"/>
          </p:nvPr>
        </p:nvSpPr>
        <p:spPr/>
        <p:txBody>
          <a:bodyPr/>
          <a:lstStyle/>
          <a:p>
            <a:fld id="{3AE7F1B7-89A0-44AA-B9F1-6B13181F443E}" type="datetimeFigureOut">
              <a:rPr lang="ru-RU" smtClean="0"/>
              <a:t>16.06.2025</a:t>
            </a:fld>
            <a:endParaRPr lang="ru-RU"/>
          </a:p>
        </p:txBody>
      </p:sp>
      <p:sp>
        <p:nvSpPr>
          <p:cNvPr id="5" name="Нижний колонтитул 4">
            <a:extLst>
              <a:ext uri="{FF2B5EF4-FFF2-40B4-BE49-F238E27FC236}">
                <a16:creationId xmlns:a16="http://schemas.microsoft.com/office/drawing/2014/main" id="{87625C9E-4D66-49F7-AE01-EB02C392E55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3D44D19-51DF-4210-A1F3-57EDDA52FAD2}"/>
              </a:ext>
            </a:extLst>
          </p:cNvPr>
          <p:cNvSpPr>
            <a:spLocks noGrp="1"/>
          </p:cNvSpPr>
          <p:nvPr>
            <p:ph type="sldNum" sz="quarter" idx="12"/>
          </p:nvPr>
        </p:nvSpPr>
        <p:spPr/>
        <p:txBody>
          <a:bodyPr/>
          <a:lstStyle/>
          <a:p>
            <a:fld id="{85CCB1F6-FB99-48F0-81E3-96A0A73B6A83}" type="slidenum">
              <a:rPr lang="ru-RU" smtClean="0"/>
              <a:t>‹#›</a:t>
            </a:fld>
            <a:endParaRPr lang="ru-RU"/>
          </a:p>
        </p:txBody>
      </p:sp>
    </p:spTree>
    <p:extLst>
      <p:ext uri="{BB962C8B-B14F-4D97-AF65-F5344CB8AC3E}">
        <p14:creationId xmlns:p14="http://schemas.microsoft.com/office/powerpoint/2010/main" val="196629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01236C-7A51-4C95-A98E-208970D3B89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94A20EB-2128-44A6-8BFD-E58068C34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63393B8-5772-48B5-8CE6-D76B9587DD50}"/>
              </a:ext>
            </a:extLst>
          </p:cNvPr>
          <p:cNvSpPr>
            <a:spLocks noGrp="1"/>
          </p:cNvSpPr>
          <p:nvPr>
            <p:ph type="dt" sz="half" idx="10"/>
          </p:nvPr>
        </p:nvSpPr>
        <p:spPr/>
        <p:txBody>
          <a:bodyPr/>
          <a:lstStyle/>
          <a:p>
            <a:fld id="{3AE7F1B7-89A0-44AA-B9F1-6B13181F443E}" type="datetimeFigureOut">
              <a:rPr lang="ru-RU" smtClean="0"/>
              <a:t>16.06.2025</a:t>
            </a:fld>
            <a:endParaRPr lang="ru-RU"/>
          </a:p>
        </p:txBody>
      </p:sp>
      <p:sp>
        <p:nvSpPr>
          <p:cNvPr id="5" name="Нижний колонтитул 4">
            <a:extLst>
              <a:ext uri="{FF2B5EF4-FFF2-40B4-BE49-F238E27FC236}">
                <a16:creationId xmlns:a16="http://schemas.microsoft.com/office/drawing/2014/main" id="{E5E22452-C28C-41BC-9FA5-50EEE79B23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E50A893-5789-4C0E-848C-D04786D3699F}"/>
              </a:ext>
            </a:extLst>
          </p:cNvPr>
          <p:cNvSpPr>
            <a:spLocks noGrp="1"/>
          </p:cNvSpPr>
          <p:nvPr>
            <p:ph type="sldNum" sz="quarter" idx="12"/>
          </p:nvPr>
        </p:nvSpPr>
        <p:spPr/>
        <p:txBody>
          <a:bodyPr/>
          <a:lstStyle/>
          <a:p>
            <a:fld id="{85CCB1F6-FB99-48F0-81E3-96A0A73B6A83}" type="slidenum">
              <a:rPr lang="ru-RU" smtClean="0"/>
              <a:t>‹#›</a:t>
            </a:fld>
            <a:endParaRPr lang="ru-RU"/>
          </a:p>
        </p:txBody>
      </p:sp>
    </p:spTree>
    <p:extLst>
      <p:ext uri="{BB962C8B-B14F-4D97-AF65-F5344CB8AC3E}">
        <p14:creationId xmlns:p14="http://schemas.microsoft.com/office/powerpoint/2010/main" val="1220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72A3B1-5FFF-4ACD-A3EE-103C07768C9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7AA5D9D-62A3-4C00-BC06-30EF1BF8D19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DFB8BD-7693-45B6-BD96-FC178943AE0E}"/>
              </a:ext>
            </a:extLst>
          </p:cNvPr>
          <p:cNvSpPr>
            <a:spLocks noGrp="1"/>
          </p:cNvSpPr>
          <p:nvPr>
            <p:ph type="dt" sz="half" idx="10"/>
          </p:nvPr>
        </p:nvSpPr>
        <p:spPr/>
        <p:txBody>
          <a:bodyPr/>
          <a:lstStyle/>
          <a:p>
            <a:fld id="{3AE7F1B7-89A0-44AA-B9F1-6B13181F443E}" type="datetimeFigureOut">
              <a:rPr lang="ru-RU" smtClean="0"/>
              <a:t>16.06.2025</a:t>
            </a:fld>
            <a:endParaRPr lang="ru-RU"/>
          </a:p>
        </p:txBody>
      </p:sp>
      <p:sp>
        <p:nvSpPr>
          <p:cNvPr id="5" name="Нижний колонтитул 4">
            <a:extLst>
              <a:ext uri="{FF2B5EF4-FFF2-40B4-BE49-F238E27FC236}">
                <a16:creationId xmlns:a16="http://schemas.microsoft.com/office/drawing/2014/main" id="{22DD58B3-9742-4BC1-A21D-9FD4564F31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B2CFDDB-073F-4706-BD10-1BF0F00B6684}"/>
              </a:ext>
            </a:extLst>
          </p:cNvPr>
          <p:cNvSpPr>
            <a:spLocks noGrp="1"/>
          </p:cNvSpPr>
          <p:nvPr>
            <p:ph type="sldNum" sz="quarter" idx="12"/>
          </p:nvPr>
        </p:nvSpPr>
        <p:spPr/>
        <p:txBody>
          <a:bodyPr/>
          <a:lstStyle/>
          <a:p>
            <a:fld id="{85CCB1F6-FB99-48F0-81E3-96A0A73B6A83}" type="slidenum">
              <a:rPr lang="ru-RU" smtClean="0"/>
              <a:t>‹#›</a:t>
            </a:fld>
            <a:endParaRPr lang="ru-RU"/>
          </a:p>
        </p:txBody>
      </p:sp>
    </p:spTree>
    <p:extLst>
      <p:ext uri="{BB962C8B-B14F-4D97-AF65-F5344CB8AC3E}">
        <p14:creationId xmlns:p14="http://schemas.microsoft.com/office/powerpoint/2010/main" val="8682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5E60B3-7140-48A6-8D9B-4B831D09D95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E298FB4-B704-47E2-8F0E-CF8B47270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38E2588-515F-469D-874D-52E0D8EA1467}"/>
              </a:ext>
            </a:extLst>
          </p:cNvPr>
          <p:cNvSpPr>
            <a:spLocks noGrp="1"/>
          </p:cNvSpPr>
          <p:nvPr>
            <p:ph type="dt" sz="half" idx="10"/>
          </p:nvPr>
        </p:nvSpPr>
        <p:spPr/>
        <p:txBody>
          <a:bodyPr/>
          <a:lstStyle/>
          <a:p>
            <a:fld id="{3AE7F1B7-89A0-44AA-B9F1-6B13181F443E}" type="datetimeFigureOut">
              <a:rPr lang="ru-RU" smtClean="0"/>
              <a:t>16.06.2025</a:t>
            </a:fld>
            <a:endParaRPr lang="ru-RU"/>
          </a:p>
        </p:txBody>
      </p:sp>
      <p:sp>
        <p:nvSpPr>
          <p:cNvPr id="5" name="Нижний колонтитул 4">
            <a:extLst>
              <a:ext uri="{FF2B5EF4-FFF2-40B4-BE49-F238E27FC236}">
                <a16:creationId xmlns:a16="http://schemas.microsoft.com/office/drawing/2014/main" id="{134F6CB5-638F-4844-956F-0224FAF4AE8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50BC07D-E3C0-497D-9846-6A950C1D0C82}"/>
              </a:ext>
            </a:extLst>
          </p:cNvPr>
          <p:cNvSpPr>
            <a:spLocks noGrp="1"/>
          </p:cNvSpPr>
          <p:nvPr>
            <p:ph type="sldNum" sz="quarter" idx="12"/>
          </p:nvPr>
        </p:nvSpPr>
        <p:spPr/>
        <p:txBody>
          <a:bodyPr/>
          <a:lstStyle/>
          <a:p>
            <a:fld id="{85CCB1F6-FB99-48F0-81E3-96A0A73B6A83}" type="slidenum">
              <a:rPr lang="ru-RU" smtClean="0"/>
              <a:t>‹#›</a:t>
            </a:fld>
            <a:endParaRPr lang="ru-RU"/>
          </a:p>
        </p:txBody>
      </p:sp>
    </p:spTree>
    <p:extLst>
      <p:ext uri="{BB962C8B-B14F-4D97-AF65-F5344CB8AC3E}">
        <p14:creationId xmlns:p14="http://schemas.microsoft.com/office/powerpoint/2010/main" val="162750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88DFBF-86FA-4039-A265-CADACE342BB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A82DE86-B50F-4131-8FED-B0C44F44B3C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9642665-F3AE-4FF4-A44B-2EF23CC9C31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FE255C8-757B-4FEC-B51C-EB74914A1809}"/>
              </a:ext>
            </a:extLst>
          </p:cNvPr>
          <p:cNvSpPr>
            <a:spLocks noGrp="1"/>
          </p:cNvSpPr>
          <p:nvPr>
            <p:ph type="dt" sz="half" idx="10"/>
          </p:nvPr>
        </p:nvSpPr>
        <p:spPr/>
        <p:txBody>
          <a:bodyPr/>
          <a:lstStyle/>
          <a:p>
            <a:fld id="{3AE7F1B7-89A0-44AA-B9F1-6B13181F443E}" type="datetimeFigureOut">
              <a:rPr lang="ru-RU" smtClean="0"/>
              <a:t>16.06.2025</a:t>
            </a:fld>
            <a:endParaRPr lang="ru-RU"/>
          </a:p>
        </p:txBody>
      </p:sp>
      <p:sp>
        <p:nvSpPr>
          <p:cNvPr id="6" name="Нижний колонтитул 5">
            <a:extLst>
              <a:ext uri="{FF2B5EF4-FFF2-40B4-BE49-F238E27FC236}">
                <a16:creationId xmlns:a16="http://schemas.microsoft.com/office/drawing/2014/main" id="{C333549E-FEEE-44E0-B699-98D1775A278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BD18DFC-33A8-48FF-8C7B-38A7F2F3C566}"/>
              </a:ext>
            </a:extLst>
          </p:cNvPr>
          <p:cNvSpPr>
            <a:spLocks noGrp="1"/>
          </p:cNvSpPr>
          <p:nvPr>
            <p:ph type="sldNum" sz="quarter" idx="12"/>
          </p:nvPr>
        </p:nvSpPr>
        <p:spPr/>
        <p:txBody>
          <a:bodyPr/>
          <a:lstStyle/>
          <a:p>
            <a:fld id="{85CCB1F6-FB99-48F0-81E3-96A0A73B6A83}" type="slidenum">
              <a:rPr lang="ru-RU" smtClean="0"/>
              <a:t>‹#›</a:t>
            </a:fld>
            <a:endParaRPr lang="ru-RU"/>
          </a:p>
        </p:txBody>
      </p:sp>
    </p:spTree>
    <p:extLst>
      <p:ext uri="{BB962C8B-B14F-4D97-AF65-F5344CB8AC3E}">
        <p14:creationId xmlns:p14="http://schemas.microsoft.com/office/powerpoint/2010/main" val="365665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847576" y="2005583"/>
            <a:ext cx="344805" cy="1278890"/>
          </a:xfrm>
          <a:custGeom>
            <a:avLst/>
            <a:gdLst/>
            <a:ahLst/>
            <a:cxnLst/>
            <a:rect l="l" t="t" r="r" b="b"/>
            <a:pathLst>
              <a:path w="344804" h="1278889">
                <a:moveTo>
                  <a:pt x="344424" y="0"/>
                </a:moveTo>
                <a:lnTo>
                  <a:pt x="151638" y="0"/>
                </a:lnTo>
                <a:lnTo>
                  <a:pt x="103729" y="8084"/>
                </a:lnTo>
                <a:lnTo>
                  <a:pt x="62106" y="30597"/>
                </a:lnTo>
                <a:lnTo>
                  <a:pt x="29272" y="64931"/>
                </a:lnTo>
                <a:lnTo>
                  <a:pt x="7735" y="108476"/>
                </a:lnTo>
                <a:lnTo>
                  <a:pt x="0" y="158623"/>
                </a:lnTo>
                <a:lnTo>
                  <a:pt x="0" y="1120013"/>
                </a:lnTo>
                <a:lnTo>
                  <a:pt x="7735" y="1170159"/>
                </a:lnTo>
                <a:lnTo>
                  <a:pt x="29272" y="1213704"/>
                </a:lnTo>
                <a:lnTo>
                  <a:pt x="62106" y="1248038"/>
                </a:lnTo>
                <a:lnTo>
                  <a:pt x="103729" y="1270551"/>
                </a:lnTo>
                <a:lnTo>
                  <a:pt x="151638" y="1278636"/>
                </a:lnTo>
                <a:lnTo>
                  <a:pt x="344424" y="1278636"/>
                </a:lnTo>
                <a:lnTo>
                  <a:pt x="344424" y="0"/>
                </a:lnTo>
                <a:close/>
              </a:path>
            </a:pathLst>
          </a:custGeom>
          <a:solidFill>
            <a:srgbClr val="43AF2A"/>
          </a:solidFill>
        </p:spPr>
        <p:txBody>
          <a:bodyPr wrap="square" lIns="0" tIns="0" rIns="0" bIns="0" rtlCol="0"/>
          <a:lstStyle/>
          <a:p>
            <a:endParaRPr/>
          </a:p>
        </p:txBody>
      </p:sp>
      <p:sp>
        <p:nvSpPr>
          <p:cNvPr id="2" name="Holder 2"/>
          <p:cNvSpPr>
            <a:spLocks noGrp="1"/>
          </p:cNvSpPr>
          <p:nvPr>
            <p:ph type="title"/>
          </p:nvPr>
        </p:nvSpPr>
        <p:spPr>
          <a:xfrm>
            <a:off x="4499609" y="827989"/>
            <a:ext cx="6292850" cy="636269"/>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D08329-2778-420F-A423-843E06920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5772517-FF96-48DF-A4C4-3485446DB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B15E134-D948-4707-A7B0-DFB83D9520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7F1B7-89A0-44AA-B9F1-6B13181F443E}" type="datetimeFigureOut">
              <a:rPr lang="ru-RU" smtClean="0"/>
              <a:t>16.06.2025</a:t>
            </a:fld>
            <a:endParaRPr lang="ru-RU"/>
          </a:p>
        </p:txBody>
      </p:sp>
      <p:sp>
        <p:nvSpPr>
          <p:cNvPr id="5" name="Нижний колонтитул 4">
            <a:extLst>
              <a:ext uri="{FF2B5EF4-FFF2-40B4-BE49-F238E27FC236}">
                <a16:creationId xmlns:a16="http://schemas.microsoft.com/office/drawing/2014/main" id="{A50A64C7-0FEA-4AF2-94BD-53B11935FB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386127A-FE89-423D-8F42-1B59F1D4C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CB1F6-FB99-48F0-81E3-96A0A73B6A83}" type="slidenum">
              <a:rPr lang="ru-RU" smtClean="0"/>
              <a:t>‹#›</a:t>
            </a:fld>
            <a:endParaRPr lang="ru-RU"/>
          </a:p>
        </p:txBody>
      </p:sp>
    </p:spTree>
    <p:extLst>
      <p:ext uri="{BB962C8B-B14F-4D97-AF65-F5344CB8AC3E}">
        <p14:creationId xmlns:p14="http://schemas.microsoft.com/office/powerpoint/2010/main" val="7886685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object 7">
            <a:extLst>
              <a:ext uri="{FF2B5EF4-FFF2-40B4-BE49-F238E27FC236}">
                <a16:creationId xmlns:a16="http://schemas.microsoft.com/office/drawing/2014/main" id="{FB11CBC9-585D-42D2-B06A-DDA077819F48}"/>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90" name="object 7">
            <a:extLst>
              <a:ext uri="{FF2B5EF4-FFF2-40B4-BE49-F238E27FC236}">
                <a16:creationId xmlns:a16="http://schemas.microsoft.com/office/drawing/2014/main" id="{611EA1AA-82DE-49FA-90E3-F7520BA3B146}"/>
              </a:ext>
            </a:extLst>
          </p:cNvPr>
          <p:cNvSpPr/>
          <p:nvPr/>
        </p:nvSpPr>
        <p:spPr>
          <a:xfrm>
            <a:off x="0" y="-7884"/>
            <a:ext cx="12206438" cy="728604"/>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BBFBFD"/>
          </a:solidFill>
          <a:ln>
            <a:noFill/>
          </a:ln>
        </p:spPr>
        <p:txBody>
          <a:bodyPr wrap="square" lIns="0" tIns="0" rIns="0" bIns="0" rtlCol="0"/>
          <a:lstStyle/>
          <a:p>
            <a:pPr algn="l" rtl="0"/>
            <a:endParaRPr kern="1200" dirty="0">
              <a:solidFill>
                <a:prstClr val="black"/>
              </a:solidFill>
              <a:latin typeface="Montserrat" pitchFamily="2" charset="-52"/>
              <a:ea typeface="+mn-ea"/>
              <a:cs typeface="+mn-cs"/>
            </a:endParaRPr>
          </a:p>
        </p:txBody>
      </p:sp>
      <p:sp>
        <p:nvSpPr>
          <p:cNvPr id="5" name="object 5"/>
          <p:cNvSpPr txBox="1"/>
          <p:nvPr/>
        </p:nvSpPr>
        <p:spPr>
          <a:xfrm>
            <a:off x="9324994" y="4815190"/>
            <a:ext cx="1436955" cy="197490"/>
          </a:xfrm>
          <a:prstGeom prst="rect">
            <a:avLst/>
          </a:prstGeom>
        </p:spPr>
        <p:txBody>
          <a:bodyPr vert="horz" wrap="square" lIns="0" tIns="12700" rIns="0" bIns="0" rtlCol="0">
            <a:spAutoFit/>
          </a:bodyPr>
          <a:lstStyle/>
          <a:p>
            <a:pPr marL="12700">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Project placement</a:t>
            </a:r>
            <a:endParaRPr sz="1200" b="1" spc="-10" dirty="0">
              <a:solidFill>
                <a:srgbClr val="0070C0"/>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52996" y="2608610"/>
            <a:ext cx="6076100" cy="545662"/>
          </a:xfrm>
          <a:prstGeom prst="rect">
            <a:avLst/>
          </a:prstGeom>
        </p:spPr>
        <p:txBody>
          <a:bodyPr vert="horz" wrap="square" lIns="0" tIns="12065" rIns="0" bIns="0" rtlCol="0">
            <a:spAutoFit/>
          </a:bodyPr>
          <a:lstStyle/>
          <a:p>
            <a:pPr marL="12700" algn="just">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Deposits and forecasted reserves</a:t>
            </a:r>
          </a:p>
          <a:p>
            <a:pPr marL="12700" algn="just">
              <a:spcBef>
                <a:spcPts val="195"/>
              </a:spcBef>
            </a:pPr>
            <a:r>
              <a:rPr lang="en-US" sz="1050" dirty="0">
                <a:latin typeface="Times New Roman" panose="02020603050405020304" pitchFamily="18" charset="0"/>
                <a:cs typeface="Times New Roman" panose="02020603050405020304" pitchFamily="18" charset="0"/>
              </a:rPr>
              <a:t>According to 2024 data, the global rate of iron ore extraction is about 2.5 billion tons per year. At the current rate of iron ore extraction, its deposits will be depleted in approximately 250 years.</a:t>
            </a:r>
            <a:endParaRPr lang="ru-RU" sz="1050" dirty="0">
              <a:latin typeface="Times New Roman" panose="02020603050405020304" pitchFamily="18" charset="0"/>
              <a:cs typeface="Times New Roman" panose="02020603050405020304" pitchFamily="18" charset="0"/>
            </a:endParaRPr>
          </a:p>
        </p:txBody>
      </p:sp>
      <p:sp>
        <p:nvSpPr>
          <p:cNvPr id="10" name="object 10"/>
          <p:cNvSpPr txBox="1">
            <a:spLocks noGrp="1"/>
          </p:cNvSpPr>
          <p:nvPr>
            <p:ph type="title"/>
          </p:nvPr>
        </p:nvSpPr>
        <p:spPr>
          <a:xfrm>
            <a:off x="2880844" y="99837"/>
            <a:ext cx="6595756" cy="290464"/>
          </a:xfrm>
          <a:prstGeom prst="rect">
            <a:avLst/>
          </a:prstGeom>
        </p:spPr>
        <p:txBody>
          <a:bodyPr vert="horz" wrap="square" lIns="0" tIns="13335" rIns="0" bIns="0" rtlCol="0">
            <a:spAutoFit/>
          </a:bodyPr>
          <a:lstStyle/>
          <a:p>
            <a:pPr marL="12700" algn="ctr">
              <a:spcBef>
                <a:spcPts val="105"/>
              </a:spcBef>
            </a:pPr>
            <a:r>
              <a:rPr lang="en-US" sz="1800" b="1" kern="1200" dirty="0">
                <a:solidFill>
                  <a:srgbClr val="0070C0"/>
                </a:solidFill>
                <a:latin typeface="Montserrat" pitchFamily="2" charset="-52"/>
                <a:ea typeface="+mn-ea"/>
                <a:cs typeface="+mn-cs"/>
              </a:rPr>
              <a:t>Development of iron ore fields</a:t>
            </a:r>
            <a:endParaRPr sz="1800" b="1" kern="1200" dirty="0">
              <a:solidFill>
                <a:srgbClr val="0070C0"/>
              </a:solidFill>
              <a:latin typeface="Montserrat" pitchFamily="2" charset="-52"/>
              <a:ea typeface="+mn-ea"/>
              <a:cs typeface="+mn-cs"/>
            </a:endParaRPr>
          </a:p>
        </p:txBody>
      </p:sp>
      <p:sp>
        <p:nvSpPr>
          <p:cNvPr id="12" name="object 12"/>
          <p:cNvSpPr txBox="1"/>
          <p:nvPr/>
        </p:nvSpPr>
        <p:spPr>
          <a:xfrm>
            <a:off x="3369960" y="1129306"/>
            <a:ext cx="2826772" cy="1230465"/>
          </a:xfrm>
          <a:prstGeom prst="rect">
            <a:avLst/>
          </a:prstGeom>
        </p:spPr>
        <p:txBody>
          <a:bodyPr vert="horz" wrap="square" lIns="0" tIns="24765" rIns="0" bIns="0" rtlCol="0">
            <a:spAutoFit/>
          </a:bodyPr>
          <a:lstStyle/>
          <a:p>
            <a:pPr marL="12700">
              <a:lnSpc>
                <a:spcPct val="100000"/>
              </a:lnSpc>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Project goal</a:t>
            </a:r>
          </a:p>
          <a:p>
            <a:pPr marL="12700">
              <a:lnSpc>
                <a:spcPct val="100000"/>
              </a:lnSpc>
              <a:spcBef>
                <a:spcPts val="195"/>
              </a:spcBef>
            </a:pPr>
            <a:r>
              <a:rPr lang="en-US" sz="1050" spc="-10" dirty="0">
                <a:latin typeface="Times New Roman" panose="02020603050405020304" pitchFamily="18" charset="0"/>
                <a:cs typeface="Times New Roman" panose="02020603050405020304" pitchFamily="18" charset="0"/>
              </a:rPr>
              <a:t>The project envisages the development of iron ore deposits in the Tashkent and Samarkand regions and the construction of a metallurgical plant.</a:t>
            </a:r>
          </a:p>
          <a:p>
            <a:pPr marL="12700">
              <a:lnSpc>
                <a:spcPct val="100000"/>
              </a:lnSpc>
              <a:spcBef>
                <a:spcPts val="195"/>
              </a:spcBef>
            </a:pPr>
            <a:r>
              <a:rPr lang="en-US" sz="1050" spc="-10" dirty="0">
                <a:latin typeface="Times New Roman" panose="02020603050405020304" pitchFamily="18" charset="0"/>
                <a:cs typeface="Times New Roman" panose="02020603050405020304" pitchFamily="18" charset="0"/>
              </a:rPr>
              <a:t>More than 3 iron ore plots will be offered to investors on a competitive basis for the organization of ore extraction and metallurgical production.</a:t>
            </a:r>
            <a:endParaRPr lang="ru-RU" sz="1050" spc="-10" dirty="0">
              <a:latin typeface="Times New Roman" panose="02020603050405020304" pitchFamily="18" charset="0"/>
              <a:cs typeface="Times New Roman" panose="02020603050405020304" pitchFamily="18" charset="0"/>
            </a:endParaRPr>
          </a:p>
        </p:txBody>
      </p:sp>
      <p:sp>
        <p:nvSpPr>
          <p:cNvPr id="14" name="object 14"/>
          <p:cNvSpPr txBox="1"/>
          <p:nvPr/>
        </p:nvSpPr>
        <p:spPr>
          <a:xfrm>
            <a:off x="77496" y="5318911"/>
            <a:ext cx="1270775" cy="1115049"/>
          </a:xfrm>
          <a:prstGeom prst="rect">
            <a:avLst/>
          </a:prstGeom>
        </p:spPr>
        <p:txBody>
          <a:bodyPr vert="horz" wrap="square" lIns="0" tIns="12065" rIns="0" bIns="0" rtlCol="0">
            <a:spAutoFit/>
          </a:bodyPr>
          <a:lstStyle/>
          <a:p>
            <a:pPr marL="12700" marR="7620" algn="just">
              <a:lnSpc>
                <a:spcPts val="1160"/>
              </a:lnSpc>
              <a:spcBef>
                <a:spcPts val="195"/>
              </a:spcBef>
              <a:tabLst>
                <a:tab pos="184785" algn="l"/>
              </a:tabLst>
            </a:pPr>
            <a:r>
              <a:rPr lang="en-US" sz="1200" b="1" spc="-10" dirty="0">
                <a:solidFill>
                  <a:srgbClr val="0070C0"/>
                </a:solidFill>
                <a:latin typeface="Times New Roman" panose="02020603050405020304" pitchFamily="18" charset="0"/>
                <a:cs typeface="Times New Roman" panose="02020603050405020304" pitchFamily="18" charset="0"/>
              </a:rPr>
              <a:t>Demand</a:t>
            </a:r>
          </a:p>
          <a:p>
            <a:pPr marL="12700" marR="7620" algn="just">
              <a:lnSpc>
                <a:spcPts val="1160"/>
              </a:lnSpc>
              <a:spcBef>
                <a:spcPts val="195"/>
              </a:spcBef>
              <a:tabLst>
                <a:tab pos="184785" algn="l"/>
              </a:tabLst>
            </a:pPr>
            <a:r>
              <a:rPr lang="en-US" sz="1050" dirty="0">
                <a:latin typeface="Times New Roman" panose="02020603050405020304" pitchFamily="18" charset="0"/>
                <a:cs typeface="Times New Roman" panose="02020603050405020304" pitchFamily="18" charset="0"/>
              </a:rPr>
              <a:t>In 2024, the volume of Uzbekistan's imports of ferrous metal and its products amounted to more than 5.1 billion US dollars.</a:t>
            </a:r>
            <a:endParaRPr lang="ru-RU" sz="1050" dirty="0">
              <a:latin typeface="Times New Roman" panose="02020603050405020304" pitchFamily="18" charset="0"/>
              <a:cs typeface="Times New Roman" panose="02020603050405020304" pitchFamily="18" charset="0"/>
            </a:endParaRPr>
          </a:p>
        </p:txBody>
      </p:sp>
      <p:sp>
        <p:nvSpPr>
          <p:cNvPr id="18" name="object 18"/>
          <p:cNvSpPr txBox="1"/>
          <p:nvPr/>
        </p:nvSpPr>
        <p:spPr>
          <a:xfrm>
            <a:off x="9069980" y="1181536"/>
            <a:ext cx="3184309" cy="539250"/>
          </a:xfrm>
          <a:prstGeom prst="rect">
            <a:avLst/>
          </a:prstGeom>
        </p:spPr>
        <p:txBody>
          <a:bodyPr vert="horz" wrap="square" lIns="0" tIns="28575" rIns="0" bIns="0" rtlCol="0">
            <a:spAutoFit/>
          </a:bodyPr>
          <a:lstStyle/>
          <a:p>
            <a:pPr marL="12700" marR="38100" indent="-172720">
              <a:spcBef>
                <a:spcPts val="95"/>
              </a:spcBef>
              <a:buFont typeface="Wingdings" panose="05000000000000000000" pitchFamily="2" charset="2"/>
              <a:buChar char="q"/>
              <a:tabLst>
                <a:tab pos="184785" algn="l"/>
              </a:tabLst>
            </a:pPr>
            <a:r>
              <a:rPr lang="en-US" sz="1050" spc="-10" dirty="0">
                <a:latin typeface="Times New Roman" panose="02020603050405020304" pitchFamily="18" charset="0"/>
                <a:cs typeface="Times New Roman" panose="02020603050405020304" pitchFamily="18" charset="0"/>
              </a:rPr>
              <a:t>Local contribution</a:t>
            </a:r>
            <a:r>
              <a:rPr lang="ru-RU" sz="1050" spc="-10" dirty="0">
                <a:latin typeface="Times New Roman" panose="02020603050405020304" pitchFamily="18" charset="0"/>
                <a:cs typeface="Times New Roman" panose="02020603050405020304" pitchFamily="18" charset="0"/>
              </a:rPr>
              <a:t>– </a:t>
            </a:r>
            <a:r>
              <a:rPr lang="en-US" sz="1050" spc="-10" dirty="0">
                <a:latin typeface="Times New Roman" panose="02020603050405020304" pitchFamily="18" charset="0"/>
                <a:cs typeface="Times New Roman" panose="02020603050405020304" pitchFamily="18" charset="0"/>
              </a:rPr>
              <a:t>18</a:t>
            </a:r>
            <a:r>
              <a:rPr lang="ru-RU" sz="1050" spc="-10" dirty="0">
                <a:latin typeface="Times New Roman" panose="02020603050405020304" pitchFamily="18" charset="0"/>
                <a:cs typeface="Times New Roman" panose="02020603050405020304" pitchFamily="18" charset="0"/>
              </a:rPr>
              <a:t>,</a:t>
            </a:r>
            <a:r>
              <a:rPr lang="en-US" sz="1050" spc="-10" dirty="0">
                <a:latin typeface="Times New Roman" panose="02020603050405020304" pitchFamily="18" charset="0"/>
                <a:cs typeface="Times New Roman" panose="02020603050405020304" pitchFamily="18" charset="0"/>
              </a:rPr>
              <a:t>5% ($</a:t>
            </a:r>
            <a:r>
              <a:rPr lang="ru-RU" sz="1050" spc="-10" dirty="0">
                <a:latin typeface="Times New Roman" panose="02020603050405020304" pitchFamily="18" charset="0"/>
                <a:cs typeface="Times New Roman" panose="02020603050405020304" pitchFamily="18" charset="0"/>
              </a:rPr>
              <a:t>1</a:t>
            </a:r>
            <a:r>
              <a:rPr lang="en-US" sz="1050" spc="-10" dirty="0">
                <a:latin typeface="Times New Roman" panose="02020603050405020304" pitchFamily="18" charset="0"/>
                <a:cs typeface="Times New Roman" panose="02020603050405020304" pitchFamily="18" charset="0"/>
              </a:rPr>
              <a:t>9.6 </a:t>
            </a:r>
            <a:r>
              <a:rPr lang="en-US" sz="1050" spc="-10" dirty="0" err="1">
                <a:latin typeface="Times New Roman" panose="02020603050405020304" pitchFamily="18" charset="0"/>
                <a:cs typeface="Times New Roman" panose="02020603050405020304" pitchFamily="18" charset="0"/>
              </a:rPr>
              <a:t>mln</a:t>
            </a:r>
            <a:r>
              <a:rPr lang="ru-RU" sz="1050" spc="-10" dirty="0">
                <a:latin typeface="Times New Roman" panose="02020603050405020304" pitchFamily="18" charset="0"/>
                <a:cs typeface="Times New Roman" panose="02020603050405020304" pitchFamily="18" charset="0"/>
              </a:rPr>
              <a:t>.</a:t>
            </a:r>
            <a:r>
              <a:rPr lang="en-US" sz="1050" spc="-10" dirty="0">
                <a:latin typeface="Times New Roman" panose="02020603050405020304" pitchFamily="18" charset="0"/>
                <a:cs typeface="Times New Roman" panose="02020603050405020304" pitchFamily="18" charset="0"/>
              </a:rPr>
              <a:t>)</a:t>
            </a:r>
          </a:p>
          <a:p>
            <a:pPr marL="12700" marR="38100" indent="-172720">
              <a:spcBef>
                <a:spcPts val="95"/>
              </a:spcBef>
              <a:buFont typeface="Wingdings" panose="05000000000000000000" pitchFamily="2" charset="2"/>
              <a:buChar char="q"/>
              <a:tabLst>
                <a:tab pos="184785" algn="l"/>
              </a:tabLst>
            </a:pPr>
            <a:r>
              <a:rPr lang="en-US" sz="1050" spc="-10" dirty="0">
                <a:latin typeface="Times New Roman" panose="02020603050405020304" pitchFamily="18" charset="0"/>
                <a:cs typeface="Times New Roman" panose="02020603050405020304" pitchFamily="18" charset="0"/>
              </a:rPr>
              <a:t>Attracted loans</a:t>
            </a:r>
            <a:r>
              <a:rPr lang="ru-RU" sz="1050" spc="-10" dirty="0">
                <a:latin typeface="Times New Roman" panose="02020603050405020304" pitchFamily="18" charset="0"/>
                <a:cs typeface="Times New Roman" panose="02020603050405020304" pitchFamily="18" charset="0"/>
              </a:rPr>
              <a:t>– </a:t>
            </a:r>
            <a:r>
              <a:rPr lang="en-US" sz="1050" spc="-10" dirty="0">
                <a:latin typeface="Times New Roman" panose="02020603050405020304" pitchFamily="18" charset="0"/>
                <a:cs typeface="Times New Roman" panose="02020603050405020304" pitchFamily="18" charset="0"/>
              </a:rPr>
              <a:t>45</a:t>
            </a:r>
            <a:r>
              <a:rPr lang="ru-RU" sz="1050" spc="-10" dirty="0">
                <a:latin typeface="Times New Roman" panose="02020603050405020304" pitchFamily="18" charset="0"/>
                <a:cs typeface="Times New Roman" panose="02020603050405020304" pitchFamily="18" charset="0"/>
              </a:rPr>
              <a:t>,</a:t>
            </a:r>
            <a:r>
              <a:rPr lang="en-US" sz="1050" spc="-10" dirty="0">
                <a:latin typeface="Times New Roman" panose="02020603050405020304" pitchFamily="18" charset="0"/>
                <a:cs typeface="Times New Roman" panose="02020603050405020304" pitchFamily="18" charset="0"/>
              </a:rPr>
              <a:t>8% ($48,7 </a:t>
            </a:r>
            <a:r>
              <a:rPr lang="en-US" sz="1050" spc="-10" dirty="0" err="1">
                <a:latin typeface="Times New Roman" panose="02020603050405020304" pitchFamily="18" charset="0"/>
                <a:cs typeface="Times New Roman" panose="02020603050405020304" pitchFamily="18" charset="0"/>
              </a:rPr>
              <a:t>mln</a:t>
            </a:r>
            <a:r>
              <a:rPr lang="ru-RU" sz="1050" spc="-10" dirty="0">
                <a:latin typeface="Times New Roman" panose="02020603050405020304" pitchFamily="18" charset="0"/>
                <a:cs typeface="Times New Roman" panose="02020603050405020304" pitchFamily="18" charset="0"/>
              </a:rPr>
              <a:t>.</a:t>
            </a:r>
            <a:r>
              <a:rPr lang="en-US" sz="1050" spc="-10" dirty="0">
                <a:latin typeface="Times New Roman" panose="02020603050405020304" pitchFamily="18" charset="0"/>
                <a:cs typeface="Times New Roman" panose="02020603050405020304" pitchFamily="18" charset="0"/>
              </a:rPr>
              <a:t>)</a:t>
            </a:r>
            <a:endParaRPr lang="ru-RU" sz="1050" spc="-10" dirty="0">
              <a:latin typeface="Times New Roman" panose="02020603050405020304" pitchFamily="18" charset="0"/>
              <a:cs typeface="Times New Roman" panose="02020603050405020304" pitchFamily="18" charset="0"/>
            </a:endParaRPr>
          </a:p>
          <a:p>
            <a:pPr marL="12700" marR="38100" indent="-172720">
              <a:spcBef>
                <a:spcPts val="95"/>
              </a:spcBef>
              <a:buFont typeface="Wingdings" panose="05000000000000000000" pitchFamily="2" charset="2"/>
              <a:buChar char="q"/>
              <a:tabLst>
                <a:tab pos="184785" algn="l"/>
              </a:tabLst>
            </a:pPr>
            <a:r>
              <a:rPr lang="en-US" sz="1050" spc="-10" dirty="0">
                <a:latin typeface="Times New Roman" panose="02020603050405020304" pitchFamily="18" charset="0"/>
                <a:cs typeface="Times New Roman" panose="02020603050405020304" pitchFamily="18" charset="0"/>
              </a:rPr>
              <a:t>Direct investments </a:t>
            </a:r>
            <a:r>
              <a:rPr lang="ru-RU" sz="1050" spc="-10" dirty="0">
                <a:latin typeface="Times New Roman" panose="02020603050405020304" pitchFamily="18" charset="0"/>
                <a:cs typeface="Times New Roman" panose="02020603050405020304" pitchFamily="18" charset="0"/>
              </a:rPr>
              <a:t>- 35,</a:t>
            </a:r>
            <a:r>
              <a:rPr lang="en-US" sz="1050" spc="-10" dirty="0">
                <a:latin typeface="Times New Roman" panose="02020603050405020304" pitchFamily="18" charset="0"/>
                <a:cs typeface="Times New Roman" panose="02020603050405020304" pitchFamily="18" charset="0"/>
              </a:rPr>
              <a:t>7</a:t>
            </a:r>
            <a:r>
              <a:rPr lang="ru-RU" sz="1050" spc="-10" dirty="0">
                <a:latin typeface="Times New Roman" panose="02020603050405020304" pitchFamily="18" charset="0"/>
                <a:cs typeface="Times New Roman" panose="02020603050405020304" pitchFamily="18" charset="0"/>
              </a:rPr>
              <a:t>%</a:t>
            </a:r>
            <a:r>
              <a:rPr lang="en-US" sz="1050" spc="-10" dirty="0">
                <a:latin typeface="Times New Roman" panose="02020603050405020304" pitchFamily="18" charset="0"/>
                <a:cs typeface="Times New Roman" panose="02020603050405020304" pitchFamily="18" charset="0"/>
              </a:rPr>
              <a:t> ($37.99 </a:t>
            </a:r>
            <a:r>
              <a:rPr lang="en-US" sz="1050" spc="-10" dirty="0" err="1">
                <a:latin typeface="Times New Roman" panose="02020603050405020304" pitchFamily="18" charset="0"/>
                <a:cs typeface="Times New Roman" panose="02020603050405020304" pitchFamily="18" charset="0"/>
              </a:rPr>
              <a:t>mln</a:t>
            </a:r>
            <a:r>
              <a:rPr lang="ru-RU" sz="1050" spc="-10" dirty="0">
                <a:latin typeface="Times New Roman" panose="02020603050405020304" pitchFamily="18" charset="0"/>
                <a:cs typeface="Times New Roman" panose="02020603050405020304" pitchFamily="18" charset="0"/>
              </a:rPr>
              <a:t>.</a:t>
            </a:r>
            <a:r>
              <a:rPr lang="en-US" sz="1050" spc="-10" dirty="0">
                <a:latin typeface="Times New Roman" panose="02020603050405020304" pitchFamily="18" charset="0"/>
                <a:cs typeface="Times New Roman" panose="02020603050405020304" pitchFamily="18" charset="0"/>
              </a:rPr>
              <a:t>)</a:t>
            </a:r>
            <a:r>
              <a:rPr sz="1050" spc="-10" dirty="0">
                <a:latin typeface="Times New Roman" panose="02020603050405020304" pitchFamily="18" charset="0"/>
                <a:cs typeface="Times New Roman" panose="02020603050405020304" pitchFamily="18" charset="0"/>
              </a:rPr>
              <a:t>.</a:t>
            </a:r>
          </a:p>
        </p:txBody>
      </p:sp>
      <p:sp>
        <p:nvSpPr>
          <p:cNvPr id="19" name="object 19"/>
          <p:cNvSpPr txBox="1"/>
          <p:nvPr/>
        </p:nvSpPr>
        <p:spPr>
          <a:xfrm>
            <a:off x="9111918" y="1826953"/>
            <a:ext cx="2655100" cy="618887"/>
          </a:xfrm>
          <a:prstGeom prst="rect">
            <a:avLst/>
          </a:prstGeom>
        </p:spPr>
        <p:txBody>
          <a:bodyPr vert="horz" wrap="square" lIns="0" tIns="24130" rIns="0" bIns="0" rtlCol="0">
            <a:spAutoFit/>
          </a:bodyPr>
          <a:lstStyle/>
          <a:p>
            <a:pPr marR="38100" algn="just">
              <a:lnSpc>
                <a:spcPct val="92100"/>
              </a:lnSpc>
              <a:spcBef>
                <a:spcPts val="95"/>
              </a:spcBef>
              <a:tabLst>
                <a:tab pos="184785" algn="l"/>
              </a:tabLst>
            </a:pPr>
            <a:r>
              <a:rPr lang="en-US" sz="1050" i="1" spc="-10" dirty="0">
                <a:latin typeface="Times New Roman" panose="02020603050405020304" pitchFamily="18" charset="0"/>
                <a:cs typeface="Times New Roman" panose="02020603050405020304" pitchFamily="18" charset="0"/>
              </a:rPr>
              <a:t>The final cost and financing structure of the project will be determined after the feasibility study and the results of negotiations with the investor..</a:t>
            </a:r>
            <a:endParaRPr sz="1050" i="1" spc="-10" dirty="0">
              <a:latin typeface="Times New Roman" panose="02020603050405020304" pitchFamily="18" charset="0"/>
              <a:cs typeface="Times New Roman" panose="02020603050405020304" pitchFamily="18" charset="0"/>
            </a:endParaRPr>
          </a:p>
        </p:txBody>
      </p:sp>
      <p:grpSp>
        <p:nvGrpSpPr>
          <p:cNvPr id="62" name="Graphic 4">
            <a:extLst>
              <a:ext uri="{FF2B5EF4-FFF2-40B4-BE49-F238E27FC236}">
                <a16:creationId xmlns:a16="http://schemas.microsoft.com/office/drawing/2014/main" id="{E1521A8E-BCDE-4664-9007-BE54805AFC0A}"/>
              </a:ext>
            </a:extLst>
          </p:cNvPr>
          <p:cNvGrpSpPr/>
          <p:nvPr/>
        </p:nvGrpSpPr>
        <p:grpSpPr>
          <a:xfrm>
            <a:off x="9579237" y="4976346"/>
            <a:ext cx="2459344" cy="1407607"/>
            <a:chOff x="1343025" y="333375"/>
            <a:chExt cx="9505949" cy="6191249"/>
          </a:xfrm>
          <a:solidFill>
            <a:sysClr val="window" lastClr="FFFFFF">
              <a:lumMod val="75000"/>
            </a:sysClr>
          </a:solidFill>
        </p:grpSpPr>
        <p:sp>
          <p:nvSpPr>
            <p:cNvPr id="63" name="Freeform: Shape 6">
              <a:extLst>
                <a:ext uri="{FF2B5EF4-FFF2-40B4-BE49-F238E27FC236}">
                  <a16:creationId xmlns:a16="http://schemas.microsoft.com/office/drawing/2014/main" id="{218132CC-00E9-49E2-BCCC-C365196488DA}"/>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7">
              <a:extLst>
                <a:ext uri="{FF2B5EF4-FFF2-40B4-BE49-F238E27FC236}">
                  <a16:creationId xmlns:a16="http://schemas.microsoft.com/office/drawing/2014/main" id="{0C093CB4-3A8B-4126-B92E-8C7DC71596E6}"/>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5" name="Freeform: Shape 8">
              <a:extLst>
                <a:ext uri="{FF2B5EF4-FFF2-40B4-BE49-F238E27FC236}">
                  <a16:creationId xmlns:a16="http://schemas.microsoft.com/office/drawing/2014/main" id="{14BE9219-2DBF-4D18-A597-90BFAF6B4156}"/>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6" name="Freeform: Shape 9">
              <a:extLst>
                <a:ext uri="{FF2B5EF4-FFF2-40B4-BE49-F238E27FC236}">
                  <a16:creationId xmlns:a16="http://schemas.microsoft.com/office/drawing/2014/main" id="{8F0C2117-20B0-4C56-BA31-56193E324F59}"/>
                </a:ext>
              </a:extLst>
            </p:cNvPr>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algn="l" rtl="0"/>
              <a:endParaRPr lang="en-US" kern="1200" dirty="0">
                <a:solidFill>
                  <a:prstClr val="black"/>
                </a:solidFill>
                <a:latin typeface="Trebuchet MS" panose="020B0603020202020204" pitchFamily="34" charset="0"/>
                <a:ea typeface="+mn-ea"/>
              </a:endParaRPr>
            </a:p>
          </p:txBody>
        </p:sp>
        <p:sp>
          <p:nvSpPr>
            <p:cNvPr id="67" name="Freeform: Shape 10">
              <a:extLst>
                <a:ext uri="{FF2B5EF4-FFF2-40B4-BE49-F238E27FC236}">
                  <a16:creationId xmlns:a16="http://schemas.microsoft.com/office/drawing/2014/main" id="{AFF8C797-20BB-4E57-9521-61BEE0F81E61}"/>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8" name="Freeform: Shape 11">
              <a:extLst>
                <a:ext uri="{FF2B5EF4-FFF2-40B4-BE49-F238E27FC236}">
                  <a16:creationId xmlns:a16="http://schemas.microsoft.com/office/drawing/2014/main" id="{0AB145DA-A9F9-40BB-8211-FA7711366237}"/>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9" name="Freeform: Shape 12">
              <a:extLst>
                <a:ext uri="{FF2B5EF4-FFF2-40B4-BE49-F238E27FC236}">
                  <a16:creationId xmlns:a16="http://schemas.microsoft.com/office/drawing/2014/main" id="{3B7F47E2-7F38-4156-BCE3-1E95DA619E9A}"/>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0" name="Freeform: Shape 13">
              <a:extLst>
                <a:ext uri="{FF2B5EF4-FFF2-40B4-BE49-F238E27FC236}">
                  <a16:creationId xmlns:a16="http://schemas.microsoft.com/office/drawing/2014/main" id="{15927E96-AAA0-474A-9FA9-2447BA040CDF}"/>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71" name="Freeform: Shape 14">
              <a:extLst>
                <a:ext uri="{FF2B5EF4-FFF2-40B4-BE49-F238E27FC236}">
                  <a16:creationId xmlns:a16="http://schemas.microsoft.com/office/drawing/2014/main" id="{C0313751-11C3-481E-9A04-4DC4891D5151}"/>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2" name="Freeform: Shape 15">
              <a:extLst>
                <a:ext uri="{FF2B5EF4-FFF2-40B4-BE49-F238E27FC236}">
                  <a16:creationId xmlns:a16="http://schemas.microsoft.com/office/drawing/2014/main" id="{EF5A0A32-9A13-442A-A999-68032C366054}"/>
                </a:ext>
              </a:extLst>
            </p:cNvPr>
            <p:cNvSpPr/>
            <p:nvPr/>
          </p:nvSpPr>
          <p:spPr>
            <a:xfrm>
              <a:off x="9325927" y="3054516"/>
              <a:ext cx="995361" cy="1027902"/>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pPr algn="l" rtl="0"/>
              <a:endParaRPr lang="en-US" kern="1200" dirty="0">
                <a:solidFill>
                  <a:prstClr val="black"/>
                </a:solidFill>
                <a:latin typeface="Trebuchet MS" panose="020B0603020202020204" pitchFamily="34" charset="0"/>
                <a:ea typeface="+mn-ea"/>
              </a:endParaRPr>
            </a:p>
          </p:txBody>
        </p:sp>
        <p:sp>
          <p:nvSpPr>
            <p:cNvPr id="73" name="Freeform: Shape 16">
              <a:extLst>
                <a:ext uri="{FF2B5EF4-FFF2-40B4-BE49-F238E27FC236}">
                  <a16:creationId xmlns:a16="http://schemas.microsoft.com/office/drawing/2014/main" id="{C995B3C8-34A0-45EC-926E-E5F0B1F42BDA}"/>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4" name="Freeform: Shape 17">
              <a:extLst>
                <a:ext uri="{FF2B5EF4-FFF2-40B4-BE49-F238E27FC236}">
                  <a16:creationId xmlns:a16="http://schemas.microsoft.com/office/drawing/2014/main" id="{AB7DD129-E92B-49DC-BA78-75F2D8F15C4C}"/>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5" name="Freeform: Shape 18">
              <a:extLst>
                <a:ext uri="{FF2B5EF4-FFF2-40B4-BE49-F238E27FC236}">
                  <a16:creationId xmlns:a16="http://schemas.microsoft.com/office/drawing/2014/main" id="{D2A27CC3-AAD0-4828-B1E3-36EA90620956}"/>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FF0000"/>
            </a:solidFill>
            <a:ln w="19050" cap="rnd">
              <a:solidFill>
                <a:srgbClr val="FFFFFF"/>
              </a:solidFill>
              <a:prstDash val="solid"/>
              <a:round/>
            </a:ln>
          </p:spPr>
          <p:txBody>
            <a:bodyPr rtlCol="0" anchor="ctr"/>
            <a:lstStyle/>
            <a:p>
              <a:pPr algn="l" rtl="0"/>
              <a:endParaRPr lang="en-US" kern="1200" dirty="0">
                <a:solidFill>
                  <a:prstClr val="black"/>
                </a:solidFill>
                <a:latin typeface="Trebuchet MS" panose="020B0603020202020204" pitchFamily="34" charset="0"/>
                <a:ea typeface="+mn-ea"/>
              </a:endParaRPr>
            </a:p>
          </p:txBody>
        </p:sp>
        <p:sp>
          <p:nvSpPr>
            <p:cNvPr id="77" name="Freeform: Shape 20">
              <a:extLst>
                <a:ext uri="{FF2B5EF4-FFF2-40B4-BE49-F238E27FC236}">
                  <a16:creationId xmlns:a16="http://schemas.microsoft.com/office/drawing/2014/main" id="{9C69FD9B-92D5-4066-88EE-5085BC118EA3}"/>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8" name="Freeform: Shape 21">
              <a:extLst>
                <a:ext uri="{FF2B5EF4-FFF2-40B4-BE49-F238E27FC236}">
                  <a16:creationId xmlns:a16="http://schemas.microsoft.com/office/drawing/2014/main" id="{0034F18A-D61A-4BDD-9C38-E8B65BA92990}"/>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9" name="Freeform: Shape 22">
              <a:extLst>
                <a:ext uri="{FF2B5EF4-FFF2-40B4-BE49-F238E27FC236}">
                  <a16:creationId xmlns:a16="http://schemas.microsoft.com/office/drawing/2014/main" id="{053571CF-D8B1-4382-B6E9-905DEE2017AD}"/>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sp>
        <p:nvSpPr>
          <p:cNvPr id="80" name="Rectangle 21">
            <a:extLst>
              <a:ext uri="{FF2B5EF4-FFF2-40B4-BE49-F238E27FC236}">
                <a16:creationId xmlns:a16="http://schemas.microsoft.com/office/drawing/2014/main" id="{509B5A41-4C3A-426F-AA62-4361C1B17175}"/>
              </a:ext>
            </a:extLst>
          </p:cNvPr>
          <p:cNvSpPr/>
          <p:nvPr/>
        </p:nvSpPr>
        <p:spPr>
          <a:xfrm>
            <a:off x="10824365" y="4802317"/>
            <a:ext cx="1382073"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en-US" sz="800" b="1" i="0" u="none" strike="noStrike" kern="1200" cap="none" spc="0" normalizeH="0" baseline="0" noProof="0" dirty="0">
                <a:ln>
                  <a:noFill/>
                </a:ln>
                <a:solidFill>
                  <a:srgbClr val="00425F"/>
                </a:solidFill>
                <a:effectLst/>
                <a:uLnTx/>
                <a:uFillTx/>
                <a:latin typeface="Montserrat" pitchFamily="2" charset="-52"/>
                <a:ea typeface="+mn-ea"/>
                <a:cs typeface="+mn-cs"/>
              </a:rPr>
              <a:t>Tashkent region</a:t>
            </a:r>
            <a:endParaRPr kumimoji="0" lang="uz-Cyrl-UZ" sz="800" b="1"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cxnSp>
        <p:nvCxnSpPr>
          <p:cNvPr id="82" name="Соединитель: уступ 81">
            <a:extLst>
              <a:ext uri="{FF2B5EF4-FFF2-40B4-BE49-F238E27FC236}">
                <a16:creationId xmlns:a16="http://schemas.microsoft.com/office/drawing/2014/main" id="{94B8DA3B-1EAD-4E49-AE4C-F35A8F9E27B4}"/>
              </a:ext>
            </a:extLst>
          </p:cNvPr>
          <p:cNvCxnSpPr>
            <a:cxnSpLocks/>
          </p:cNvCxnSpPr>
          <p:nvPr/>
        </p:nvCxnSpPr>
        <p:spPr>
          <a:xfrm rot="16200000" flipH="1">
            <a:off x="11290046" y="5449683"/>
            <a:ext cx="536692" cy="1"/>
          </a:xfrm>
          <a:prstGeom prst="bentConnector3">
            <a:avLst>
              <a:gd name="adj1" fmla="val 50000"/>
            </a:avLst>
          </a:prstGeom>
          <a:noFill/>
          <a:ln w="6350" cap="flat" cmpd="sng" algn="ctr">
            <a:solidFill>
              <a:srgbClr val="4472C4"/>
            </a:solidFill>
            <a:prstDash val="solid"/>
            <a:miter lim="800000"/>
            <a:tailEnd type="triangle"/>
          </a:ln>
          <a:effectLst/>
        </p:spPr>
      </p:cxnSp>
      <p:graphicFrame>
        <p:nvGraphicFramePr>
          <p:cNvPr id="95" name="Table 24">
            <a:extLst>
              <a:ext uri="{FF2B5EF4-FFF2-40B4-BE49-F238E27FC236}">
                <a16:creationId xmlns:a16="http://schemas.microsoft.com/office/drawing/2014/main" id="{2281BDC4-47B3-4E88-9397-ED0CAFA5292E}"/>
              </a:ext>
            </a:extLst>
          </p:cNvPr>
          <p:cNvGraphicFramePr>
            <a:graphicFrameLocks noGrp="1"/>
          </p:cNvGraphicFramePr>
          <p:nvPr>
            <p:extLst>
              <p:ext uri="{D42A27DB-BD31-4B8C-83A1-F6EECF244321}">
                <p14:modId xmlns:p14="http://schemas.microsoft.com/office/powerpoint/2010/main" val="1592761815"/>
              </p:ext>
            </p:extLst>
          </p:nvPr>
        </p:nvGraphicFramePr>
        <p:xfrm>
          <a:off x="9387809" y="6172999"/>
          <a:ext cx="1436555" cy="636008"/>
        </p:xfrm>
        <a:graphic>
          <a:graphicData uri="http://schemas.openxmlformats.org/drawingml/2006/table">
            <a:tbl>
              <a:tblPr firstRow="1" bandRow="1">
                <a:tableStyleId>{5C22544A-7EE6-4342-B048-85BDC9FD1C3A}</a:tableStyleId>
              </a:tblPr>
              <a:tblGrid>
                <a:gridCol w="767810">
                  <a:extLst>
                    <a:ext uri="{9D8B030D-6E8A-4147-A177-3AD203B41FA5}">
                      <a16:colId xmlns:a16="http://schemas.microsoft.com/office/drawing/2014/main" val="2785237355"/>
                    </a:ext>
                  </a:extLst>
                </a:gridCol>
                <a:gridCol w="668745">
                  <a:extLst>
                    <a:ext uri="{9D8B030D-6E8A-4147-A177-3AD203B41FA5}">
                      <a16:colId xmlns:a16="http://schemas.microsoft.com/office/drawing/2014/main" val="4039501386"/>
                    </a:ext>
                  </a:extLst>
                </a:gridCol>
              </a:tblGrid>
              <a:tr h="261619">
                <a:tc gridSpan="2">
                  <a:txBody>
                    <a:bodyPr/>
                    <a:lstStyle/>
                    <a:p>
                      <a:pPr marL="87313" marR="0" lvl="0" indent="0" algn="ctr" defTabSz="9144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0425F"/>
                          </a:solidFill>
                          <a:effectLst/>
                          <a:uLnTx/>
                          <a:uFillTx/>
                          <a:latin typeface="Montserrat" pitchFamily="2" charset="-52"/>
                          <a:ea typeface="+mn-ea"/>
                          <a:cs typeface="+mn-cs"/>
                        </a:rPr>
                        <a:t> </a:t>
                      </a:r>
                      <a:r>
                        <a:rPr kumimoji="0" lang="en-US" sz="800" b="1" i="0" u="none" strike="noStrike" kern="1200" cap="none" spc="0" normalizeH="0" baseline="0" noProof="0" dirty="0">
                          <a:ln>
                            <a:noFill/>
                          </a:ln>
                          <a:solidFill>
                            <a:srgbClr val="00425F"/>
                          </a:solidFill>
                          <a:effectLst/>
                          <a:uLnTx/>
                          <a:uFillTx/>
                          <a:latin typeface="Montserrat" pitchFamily="2" charset="-52"/>
                          <a:ea typeface="+mn-ea"/>
                          <a:cs typeface="+mn-cs"/>
                        </a:rPr>
                        <a:t>Tashkent region</a:t>
                      </a:r>
                      <a:endParaRPr kumimoji="0" lang="uz-Cyrl-UZ" sz="800" b="1" i="0" u="none" strike="noStrike" kern="1200" cap="none" spc="0" normalizeH="0" baseline="0" noProof="0" dirty="0">
                        <a:ln>
                          <a:noFill/>
                        </a:ln>
                        <a:solidFill>
                          <a:srgbClr val="00425F"/>
                        </a:solidFill>
                        <a:effectLst/>
                        <a:uLnTx/>
                        <a:uFillTx/>
                        <a:latin typeface="Montserrat" pitchFamily="2" charset="-52"/>
                        <a:ea typeface="+mn-ea"/>
                        <a:cs typeface="+mn-cs"/>
                      </a:endParaRPr>
                    </a:p>
                  </a:txBody>
                  <a:tcPr marL="0" marR="0" marT="0" marB="0" anchor="ctr">
                    <a:solidFill>
                      <a:srgbClr val="BBFBFD"/>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207515">
                <a:tc>
                  <a:txBody>
                    <a:bodyPr/>
                    <a:lstStyle/>
                    <a:p>
                      <a:pPr marL="87313" indent="0"/>
                      <a:r>
                        <a:rPr lang="en-US" sz="700" kern="1200" spc="-10" dirty="0">
                          <a:solidFill>
                            <a:srgbClr val="164A69"/>
                          </a:solidFill>
                          <a:latin typeface="Montserrat" pitchFamily="2" charset="-52"/>
                          <a:ea typeface="+mn-ea"/>
                          <a:cs typeface="+mn-cs"/>
                        </a:rPr>
                        <a:t>Area</a:t>
                      </a:r>
                      <a:r>
                        <a:rPr lang="en-GB" sz="800" kern="1200" spc="-10" dirty="0">
                          <a:solidFill>
                            <a:srgbClr val="164A69"/>
                          </a:solidFill>
                          <a:latin typeface="Montserrat" pitchFamily="2" charset="-52"/>
                          <a:ea typeface="+mn-ea"/>
                        </a:rPr>
                        <a:t> </a:t>
                      </a:r>
                    </a:p>
                  </a:txBody>
                  <a:tcPr marL="0" marR="0" marT="0" marB="0" anchor="ctr">
                    <a:lnB w="12700" cap="flat" cmpd="sng" algn="ctr">
                      <a:solidFill>
                        <a:srgbClr val="1C4366"/>
                      </a:solidFill>
                      <a:prstDash val="solid"/>
                      <a:round/>
                      <a:headEnd type="none" w="med" len="med"/>
                      <a:tailEnd type="none" w="med" len="med"/>
                    </a:lnB>
                    <a:solidFill>
                      <a:srgbClr val="BBFBFD"/>
                    </a:solidFill>
                  </a:tcPr>
                </a:tc>
                <a:tc>
                  <a:txBody>
                    <a:bodyPr/>
                    <a:lstStyle/>
                    <a:p>
                      <a:pPr marL="87313" indent="0"/>
                      <a:r>
                        <a:rPr lang="en-US" sz="800" kern="1200" spc="-10" dirty="0">
                          <a:solidFill>
                            <a:srgbClr val="164A69"/>
                          </a:solidFill>
                          <a:latin typeface="Montserrat" pitchFamily="2" charset="-52"/>
                          <a:ea typeface="+mn-ea"/>
                        </a:rPr>
                        <a:t>15 300 km²</a:t>
                      </a:r>
                      <a:r>
                        <a:rPr lang="ru-RU" sz="800" kern="1200" spc="-10" dirty="0">
                          <a:solidFill>
                            <a:srgbClr val="164A69"/>
                          </a:solidFill>
                          <a:latin typeface="Montserrat" pitchFamily="2" charset="-52"/>
                          <a:ea typeface="+mn-ea"/>
                        </a:rPr>
                        <a:t> </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2222744316"/>
                  </a:ext>
                </a:extLst>
              </a:tr>
              <a:tr h="166874">
                <a:tc>
                  <a:txBody>
                    <a:bodyPr/>
                    <a:lstStyle/>
                    <a:p>
                      <a:pPr marL="87313" indent="0"/>
                      <a:r>
                        <a:rPr lang="en-US" sz="700" kern="1200" spc="-10" dirty="0">
                          <a:solidFill>
                            <a:srgbClr val="164A69"/>
                          </a:solidFill>
                          <a:latin typeface="Montserrat" pitchFamily="2" charset="-52"/>
                          <a:ea typeface="+mn-ea"/>
                          <a:cs typeface="+mn-cs"/>
                        </a:rPr>
                        <a:t>Population</a:t>
                      </a:r>
                      <a:endParaRPr lang="en-GB" sz="700" kern="1200" spc="-10" dirty="0">
                        <a:solidFill>
                          <a:srgbClr val="164A69"/>
                        </a:solidFill>
                        <a:latin typeface="Montserrat" pitchFamily="2" charset="-52"/>
                        <a:ea typeface="+mn-ea"/>
                        <a:cs typeface="+mn-cs"/>
                      </a:endParaRP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tc>
                  <a:txBody>
                    <a:bodyPr/>
                    <a:lstStyle/>
                    <a:p>
                      <a:pPr marL="87313" indent="0"/>
                      <a:r>
                        <a:rPr lang="ru-RU" sz="800" kern="1200" spc="-10" dirty="0">
                          <a:solidFill>
                            <a:srgbClr val="164A69"/>
                          </a:solidFill>
                          <a:latin typeface="Montserrat" pitchFamily="2" charset="-52"/>
                          <a:ea typeface="+mn-ea"/>
                          <a:cs typeface="+mn-cs"/>
                        </a:rPr>
                        <a:t>3,</a:t>
                      </a:r>
                      <a:r>
                        <a:rPr lang="uz-Latn-UZ" sz="800" kern="1200" spc="-10" dirty="0">
                          <a:solidFill>
                            <a:srgbClr val="164A69"/>
                          </a:solidFill>
                          <a:latin typeface="Montserrat" pitchFamily="2" charset="-52"/>
                          <a:ea typeface="+mn-ea"/>
                          <a:cs typeface="+mn-cs"/>
                        </a:rPr>
                        <a:t>1</a:t>
                      </a:r>
                      <a:r>
                        <a:rPr lang="ru-RU" sz="800" kern="1200" spc="-10" dirty="0">
                          <a:solidFill>
                            <a:srgbClr val="164A69"/>
                          </a:solidFill>
                          <a:latin typeface="Montserrat" pitchFamily="2" charset="-52"/>
                          <a:ea typeface="+mn-ea"/>
                          <a:cs typeface="+mn-cs"/>
                        </a:rPr>
                        <a:t> </a:t>
                      </a:r>
                      <a:r>
                        <a:rPr lang="en-US" sz="700" kern="1200" spc="-10" dirty="0">
                          <a:solidFill>
                            <a:srgbClr val="164A69"/>
                          </a:solidFill>
                          <a:latin typeface="Montserrat" pitchFamily="2" charset="-52"/>
                          <a:ea typeface="+mn-ea"/>
                          <a:cs typeface="+mn-cs"/>
                        </a:rPr>
                        <a:t>million</a:t>
                      </a:r>
                      <a:endParaRPr lang="en-GB" sz="800" kern="1200" spc="-10" dirty="0">
                        <a:solidFill>
                          <a:srgbClr val="164A69"/>
                        </a:solidFill>
                        <a:latin typeface="Montserrat" pitchFamily="2" charset="-52"/>
                        <a:ea typeface="+mn-ea"/>
                        <a:cs typeface="+mn-cs"/>
                      </a:endParaRP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162272106"/>
                  </a:ext>
                </a:extLst>
              </a:tr>
            </a:tbl>
          </a:graphicData>
        </a:graphic>
      </p:graphicFrame>
      <p:sp>
        <p:nvSpPr>
          <p:cNvPr id="96" name="object 10">
            <a:extLst>
              <a:ext uri="{FF2B5EF4-FFF2-40B4-BE49-F238E27FC236}">
                <a16:creationId xmlns:a16="http://schemas.microsoft.com/office/drawing/2014/main" id="{555331F9-0C93-4973-AB65-7B0FFD45DE0E}"/>
              </a:ext>
            </a:extLst>
          </p:cNvPr>
          <p:cNvSpPr txBox="1"/>
          <p:nvPr/>
        </p:nvSpPr>
        <p:spPr>
          <a:xfrm>
            <a:off x="10906463" y="6390177"/>
            <a:ext cx="1208041" cy="197169"/>
          </a:xfrm>
          <a:prstGeom prst="rect">
            <a:avLst/>
          </a:prstGeom>
          <a:solidFill>
            <a:srgbClr val="BBFBFD"/>
          </a:solidFill>
        </p:spPr>
        <p:txBody>
          <a:bodyPr vert="horz" wrap="square" lIns="0" tIns="12699" rIns="0" bIns="0" rtlCol="0">
            <a:spAutoFit/>
          </a:bodyPr>
          <a:lstStyle/>
          <a:p>
            <a:pPr marL="12701" algn="ctr" rtl="0">
              <a:lnSpc>
                <a:spcPct val="150000"/>
              </a:lnSpc>
            </a:pPr>
            <a:r>
              <a:rPr lang="en-US" sz="700" b="1" kern="1200" spc="-10" dirty="0">
                <a:solidFill>
                  <a:srgbClr val="00425F"/>
                </a:solidFill>
                <a:latin typeface="Montserrat" pitchFamily="2" charset="-52"/>
                <a:ea typeface="+mn-ea"/>
                <a:cs typeface="+mn-cs"/>
              </a:rPr>
              <a:t>Required area </a:t>
            </a:r>
            <a:r>
              <a:rPr lang="en-US" sz="900" kern="1200" spc="-30" dirty="0">
                <a:solidFill>
                  <a:srgbClr val="00425F"/>
                </a:solidFill>
                <a:latin typeface="Montserrat" pitchFamily="2" charset="-52"/>
                <a:ea typeface="+mn-ea"/>
                <a:cs typeface="Arial MT"/>
              </a:rPr>
              <a:t>~ </a:t>
            </a:r>
            <a:r>
              <a:rPr lang="ru-RU" sz="900" kern="1200" spc="-30" dirty="0">
                <a:solidFill>
                  <a:srgbClr val="00425F"/>
                </a:solidFill>
                <a:latin typeface="Montserrat" pitchFamily="2" charset="-52"/>
                <a:ea typeface="+mn-ea"/>
                <a:cs typeface="Arial MT"/>
              </a:rPr>
              <a:t>65,0 </a:t>
            </a:r>
            <a:r>
              <a:rPr lang="en-US" sz="900" kern="1200" spc="-30">
                <a:solidFill>
                  <a:srgbClr val="00425F"/>
                </a:solidFill>
                <a:latin typeface="Montserrat" pitchFamily="2" charset="-52"/>
                <a:ea typeface="+mn-ea"/>
                <a:cs typeface="Arial MT"/>
              </a:rPr>
              <a:t>h</a:t>
            </a:r>
            <a:r>
              <a:rPr lang="ru-RU" sz="900" kern="1200" spc="-30">
                <a:solidFill>
                  <a:srgbClr val="00425F"/>
                </a:solidFill>
                <a:latin typeface="Montserrat" pitchFamily="2" charset="-52"/>
                <a:ea typeface="+mn-ea"/>
                <a:cs typeface="Arial MT"/>
              </a:rPr>
              <a:t>а</a:t>
            </a:r>
            <a:endParaRPr lang="uz-Latn-UZ" sz="400" b="1" kern="1200" spc="-10" dirty="0">
              <a:solidFill>
                <a:srgbClr val="5BC4BF"/>
              </a:solidFill>
              <a:latin typeface="Montserrat" pitchFamily="2" charset="-52"/>
              <a:ea typeface="+mn-ea"/>
              <a:cs typeface="+mn-cs"/>
            </a:endParaRPr>
          </a:p>
        </p:txBody>
      </p:sp>
      <p:sp>
        <p:nvSpPr>
          <p:cNvPr id="104" name="object 12">
            <a:extLst>
              <a:ext uri="{FF2B5EF4-FFF2-40B4-BE49-F238E27FC236}">
                <a16:creationId xmlns:a16="http://schemas.microsoft.com/office/drawing/2014/main" id="{B156FD3C-999A-4717-AEA5-AC61148EAC7C}"/>
              </a:ext>
            </a:extLst>
          </p:cNvPr>
          <p:cNvSpPr txBox="1"/>
          <p:nvPr/>
        </p:nvSpPr>
        <p:spPr>
          <a:xfrm>
            <a:off x="6252080" y="4815190"/>
            <a:ext cx="2986763" cy="1863972"/>
          </a:xfrm>
          <a:prstGeom prst="rect">
            <a:avLst/>
          </a:prstGeom>
        </p:spPr>
        <p:txBody>
          <a:bodyPr vert="horz" wrap="square" lIns="0" tIns="24765" rIns="0" bIns="0" rtlCol="0">
            <a:spAutoFit/>
          </a:bodyPr>
          <a:lstStyle/>
          <a:p>
            <a:pPr marL="12700">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Initiator</a:t>
            </a:r>
            <a:r>
              <a:rPr lang="ru-RU" sz="1200" b="1" spc="-10" dirty="0">
                <a:solidFill>
                  <a:srgbClr val="0070C0"/>
                </a:solidFill>
                <a:latin typeface="Times New Roman" panose="02020603050405020304" pitchFamily="18" charset="0"/>
                <a:cs typeface="Times New Roman" panose="02020603050405020304" pitchFamily="18" charset="0"/>
              </a:rPr>
              <a:t> </a:t>
            </a:r>
            <a:endParaRPr sz="1200" b="1" spc="-10" dirty="0">
              <a:solidFill>
                <a:srgbClr val="0070C0"/>
              </a:solidFill>
              <a:latin typeface="Times New Roman" panose="02020603050405020304" pitchFamily="18" charset="0"/>
              <a:cs typeface="Times New Roman" panose="02020603050405020304" pitchFamily="18" charset="0"/>
            </a:endParaRPr>
          </a:p>
          <a:p>
            <a:pPr marL="12700" marR="5080" algn="just">
              <a:lnSpc>
                <a:spcPct val="100000"/>
              </a:lnSpc>
              <a:spcBef>
                <a:spcPts val="95"/>
              </a:spcBef>
            </a:pPr>
            <a:r>
              <a:rPr lang="en-US" sz="1050" spc="-10" dirty="0">
                <a:latin typeface="Times New Roman" panose="02020603050405020304" pitchFamily="18" charset="0"/>
                <a:cs typeface="Times New Roman" panose="02020603050405020304" pitchFamily="18" charset="0"/>
              </a:rPr>
              <a:t>   The Ministry of Mining Industry and Geology of the Republic of Uzbekistan implements a unified policy for the study, use, and protection of subsoil resources, as well as ensures the growth of mineral reserves and the reproduction of the mineral resource base and industrial capacities at the local level.</a:t>
            </a:r>
          </a:p>
          <a:p>
            <a:pPr marL="12700" marR="5080" algn="just">
              <a:lnSpc>
                <a:spcPct val="100000"/>
              </a:lnSpc>
              <a:spcBef>
                <a:spcPts val="95"/>
              </a:spcBef>
            </a:pPr>
            <a:endParaRPr lang="en-US" sz="1050" spc="-10" dirty="0">
              <a:latin typeface="Times New Roman" panose="02020603050405020304" pitchFamily="18" charset="0"/>
              <a:cs typeface="Times New Roman" panose="02020603050405020304" pitchFamily="18" charset="0"/>
            </a:endParaRPr>
          </a:p>
          <a:p>
            <a:pPr marL="12700" marR="5080" algn="just">
              <a:lnSpc>
                <a:spcPct val="100000"/>
              </a:lnSpc>
              <a:spcBef>
                <a:spcPts val="95"/>
              </a:spcBef>
            </a:pPr>
            <a:r>
              <a:rPr lang="en-US" sz="1050" spc="-10" dirty="0">
                <a:latin typeface="Times New Roman" panose="02020603050405020304" pitchFamily="18" charset="0"/>
                <a:cs typeface="Times New Roman" panose="02020603050405020304" pitchFamily="18" charset="0"/>
              </a:rPr>
              <a:t>Interested investors will be provided with available technical documentation for review after signing the NDA agreement.</a:t>
            </a:r>
            <a:endParaRPr sz="1050" spc="-10" dirty="0">
              <a:latin typeface="Times New Roman" panose="02020603050405020304" pitchFamily="18" charset="0"/>
              <a:cs typeface="Times New Roman" panose="02020603050405020304" pitchFamily="18" charset="0"/>
            </a:endParaRPr>
          </a:p>
        </p:txBody>
      </p:sp>
      <p:grpSp>
        <p:nvGrpSpPr>
          <p:cNvPr id="53" name="Group 17">
            <a:extLst>
              <a:ext uri="{FF2B5EF4-FFF2-40B4-BE49-F238E27FC236}">
                <a16:creationId xmlns:a16="http://schemas.microsoft.com/office/drawing/2014/main" id="{3945F02E-9FEA-4DED-9A27-7398B47D0031}"/>
              </a:ext>
            </a:extLst>
          </p:cNvPr>
          <p:cNvGrpSpPr>
            <a:grpSpLocks noChangeAspect="1"/>
          </p:cNvGrpSpPr>
          <p:nvPr/>
        </p:nvGrpSpPr>
        <p:grpSpPr bwMode="auto">
          <a:xfrm>
            <a:off x="6332489" y="1089004"/>
            <a:ext cx="275698" cy="228327"/>
            <a:chOff x="4844" y="3534"/>
            <a:chExt cx="314" cy="379"/>
          </a:xfrm>
          <a:solidFill>
            <a:srgbClr val="92D050"/>
          </a:solidFill>
        </p:grpSpPr>
        <p:sp>
          <p:nvSpPr>
            <p:cNvPr id="54" name="Freeform 19">
              <a:extLst>
                <a:ext uri="{FF2B5EF4-FFF2-40B4-BE49-F238E27FC236}">
                  <a16:creationId xmlns:a16="http://schemas.microsoft.com/office/drawing/2014/main" id="{4910919B-9B8E-4CB7-B2D9-4C57F48482C9}"/>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EYInterstate" panose="02000503020000020004" pitchFamily="2" charset="0"/>
                <a:ea typeface="+mn-ea"/>
                <a:cs typeface="+mn-cs"/>
              </a:endParaRPr>
            </a:p>
          </p:txBody>
        </p:sp>
        <p:sp>
          <p:nvSpPr>
            <p:cNvPr id="55" name="Freeform 20">
              <a:extLst>
                <a:ext uri="{FF2B5EF4-FFF2-40B4-BE49-F238E27FC236}">
                  <a16:creationId xmlns:a16="http://schemas.microsoft.com/office/drawing/2014/main" id="{C749A3E1-7077-4676-BF2E-2E7A51B2478E}"/>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EYInterstate" panose="02000503020000020004" pitchFamily="2" charset="0"/>
                <a:ea typeface="+mn-ea"/>
                <a:cs typeface="+mn-cs"/>
              </a:endParaRPr>
            </a:p>
          </p:txBody>
        </p:sp>
        <p:sp>
          <p:nvSpPr>
            <p:cNvPr id="56" name="Freeform 21">
              <a:extLst>
                <a:ext uri="{FF2B5EF4-FFF2-40B4-BE49-F238E27FC236}">
                  <a16:creationId xmlns:a16="http://schemas.microsoft.com/office/drawing/2014/main" id="{1C3FCF51-36F4-49ED-8173-AECECB22380D}"/>
                </a:ext>
              </a:extLst>
            </p:cNvPr>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EYInterstate" panose="02000503020000020004" pitchFamily="2" charset="0"/>
                <a:ea typeface="+mn-ea"/>
                <a:cs typeface="+mn-cs"/>
              </a:endParaRPr>
            </a:p>
          </p:txBody>
        </p:sp>
        <p:sp>
          <p:nvSpPr>
            <p:cNvPr id="57" name="Freeform 22">
              <a:extLst>
                <a:ext uri="{FF2B5EF4-FFF2-40B4-BE49-F238E27FC236}">
                  <a16:creationId xmlns:a16="http://schemas.microsoft.com/office/drawing/2014/main" id="{E73E3552-CA50-4B22-8713-02E912D32618}"/>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EYInterstate" panose="02000503020000020004" pitchFamily="2" charset="0"/>
                <a:ea typeface="+mn-ea"/>
                <a:cs typeface="+mn-cs"/>
              </a:endParaRPr>
            </a:p>
          </p:txBody>
        </p:sp>
      </p:grpSp>
      <p:sp>
        <p:nvSpPr>
          <p:cNvPr id="83" name="object 57">
            <a:extLst>
              <a:ext uri="{FF2B5EF4-FFF2-40B4-BE49-F238E27FC236}">
                <a16:creationId xmlns:a16="http://schemas.microsoft.com/office/drawing/2014/main" id="{183838AC-2D71-4137-8151-C9EC7DFBE395}"/>
              </a:ext>
            </a:extLst>
          </p:cNvPr>
          <p:cNvSpPr txBox="1"/>
          <p:nvPr/>
        </p:nvSpPr>
        <p:spPr>
          <a:xfrm>
            <a:off x="6741338" y="1082477"/>
            <a:ext cx="717550" cy="135935"/>
          </a:xfrm>
          <a:prstGeom prst="rect">
            <a:avLst/>
          </a:prstGeom>
        </p:spPr>
        <p:txBody>
          <a:bodyPr vert="horz" wrap="square" lIns="0" tIns="12700" rIns="0" bIns="0" rtlCol="0">
            <a:spAutoFit/>
          </a:bodyPr>
          <a:lstStyle/>
          <a:p>
            <a:pPr marL="12700" marR="5080">
              <a:lnSpc>
                <a:spcPct val="100000"/>
              </a:lnSpc>
              <a:spcBef>
                <a:spcPts val="100"/>
              </a:spcBef>
            </a:pPr>
            <a:r>
              <a:rPr lang="en-US" sz="800" i="1" dirty="0">
                <a:latin typeface="Calibri Light"/>
                <a:cs typeface="Calibri Light"/>
              </a:rPr>
              <a:t>Project value</a:t>
            </a:r>
            <a:endParaRPr sz="800" dirty="0">
              <a:latin typeface="Calibri Light"/>
              <a:cs typeface="Calibri Light"/>
            </a:endParaRPr>
          </a:p>
        </p:txBody>
      </p:sp>
      <p:sp>
        <p:nvSpPr>
          <p:cNvPr id="84" name="object 58">
            <a:extLst>
              <a:ext uri="{FF2B5EF4-FFF2-40B4-BE49-F238E27FC236}">
                <a16:creationId xmlns:a16="http://schemas.microsoft.com/office/drawing/2014/main" id="{E9C7CFC9-4173-4988-AFCD-2E8ED751FC1D}"/>
              </a:ext>
            </a:extLst>
          </p:cNvPr>
          <p:cNvSpPr txBox="1"/>
          <p:nvPr/>
        </p:nvSpPr>
        <p:spPr>
          <a:xfrm>
            <a:off x="6741338" y="1421010"/>
            <a:ext cx="633730" cy="259045"/>
          </a:xfrm>
          <a:prstGeom prst="rect">
            <a:avLst/>
          </a:prstGeom>
        </p:spPr>
        <p:txBody>
          <a:bodyPr vert="horz" wrap="square" lIns="0" tIns="12700" rIns="0" bIns="0" rtlCol="0">
            <a:spAutoFit/>
          </a:bodyPr>
          <a:lstStyle/>
          <a:p>
            <a:pPr marL="12700" marR="5080">
              <a:lnSpc>
                <a:spcPct val="100000"/>
              </a:lnSpc>
              <a:spcBef>
                <a:spcPts val="100"/>
              </a:spcBef>
            </a:pPr>
            <a:r>
              <a:rPr lang="en-US" sz="800" i="1" dirty="0">
                <a:latin typeface="Calibri Light"/>
                <a:cs typeface="Calibri Light"/>
              </a:rPr>
              <a:t>Machines and equipment</a:t>
            </a:r>
            <a:endParaRPr sz="800" dirty="0">
              <a:latin typeface="Calibri Light"/>
              <a:cs typeface="Calibri Light"/>
            </a:endParaRPr>
          </a:p>
        </p:txBody>
      </p:sp>
      <p:sp>
        <p:nvSpPr>
          <p:cNvPr id="85" name="object 59">
            <a:extLst>
              <a:ext uri="{FF2B5EF4-FFF2-40B4-BE49-F238E27FC236}">
                <a16:creationId xmlns:a16="http://schemas.microsoft.com/office/drawing/2014/main" id="{B060E5B8-E220-45D2-94FC-0C13C52B10B6}"/>
              </a:ext>
            </a:extLst>
          </p:cNvPr>
          <p:cNvSpPr txBox="1"/>
          <p:nvPr/>
        </p:nvSpPr>
        <p:spPr>
          <a:xfrm>
            <a:off x="6736258" y="1747167"/>
            <a:ext cx="643890" cy="382156"/>
          </a:xfrm>
          <a:prstGeom prst="rect">
            <a:avLst/>
          </a:prstGeom>
        </p:spPr>
        <p:txBody>
          <a:bodyPr vert="horz" wrap="square" lIns="0" tIns="12700" rIns="0" bIns="0" rtlCol="0">
            <a:spAutoFit/>
          </a:bodyPr>
          <a:lstStyle/>
          <a:p>
            <a:pPr marL="12700" marR="5080">
              <a:lnSpc>
                <a:spcPct val="100000"/>
              </a:lnSpc>
              <a:spcBef>
                <a:spcPts val="100"/>
              </a:spcBef>
            </a:pPr>
            <a:r>
              <a:rPr lang="en-US" sz="800" i="1" dirty="0">
                <a:latin typeface="Calibri Light"/>
                <a:cs typeface="Calibri Light"/>
              </a:rPr>
              <a:t>Construction of buildings and structures</a:t>
            </a:r>
            <a:endParaRPr lang="en-US" sz="800" dirty="0">
              <a:latin typeface="Calibri Light"/>
              <a:cs typeface="Calibri Light"/>
            </a:endParaRPr>
          </a:p>
        </p:txBody>
      </p:sp>
      <p:sp>
        <p:nvSpPr>
          <p:cNvPr id="86" name="object 68">
            <a:extLst>
              <a:ext uri="{FF2B5EF4-FFF2-40B4-BE49-F238E27FC236}">
                <a16:creationId xmlns:a16="http://schemas.microsoft.com/office/drawing/2014/main" id="{9CEA84B5-577B-443F-AC6F-123B6CFF561F}"/>
              </a:ext>
            </a:extLst>
          </p:cNvPr>
          <p:cNvSpPr txBox="1"/>
          <p:nvPr/>
        </p:nvSpPr>
        <p:spPr>
          <a:xfrm>
            <a:off x="6790221" y="2189383"/>
            <a:ext cx="509525" cy="259045"/>
          </a:xfrm>
          <a:prstGeom prst="rect">
            <a:avLst/>
          </a:prstGeom>
        </p:spPr>
        <p:txBody>
          <a:bodyPr vert="horz" wrap="square" lIns="0" tIns="12700" rIns="0" bIns="0" rtlCol="0">
            <a:spAutoFit/>
          </a:bodyPr>
          <a:lstStyle/>
          <a:p>
            <a:pPr marL="12700">
              <a:lnSpc>
                <a:spcPct val="100000"/>
              </a:lnSpc>
              <a:spcBef>
                <a:spcPts val="100"/>
              </a:spcBef>
            </a:pPr>
            <a:r>
              <a:rPr lang="en-US" sz="800" i="1" spc="-10" dirty="0">
                <a:latin typeface="Calibri Light"/>
                <a:cs typeface="Calibri Light"/>
              </a:rPr>
              <a:t>Working capital</a:t>
            </a:r>
            <a:endParaRPr sz="800" dirty="0">
              <a:latin typeface="Calibri Light"/>
              <a:cs typeface="Calibri Light"/>
            </a:endParaRPr>
          </a:p>
        </p:txBody>
      </p:sp>
      <p:sp>
        <p:nvSpPr>
          <p:cNvPr id="87" name="object 51">
            <a:extLst>
              <a:ext uri="{FF2B5EF4-FFF2-40B4-BE49-F238E27FC236}">
                <a16:creationId xmlns:a16="http://schemas.microsoft.com/office/drawing/2014/main" id="{37B717F3-0FBF-436C-9290-5F44E0852375}"/>
              </a:ext>
            </a:extLst>
          </p:cNvPr>
          <p:cNvSpPr/>
          <p:nvPr/>
        </p:nvSpPr>
        <p:spPr>
          <a:xfrm>
            <a:off x="6317835" y="1462230"/>
            <a:ext cx="269747" cy="242936"/>
          </a:xfrm>
          <a:custGeom>
            <a:avLst/>
            <a:gdLst/>
            <a:ahLst/>
            <a:cxnLst/>
            <a:rect l="l" t="t" r="r" b="b"/>
            <a:pathLst>
              <a:path w="367665" h="367665">
                <a:moveTo>
                  <a:pt x="183641" y="0"/>
                </a:moveTo>
                <a:lnTo>
                  <a:pt x="134668" y="6529"/>
                </a:lnTo>
                <a:lnTo>
                  <a:pt x="90757" y="24976"/>
                </a:lnTo>
                <a:lnTo>
                  <a:pt x="53620" y="53625"/>
                </a:lnTo>
                <a:lnTo>
                  <a:pt x="24973" y="90762"/>
                </a:lnTo>
                <a:lnTo>
                  <a:pt x="6529" y="134672"/>
                </a:lnTo>
                <a:lnTo>
                  <a:pt x="0" y="183641"/>
                </a:lnTo>
                <a:lnTo>
                  <a:pt x="6529" y="232346"/>
                </a:lnTo>
                <a:lnTo>
                  <a:pt x="24973" y="276182"/>
                </a:lnTo>
                <a:lnTo>
                  <a:pt x="53620" y="313372"/>
                </a:lnTo>
                <a:lnTo>
                  <a:pt x="90757" y="342137"/>
                </a:lnTo>
                <a:lnTo>
                  <a:pt x="134668" y="360701"/>
                </a:lnTo>
                <a:lnTo>
                  <a:pt x="183641" y="367283"/>
                </a:lnTo>
                <a:lnTo>
                  <a:pt x="232364" y="360701"/>
                </a:lnTo>
                <a:lnTo>
                  <a:pt x="276205" y="342137"/>
                </a:lnTo>
                <a:lnTo>
                  <a:pt x="313391" y="313372"/>
                </a:lnTo>
                <a:lnTo>
                  <a:pt x="342149" y="276182"/>
                </a:lnTo>
                <a:lnTo>
                  <a:pt x="345786" y="267588"/>
                </a:lnTo>
                <a:lnTo>
                  <a:pt x="87515" y="267588"/>
                </a:lnTo>
                <a:lnTo>
                  <a:pt x="83934" y="264032"/>
                </a:lnTo>
                <a:lnTo>
                  <a:pt x="83934" y="255396"/>
                </a:lnTo>
                <a:lnTo>
                  <a:pt x="87515" y="252475"/>
                </a:lnTo>
                <a:lnTo>
                  <a:pt x="221665" y="252475"/>
                </a:lnTo>
                <a:lnTo>
                  <a:pt x="221665" y="221614"/>
                </a:lnTo>
                <a:lnTo>
                  <a:pt x="71729" y="221614"/>
                </a:lnTo>
                <a:lnTo>
                  <a:pt x="68859" y="218058"/>
                </a:lnTo>
                <a:lnTo>
                  <a:pt x="68859" y="171449"/>
                </a:lnTo>
                <a:lnTo>
                  <a:pt x="71729" y="167893"/>
                </a:lnTo>
                <a:lnTo>
                  <a:pt x="98996" y="167893"/>
                </a:lnTo>
                <a:lnTo>
                  <a:pt x="98996" y="137667"/>
                </a:lnTo>
                <a:lnTo>
                  <a:pt x="72453" y="137667"/>
                </a:lnTo>
                <a:lnTo>
                  <a:pt x="69583" y="134873"/>
                </a:lnTo>
                <a:lnTo>
                  <a:pt x="68859" y="131317"/>
                </a:lnTo>
                <a:lnTo>
                  <a:pt x="68148" y="126999"/>
                </a:lnTo>
                <a:lnTo>
                  <a:pt x="70294" y="123443"/>
                </a:lnTo>
                <a:lnTo>
                  <a:pt x="73888" y="122681"/>
                </a:lnTo>
                <a:lnTo>
                  <a:pt x="242468" y="68833"/>
                </a:lnTo>
                <a:lnTo>
                  <a:pt x="245338" y="68198"/>
                </a:lnTo>
                <a:lnTo>
                  <a:pt x="324676" y="68198"/>
                </a:lnTo>
                <a:lnTo>
                  <a:pt x="313391" y="53625"/>
                </a:lnTo>
                <a:lnTo>
                  <a:pt x="276205" y="24976"/>
                </a:lnTo>
                <a:lnTo>
                  <a:pt x="232364" y="6529"/>
                </a:lnTo>
                <a:lnTo>
                  <a:pt x="183641" y="0"/>
                </a:lnTo>
                <a:close/>
              </a:path>
              <a:path w="367665" h="367665">
                <a:moveTo>
                  <a:pt x="324676" y="68198"/>
                </a:moveTo>
                <a:lnTo>
                  <a:pt x="245338" y="68198"/>
                </a:lnTo>
                <a:lnTo>
                  <a:pt x="248208" y="68833"/>
                </a:lnTo>
                <a:lnTo>
                  <a:pt x="250355" y="70992"/>
                </a:lnTo>
                <a:lnTo>
                  <a:pt x="296265" y="124840"/>
                </a:lnTo>
                <a:lnTo>
                  <a:pt x="298411" y="126999"/>
                </a:lnTo>
                <a:lnTo>
                  <a:pt x="298411" y="130555"/>
                </a:lnTo>
                <a:lnTo>
                  <a:pt x="297700" y="132714"/>
                </a:lnTo>
                <a:lnTo>
                  <a:pt x="296265" y="135635"/>
                </a:lnTo>
                <a:lnTo>
                  <a:pt x="293395" y="137667"/>
                </a:lnTo>
                <a:lnTo>
                  <a:pt x="275463" y="137667"/>
                </a:lnTo>
                <a:lnTo>
                  <a:pt x="275463" y="252475"/>
                </a:lnTo>
                <a:lnTo>
                  <a:pt x="279768" y="252475"/>
                </a:lnTo>
                <a:lnTo>
                  <a:pt x="282638" y="255396"/>
                </a:lnTo>
                <a:lnTo>
                  <a:pt x="282638" y="264032"/>
                </a:lnTo>
                <a:lnTo>
                  <a:pt x="279768" y="267588"/>
                </a:lnTo>
                <a:lnTo>
                  <a:pt x="345786" y="267588"/>
                </a:lnTo>
                <a:lnTo>
                  <a:pt x="360704" y="232346"/>
                </a:lnTo>
                <a:lnTo>
                  <a:pt x="367284" y="183641"/>
                </a:lnTo>
                <a:lnTo>
                  <a:pt x="360834" y="135635"/>
                </a:lnTo>
                <a:lnTo>
                  <a:pt x="360731" y="134873"/>
                </a:lnTo>
                <a:lnTo>
                  <a:pt x="360704" y="134672"/>
                </a:lnTo>
                <a:lnTo>
                  <a:pt x="342149" y="90762"/>
                </a:lnTo>
                <a:lnTo>
                  <a:pt x="324676" y="68198"/>
                </a:lnTo>
                <a:close/>
              </a:path>
              <a:path w="367665" h="367665">
                <a:moveTo>
                  <a:pt x="259676" y="219455"/>
                </a:moveTo>
                <a:lnTo>
                  <a:pt x="236727" y="247522"/>
                </a:lnTo>
                <a:lnTo>
                  <a:pt x="236727" y="252475"/>
                </a:lnTo>
                <a:lnTo>
                  <a:pt x="259676" y="252475"/>
                </a:lnTo>
                <a:lnTo>
                  <a:pt x="259676" y="219455"/>
                </a:lnTo>
                <a:close/>
              </a:path>
              <a:path w="367665" h="367665">
                <a:moveTo>
                  <a:pt x="259676" y="166369"/>
                </a:moveTo>
                <a:lnTo>
                  <a:pt x="236727" y="193674"/>
                </a:lnTo>
                <a:lnTo>
                  <a:pt x="236727" y="223773"/>
                </a:lnTo>
                <a:lnTo>
                  <a:pt x="259676" y="195833"/>
                </a:lnTo>
                <a:lnTo>
                  <a:pt x="259676" y="166369"/>
                </a:lnTo>
                <a:close/>
              </a:path>
              <a:path w="367665" h="367665">
                <a:moveTo>
                  <a:pt x="221665" y="137667"/>
                </a:moveTo>
                <a:lnTo>
                  <a:pt x="114769" y="137667"/>
                </a:lnTo>
                <a:lnTo>
                  <a:pt x="114769" y="167893"/>
                </a:lnTo>
                <a:lnTo>
                  <a:pt x="142036" y="167893"/>
                </a:lnTo>
                <a:lnTo>
                  <a:pt x="144907" y="171449"/>
                </a:lnTo>
                <a:lnTo>
                  <a:pt x="144907" y="218058"/>
                </a:lnTo>
                <a:lnTo>
                  <a:pt x="142036" y="221614"/>
                </a:lnTo>
                <a:lnTo>
                  <a:pt x="221665" y="221614"/>
                </a:lnTo>
                <a:lnTo>
                  <a:pt x="221665" y="137667"/>
                </a:lnTo>
                <a:close/>
              </a:path>
              <a:path w="367665" h="367665">
                <a:moveTo>
                  <a:pt x="129844" y="183641"/>
                </a:moveTo>
                <a:lnTo>
                  <a:pt x="83934" y="183641"/>
                </a:lnTo>
                <a:lnTo>
                  <a:pt x="83934" y="206628"/>
                </a:lnTo>
                <a:lnTo>
                  <a:pt x="129844" y="206628"/>
                </a:lnTo>
                <a:lnTo>
                  <a:pt x="129844" y="183641"/>
                </a:lnTo>
                <a:close/>
              </a:path>
              <a:path w="367665" h="367665">
                <a:moveTo>
                  <a:pt x="259676" y="137667"/>
                </a:moveTo>
                <a:lnTo>
                  <a:pt x="236727" y="137667"/>
                </a:lnTo>
                <a:lnTo>
                  <a:pt x="236727" y="170052"/>
                </a:lnTo>
                <a:lnTo>
                  <a:pt x="259676" y="141985"/>
                </a:lnTo>
                <a:lnTo>
                  <a:pt x="259676" y="137667"/>
                </a:lnTo>
                <a:close/>
              </a:path>
              <a:path w="367665" h="367665">
                <a:moveTo>
                  <a:pt x="236727" y="86740"/>
                </a:moveTo>
                <a:lnTo>
                  <a:pt x="125539" y="121919"/>
                </a:lnTo>
                <a:lnTo>
                  <a:pt x="236727" y="121919"/>
                </a:lnTo>
                <a:lnTo>
                  <a:pt x="236727" y="86740"/>
                </a:lnTo>
                <a:close/>
              </a:path>
              <a:path w="367665" h="367665">
                <a:moveTo>
                  <a:pt x="252501" y="96900"/>
                </a:moveTo>
                <a:lnTo>
                  <a:pt x="252501" y="121919"/>
                </a:lnTo>
                <a:lnTo>
                  <a:pt x="274027" y="121919"/>
                </a:lnTo>
                <a:lnTo>
                  <a:pt x="252501" y="96900"/>
                </a:lnTo>
                <a:close/>
              </a:path>
            </a:pathLst>
          </a:custGeom>
          <a:solidFill>
            <a:srgbClr val="85BB24"/>
          </a:solidFill>
        </p:spPr>
        <p:txBody>
          <a:bodyPr wrap="square" lIns="0" tIns="0" rIns="0" bIns="0" rtlCol="0"/>
          <a:lstStyle/>
          <a:p>
            <a:endParaRPr/>
          </a:p>
        </p:txBody>
      </p:sp>
      <p:pic>
        <p:nvPicPr>
          <p:cNvPr id="88" name="object 52">
            <a:extLst>
              <a:ext uri="{FF2B5EF4-FFF2-40B4-BE49-F238E27FC236}">
                <a16:creationId xmlns:a16="http://schemas.microsoft.com/office/drawing/2014/main" id="{979AC0AB-3F81-4471-A144-C136D370DFAF}"/>
              </a:ext>
            </a:extLst>
          </p:cNvPr>
          <p:cNvPicPr/>
          <p:nvPr/>
        </p:nvPicPr>
        <p:blipFill>
          <a:blip r:embed="rId3" cstate="print"/>
          <a:stretch>
            <a:fillRect/>
          </a:stretch>
        </p:blipFill>
        <p:spPr>
          <a:xfrm rot="10800000" flipV="1">
            <a:off x="6338732" y="1748693"/>
            <a:ext cx="269455" cy="281178"/>
          </a:xfrm>
          <a:prstGeom prst="rect">
            <a:avLst/>
          </a:prstGeom>
        </p:spPr>
      </p:pic>
      <p:sp>
        <p:nvSpPr>
          <p:cNvPr id="98" name="object 54">
            <a:extLst>
              <a:ext uri="{FF2B5EF4-FFF2-40B4-BE49-F238E27FC236}">
                <a16:creationId xmlns:a16="http://schemas.microsoft.com/office/drawing/2014/main" id="{77785AE7-86CE-4DF5-A53B-4A6F07A55A99}"/>
              </a:ext>
            </a:extLst>
          </p:cNvPr>
          <p:cNvSpPr/>
          <p:nvPr/>
        </p:nvSpPr>
        <p:spPr>
          <a:xfrm>
            <a:off x="6323805" y="2101724"/>
            <a:ext cx="322275" cy="303149"/>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endParaRPr/>
          </a:p>
        </p:txBody>
      </p:sp>
      <p:sp>
        <p:nvSpPr>
          <p:cNvPr id="101" name="object 60">
            <a:extLst>
              <a:ext uri="{FF2B5EF4-FFF2-40B4-BE49-F238E27FC236}">
                <a16:creationId xmlns:a16="http://schemas.microsoft.com/office/drawing/2014/main" id="{E4D9C40B-2B2F-4DD1-9B72-743F3D6AEFDE}"/>
              </a:ext>
            </a:extLst>
          </p:cNvPr>
          <p:cNvSpPr txBox="1"/>
          <p:nvPr/>
        </p:nvSpPr>
        <p:spPr>
          <a:xfrm>
            <a:off x="8027953" y="1072576"/>
            <a:ext cx="991506" cy="228268"/>
          </a:xfrm>
          <a:prstGeom prst="rect">
            <a:avLst/>
          </a:prstGeom>
        </p:spPr>
        <p:txBody>
          <a:bodyPr vert="horz" wrap="square" lIns="0" tIns="12700" rIns="0" bIns="0" rtlCol="0">
            <a:spAutoFit/>
          </a:bodyPr>
          <a:lstStyle/>
          <a:p>
            <a:pPr marL="12700">
              <a:lnSpc>
                <a:spcPct val="100000"/>
              </a:lnSpc>
              <a:spcBef>
                <a:spcPts val="100"/>
              </a:spcBef>
            </a:pPr>
            <a:r>
              <a:rPr sz="1400" i="1" dirty="0">
                <a:latin typeface="Calibri Light"/>
                <a:cs typeface="Calibri Light"/>
              </a:rPr>
              <a:t>$</a:t>
            </a:r>
            <a:r>
              <a:rPr lang="en-US" sz="1400" i="1" dirty="0">
                <a:latin typeface="Calibri Light"/>
                <a:cs typeface="Calibri Light"/>
              </a:rPr>
              <a:t>106</a:t>
            </a:r>
            <a:r>
              <a:rPr sz="1400" dirty="0">
                <a:latin typeface="Calibri Light"/>
                <a:cs typeface="Calibri Light"/>
              </a:rPr>
              <a:t>.</a:t>
            </a:r>
            <a:r>
              <a:rPr lang="en-US" sz="1400" dirty="0">
                <a:latin typeface="Calibri Light"/>
                <a:cs typeface="Calibri Light"/>
              </a:rPr>
              <a:t>35</a:t>
            </a:r>
            <a:r>
              <a:rPr sz="1400" spc="-60" dirty="0">
                <a:latin typeface="Calibri Light"/>
                <a:cs typeface="Calibri Light"/>
              </a:rPr>
              <a:t> </a:t>
            </a:r>
            <a:r>
              <a:rPr lang="en-US" sz="1400" spc="-10" dirty="0" err="1">
                <a:latin typeface="Calibri Light"/>
                <a:cs typeface="Calibri Light"/>
              </a:rPr>
              <a:t>mln</a:t>
            </a:r>
            <a:r>
              <a:rPr lang="ru-RU" sz="1400" spc="-10" dirty="0">
                <a:latin typeface="Calibri Light"/>
                <a:cs typeface="Calibri Light"/>
              </a:rPr>
              <a:t>.</a:t>
            </a:r>
            <a:endParaRPr sz="1400" dirty="0">
              <a:latin typeface="Calibri Light"/>
              <a:cs typeface="Calibri Light"/>
            </a:endParaRPr>
          </a:p>
        </p:txBody>
      </p:sp>
      <p:sp>
        <p:nvSpPr>
          <p:cNvPr id="102" name="object 66">
            <a:extLst>
              <a:ext uri="{FF2B5EF4-FFF2-40B4-BE49-F238E27FC236}">
                <a16:creationId xmlns:a16="http://schemas.microsoft.com/office/drawing/2014/main" id="{3324E5E5-2E10-4056-B4AE-5B42CD094A8D}"/>
              </a:ext>
            </a:extLst>
          </p:cNvPr>
          <p:cNvSpPr txBox="1"/>
          <p:nvPr/>
        </p:nvSpPr>
        <p:spPr>
          <a:xfrm>
            <a:off x="7973333" y="1420710"/>
            <a:ext cx="980120" cy="228268"/>
          </a:xfrm>
          <a:prstGeom prst="rect">
            <a:avLst/>
          </a:prstGeom>
        </p:spPr>
        <p:txBody>
          <a:bodyPr vert="horz" wrap="square" lIns="0" tIns="12700" rIns="0" bIns="0" rtlCol="0">
            <a:spAutoFit/>
          </a:bodyPr>
          <a:lstStyle/>
          <a:p>
            <a:pPr marL="12700">
              <a:lnSpc>
                <a:spcPct val="100000"/>
              </a:lnSpc>
              <a:spcBef>
                <a:spcPts val="100"/>
              </a:spcBef>
            </a:pPr>
            <a:r>
              <a:rPr sz="1400" i="1" dirty="0">
                <a:latin typeface="Calibri Light"/>
                <a:cs typeface="Calibri Light"/>
              </a:rPr>
              <a:t>$</a:t>
            </a:r>
            <a:r>
              <a:rPr lang="en-US" sz="1400" i="1" dirty="0">
                <a:latin typeface="Calibri Light"/>
                <a:cs typeface="Calibri Light"/>
              </a:rPr>
              <a:t>70</a:t>
            </a:r>
            <a:r>
              <a:rPr sz="1400" dirty="0">
                <a:latin typeface="Calibri Light"/>
                <a:cs typeface="Calibri Light"/>
              </a:rPr>
              <a:t>.</a:t>
            </a:r>
            <a:r>
              <a:rPr lang="ru-RU" sz="1400" dirty="0">
                <a:latin typeface="Calibri Light"/>
                <a:cs typeface="Calibri Light"/>
              </a:rPr>
              <a:t>3</a:t>
            </a:r>
            <a:r>
              <a:rPr lang="en-US" sz="1400" dirty="0">
                <a:latin typeface="Calibri Light"/>
                <a:cs typeface="Calibri Light"/>
              </a:rPr>
              <a:t>5mln</a:t>
            </a:r>
            <a:r>
              <a:rPr lang="ru-RU" sz="1400" spc="-10" dirty="0">
                <a:latin typeface="Calibri Light"/>
                <a:cs typeface="Calibri Light"/>
              </a:rPr>
              <a:t>.</a:t>
            </a:r>
            <a:endParaRPr sz="1400" dirty="0">
              <a:latin typeface="Calibri Light"/>
              <a:cs typeface="Calibri Light"/>
            </a:endParaRPr>
          </a:p>
        </p:txBody>
      </p:sp>
      <p:sp>
        <p:nvSpPr>
          <p:cNvPr id="103" name="object 67">
            <a:extLst>
              <a:ext uri="{FF2B5EF4-FFF2-40B4-BE49-F238E27FC236}">
                <a16:creationId xmlns:a16="http://schemas.microsoft.com/office/drawing/2014/main" id="{D1DA2079-FA3A-4CCA-B6E0-1E240B48FA7A}"/>
              </a:ext>
            </a:extLst>
          </p:cNvPr>
          <p:cNvSpPr txBox="1"/>
          <p:nvPr/>
        </p:nvSpPr>
        <p:spPr>
          <a:xfrm>
            <a:off x="8006227" y="1785507"/>
            <a:ext cx="960975" cy="228268"/>
          </a:xfrm>
          <a:prstGeom prst="rect">
            <a:avLst/>
          </a:prstGeom>
        </p:spPr>
        <p:txBody>
          <a:bodyPr vert="horz" wrap="square" lIns="0" tIns="12700" rIns="0" bIns="0" rtlCol="0">
            <a:spAutoFit/>
          </a:bodyPr>
          <a:lstStyle/>
          <a:p>
            <a:pPr marL="12700">
              <a:lnSpc>
                <a:spcPct val="100000"/>
              </a:lnSpc>
              <a:spcBef>
                <a:spcPts val="100"/>
              </a:spcBef>
            </a:pPr>
            <a:r>
              <a:rPr sz="1400" i="1" dirty="0">
                <a:latin typeface="Calibri Light"/>
                <a:cs typeface="Calibri Light"/>
              </a:rPr>
              <a:t>$</a:t>
            </a:r>
            <a:r>
              <a:rPr lang="en-US" sz="1400" i="1" dirty="0">
                <a:latin typeface="Calibri Light"/>
                <a:cs typeface="Calibri Light"/>
              </a:rPr>
              <a:t>2</a:t>
            </a:r>
            <a:r>
              <a:rPr lang="ru-RU" sz="1400" i="1" dirty="0">
                <a:latin typeface="Calibri Light"/>
                <a:cs typeface="Calibri Light"/>
              </a:rPr>
              <a:t>3</a:t>
            </a:r>
            <a:r>
              <a:rPr sz="1400" dirty="0">
                <a:latin typeface="Calibri Light"/>
                <a:cs typeface="Calibri Light"/>
              </a:rPr>
              <a:t>.</a:t>
            </a:r>
            <a:r>
              <a:rPr lang="en-US" sz="1400" dirty="0">
                <a:latin typeface="Calibri Light"/>
                <a:cs typeface="Calibri Light"/>
              </a:rPr>
              <a:t>4mln</a:t>
            </a:r>
            <a:r>
              <a:rPr lang="ru-RU" sz="1400" spc="-10" dirty="0">
                <a:latin typeface="Calibri Light"/>
                <a:cs typeface="Calibri Light"/>
              </a:rPr>
              <a:t>.</a:t>
            </a:r>
            <a:endParaRPr sz="1400" dirty="0">
              <a:latin typeface="Calibri Light"/>
              <a:cs typeface="Calibri Light"/>
            </a:endParaRPr>
          </a:p>
        </p:txBody>
      </p:sp>
      <p:sp>
        <p:nvSpPr>
          <p:cNvPr id="107" name="object 69">
            <a:extLst>
              <a:ext uri="{FF2B5EF4-FFF2-40B4-BE49-F238E27FC236}">
                <a16:creationId xmlns:a16="http://schemas.microsoft.com/office/drawing/2014/main" id="{8B126DFF-D70B-4294-B3A0-6F463923D92F}"/>
              </a:ext>
            </a:extLst>
          </p:cNvPr>
          <p:cNvSpPr txBox="1"/>
          <p:nvPr/>
        </p:nvSpPr>
        <p:spPr>
          <a:xfrm>
            <a:off x="8006226" y="2145954"/>
            <a:ext cx="1041887" cy="228268"/>
          </a:xfrm>
          <a:prstGeom prst="rect">
            <a:avLst/>
          </a:prstGeom>
        </p:spPr>
        <p:txBody>
          <a:bodyPr vert="horz" wrap="square" lIns="0" tIns="12700" rIns="0" bIns="0" rtlCol="0">
            <a:spAutoFit/>
          </a:bodyPr>
          <a:lstStyle/>
          <a:p>
            <a:pPr marL="12700">
              <a:lnSpc>
                <a:spcPct val="100000"/>
              </a:lnSpc>
              <a:spcBef>
                <a:spcPts val="100"/>
              </a:spcBef>
            </a:pPr>
            <a:r>
              <a:rPr sz="1400" i="1" dirty="0">
                <a:latin typeface="Calibri Light"/>
                <a:cs typeface="Calibri Light"/>
              </a:rPr>
              <a:t>$</a:t>
            </a:r>
            <a:r>
              <a:rPr lang="en-US" sz="1400" i="1" dirty="0">
                <a:latin typeface="Calibri Light"/>
                <a:cs typeface="Calibri Light"/>
              </a:rPr>
              <a:t>9</a:t>
            </a:r>
            <a:r>
              <a:rPr sz="1400" dirty="0">
                <a:latin typeface="Calibri Light"/>
                <a:cs typeface="Calibri Light"/>
              </a:rPr>
              <a:t>.</a:t>
            </a:r>
            <a:r>
              <a:rPr lang="en-US" sz="1400" dirty="0">
                <a:latin typeface="Calibri Light"/>
                <a:cs typeface="Calibri Light"/>
              </a:rPr>
              <a:t>34</a:t>
            </a:r>
            <a:r>
              <a:rPr sz="1400" spc="-75" dirty="0">
                <a:latin typeface="Calibri Light"/>
                <a:cs typeface="Calibri Light"/>
              </a:rPr>
              <a:t> </a:t>
            </a:r>
            <a:r>
              <a:rPr lang="en-US" sz="1400" spc="-10" dirty="0" err="1">
                <a:latin typeface="Calibri Light"/>
                <a:cs typeface="Calibri Light"/>
              </a:rPr>
              <a:t>mln</a:t>
            </a:r>
            <a:r>
              <a:rPr lang="ru-RU" sz="1400" spc="-10" dirty="0">
                <a:latin typeface="Calibri Light"/>
                <a:cs typeface="Calibri Light"/>
              </a:rPr>
              <a:t>.</a:t>
            </a:r>
            <a:endParaRPr sz="1400" dirty="0">
              <a:latin typeface="Calibri Light"/>
              <a:cs typeface="Calibri Light"/>
            </a:endParaRPr>
          </a:p>
        </p:txBody>
      </p:sp>
      <p:sp>
        <p:nvSpPr>
          <p:cNvPr id="108" name="object 61">
            <a:extLst>
              <a:ext uri="{FF2B5EF4-FFF2-40B4-BE49-F238E27FC236}">
                <a16:creationId xmlns:a16="http://schemas.microsoft.com/office/drawing/2014/main" id="{1B88B62D-36E2-4E73-BBD7-41AFB9CD4D6B}"/>
              </a:ext>
            </a:extLst>
          </p:cNvPr>
          <p:cNvSpPr/>
          <p:nvPr/>
        </p:nvSpPr>
        <p:spPr>
          <a:xfrm>
            <a:off x="7407015" y="1007054"/>
            <a:ext cx="582549" cy="321787"/>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endParaRPr/>
          </a:p>
        </p:txBody>
      </p:sp>
      <p:sp>
        <p:nvSpPr>
          <p:cNvPr id="109" name="object 61">
            <a:extLst>
              <a:ext uri="{FF2B5EF4-FFF2-40B4-BE49-F238E27FC236}">
                <a16:creationId xmlns:a16="http://schemas.microsoft.com/office/drawing/2014/main" id="{2BB9EF66-6298-4877-BCAB-9FB5CDE78E03}"/>
              </a:ext>
            </a:extLst>
          </p:cNvPr>
          <p:cNvSpPr/>
          <p:nvPr/>
        </p:nvSpPr>
        <p:spPr>
          <a:xfrm>
            <a:off x="7431912" y="1387997"/>
            <a:ext cx="541420" cy="306985"/>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endParaRPr/>
          </a:p>
        </p:txBody>
      </p:sp>
      <p:sp>
        <p:nvSpPr>
          <p:cNvPr id="110" name="object 61">
            <a:extLst>
              <a:ext uri="{FF2B5EF4-FFF2-40B4-BE49-F238E27FC236}">
                <a16:creationId xmlns:a16="http://schemas.microsoft.com/office/drawing/2014/main" id="{37635608-354B-4F60-AFE5-A1ED3A28BDCF}"/>
              </a:ext>
            </a:extLst>
          </p:cNvPr>
          <p:cNvSpPr/>
          <p:nvPr/>
        </p:nvSpPr>
        <p:spPr>
          <a:xfrm>
            <a:off x="7416629" y="1723985"/>
            <a:ext cx="556703" cy="306984"/>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endParaRPr/>
          </a:p>
        </p:txBody>
      </p:sp>
      <p:sp>
        <p:nvSpPr>
          <p:cNvPr id="111" name="object 61">
            <a:extLst>
              <a:ext uri="{FF2B5EF4-FFF2-40B4-BE49-F238E27FC236}">
                <a16:creationId xmlns:a16="http://schemas.microsoft.com/office/drawing/2014/main" id="{B3FD413A-65B2-4E16-88A2-F2D7F848DE0C}"/>
              </a:ext>
            </a:extLst>
          </p:cNvPr>
          <p:cNvSpPr/>
          <p:nvPr/>
        </p:nvSpPr>
        <p:spPr>
          <a:xfrm>
            <a:off x="7426200" y="2094995"/>
            <a:ext cx="563364" cy="320179"/>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endParaRPr/>
          </a:p>
        </p:txBody>
      </p:sp>
      <p:sp>
        <p:nvSpPr>
          <p:cNvPr id="112" name="object 63">
            <a:extLst>
              <a:ext uri="{FF2B5EF4-FFF2-40B4-BE49-F238E27FC236}">
                <a16:creationId xmlns:a16="http://schemas.microsoft.com/office/drawing/2014/main" id="{3DB8E4E0-9D48-4A6F-8DD4-8F7A7E98F6B9}"/>
              </a:ext>
            </a:extLst>
          </p:cNvPr>
          <p:cNvSpPr txBox="1"/>
          <p:nvPr/>
        </p:nvSpPr>
        <p:spPr>
          <a:xfrm>
            <a:off x="7526542" y="1076521"/>
            <a:ext cx="396269" cy="228268"/>
          </a:xfrm>
          <a:prstGeom prst="rect">
            <a:avLst/>
          </a:prstGeom>
        </p:spPr>
        <p:txBody>
          <a:bodyPr vert="horz" wrap="square" lIns="0" tIns="12700" rIns="0" bIns="0" rtlCol="0">
            <a:spAutoFit/>
          </a:bodyPr>
          <a:lstStyle/>
          <a:p>
            <a:pPr marL="12700">
              <a:lnSpc>
                <a:spcPct val="100000"/>
              </a:lnSpc>
              <a:spcBef>
                <a:spcPts val="100"/>
              </a:spcBef>
            </a:pPr>
            <a:r>
              <a:rPr lang="ru-RU" sz="1200" spc="-25" dirty="0">
                <a:solidFill>
                  <a:srgbClr val="85BB24"/>
                </a:solidFill>
                <a:latin typeface="Calibri Light"/>
                <a:cs typeface="Calibri Light"/>
              </a:rPr>
              <a:t>100</a:t>
            </a:r>
            <a:r>
              <a:rPr sz="1400" spc="-25" dirty="0">
                <a:solidFill>
                  <a:srgbClr val="85BB24"/>
                </a:solidFill>
                <a:latin typeface="Calibri Light"/>
                <a:cs typeface="Calibri Light"/>
              </a:rPr>
              <a:t>%</a:t>
            </a:r>
            <a:endParaRPr sz="1400" dirty="0">
              <a:latin typeface="Calibri Light"/>
              <a:cs typeface="Calibri Light"/>
            </a:endParaRPr>
          </a:p>
        </p:txBody>
      </p:sp>
      <p:sp>
        <p:nvSpPr>
          <p:cNvPr id="113" name="object 64">
            <a:extLst>
              <a:ext uri="{FF2B5EF4-FFF2-40B4-BE49-F238E27FC236}">
                <a16:creationId xmlns:a16="http://schemas.microsoft.com/office/drawing/2014/main" id="{7E2E8E36-F74D-460C-9FC9-9C2F6F9F7A26}"/>
              </a:ext>
            </a:extLst>
          </p:cNvPr>
          <p:cNvSpPr txBox="1"/>
          <p:nvPr/>
        </p:nvSpPr>
        <p:spPr>
          <a:xfrm>
            <a:off x="7491595" y="1409583"/>
            <a:ext cx="497969" cy="228268"/>
          </a:xfrm>
          <a:prstGeom prst="rect">
            <a:avLst/>
          </a:prstGeom>
        </p:spPr>
        <p:txBody>
          <a:bodyPr vert="horz" wrap="square" lIns="0" tIns="12700" rIns="0" bIns="0" rtlCol="0">
            <a:spAutoFit/>
          </a:bodyPr>
          <a:lstStyle/>
          <a:p>
            <a:pPr marL="12700">
              <a:lnSpc>
                <a:spcPct val="100000"/>
              </a:lnSpc>
              <a:spcBef>
                <a:spcPts val="100"/>
              </a:spcBef>
            </a:pPr>
            <a:r>
              <a:rPr lang="en-US" sz="1400" spc="-25" dirty="0">
                <a:solidFill>
                  <a:srgbClr val="85BB24"/>
                </a:solidFill>
                <a:latin typeface="Calibri Light"/>
                <a:cs typeface="Calibri Light"/>
              </a:rPr>
              <a:t>66,2</a:t>
            </a:r>
            <a:r>
              <a:rPr lang="ru-RU" sz="1400" spc="-25" dirty="0">
                <a:solidFill>
                  <a:srgbClr val="85BB24"/>
                </a:solidFill>
                <a:latin typeface="Calibri Light"/>
                <a:cs typeface="Calibri Light"/>
              </a:rPr>
              <a:t>%</a:t>
            </a:r>
            <a:endParaRPr sz="1400" dirty="0">
              <a:latin typeface="Calibri Light"/>
              <a:cs typeface="Calibri Light"/>
            </a:endParaRPr>
          </a:p>
        </p:txBody>
      </p:sp>
      <p:sp>
        <p:nvSpPr>
          <p:cNvPr id="114" name="object 65">
            <a:extLst>
              <a:ext uri="{FF2B5EF4-FFF2-40B4-BE49-F238E27FC236}">
                <a16:creationId xmlns:a16="http://schemas.microsoft.com/office/drawing/2014/main" id="{C7AAB253-9D2B-4520-A8BC-E36FB05C7476}"/>
              </a:ext>
            </a:extLst>
          </p:cNvPr>
          <p:cNvSpPr txBox="1"/>
          <p:nvPr/>
        </p:nvSpPr>
        <p:spPr>
          <a:xfrm>
            <a:off x="1749932" y="8408289"/>
            <a:ext cx="241935" cy="239395"/>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85BB24"/>
                </a:solidFill>
                <a:latin typeface="Calibri Light"/>
                <a:cs typeface="Calibri Light"/>
              </a:rPr>
              <a:t>6%</a:t>
            </a:r>
            <a:endParaRPr sz="1400" dirty="0">
              <a:latin typeface="Calibri Light"/>
              <a:cs typeface="Calibri Light"/>
            </a:endParaRPr>
          </a:p>
        </p:txBody>
      </p:sp>
      <p:sp>
        <p:nvSpPr>
          <p:cNvPr id="115" name="object 71">
            <a:extLst>
              <a:ext uri="{FF2B5EF4-FFF2-40B4-BE49-F238E27FC236}">
                <a16:creationId xmlns:a16="http://schemas.microsoft.com/office/drawing/2014/main" id="{FFA76334-C049-47DF-9479-38253A3ADFA8}"/>
              </a:ext>
            </a:extLst>
          </p:cNvPr>
          <p:cNvSpPr txBox="1"/>
          <p:nvPr/>
        </p:nvSpPr>
        <p:spPr>
          <a:xfrm>
            <a:off x="7539773" y="2150304"/>
            <a:ext cx="479190" cy="228268"/>
          </a:xfrm>
          <a:prstGeom prst="rect">
            <a:avLst/>
          </a:prstGeom>
        </p:spPr>
        <p:txBody>
          <a:bodyPr vert="horz" wrap="square" lIns="0" tIns="12700" rIns="0" bIns="0" rtlCol="0">
            <a:spAutoFit/>
          </a:bodyPr>
          <a:lstStyle/>
          <a:p>
            <a:pPr marL="12700">
              <a:lnSpc>
                <a:spcPct val="100000"/>
              </a:lnSpc>
              <a:spcBef>
                <a:spcPts val="100"/>
              </a:spcBef>
            </a:pPr>
            <a:r>
              <a:rPr lang="en-US" sz="1400" spc="-25" dirty="0">
                <a:solidFill>
                  <a:srgbClr val="85BB24"/>
                </a:solidFill>
                <a:latin typeface="Calibri Light"/>
                <a:cs typeface="Calibri Light"/>
              </a:rPr>
              <a:t>8</a:t>
            </a:r>
            <a:r>
              <a:rPr lang="ru-RU" sz="1400" spc="-25" dirty="0">
                <a:solidFill>
                  <a:srgbClr val="85BB24"/>
                </a:solidFill>
                <a:latin typeface="Calibri Light"/>
                <a:cs typeface="Calibri Light"/>
              </a:rPr>
              <a:t>,</a:t>
            </a:r>
            <a:r>
              <a:rPr lang="en-US" sz="1400" spc="-25" dirty="0">
                <a:solidFill>
                  <a:srgbClr val="85BB24"/>
                </a:solidFill>
                <a:latin typeface="Calibri Light"/>
                <a:cs typeface="Calibri Light"/>
              </a:rPr>
              <a:t>8</a:t>
            </a:r>
            <a:r>
              <a:rPr sz="1400" spc="-25" dirty="0">
                <a:solidFill>
                  <a:srgbClr val="85BB24"/>
                </a:solidFill>
                <a:latin typeface="Calibri Light"/>
                <a:cs typeface="Calibri Light"/>
              </a:rPr>
              <a:t>%</a:t>
            </a:r>
            <a:endParaRPr sz="1400" dirty="0">
              <a:latin typeface="Calibri Light"/>
              <a:cs typeface="Calibri Light"/>
            </a:endParaRPr>
          </a:p>
        </p:txBody>
      </p:sp>
      <p:sp>
        <p:nvSpPr>
          <p:cNvPr id="116" name="object 71">
            <a:extLst>
              <a:ext uri="{FF2B5EF4-FFF2-40B4-BE49-F238E27FC236}">
                <a16:creationId xmlns:a16="http://schemas.microsoft.com/office/drawing/2014/main" id="{44793C1F-D235-4FEA-BABC-39A813FAA3F4}"/>
              </a:ext>
            </a:extLst>
          </p:cNvPr>
          <p:cNvSpPr txBox="1"/>
          <p:nvPr/>
        </p:nvSpPr>
        <p:spPr>
          <a:xfrm>
            <a:off x="7495776" y="1754730"/>
            <a:ext cx="517254" cy="228268"/>
          </a:xfrm>
          <a:prstGeom prst="rect">
            <a:avLst/>
          </a:prstGeom>
        </p:spPr>
        <p:txBody>
          <a:bodyPr vert="horz" wrap="square" lIns="0" tIns="12700" rIns="0" bIns="0" rtlCol="0">
            <a:spAutoFit/>
          </a:bodyPr>
          <a:lstStyle/>
          <a:p>
            <a:pPr marL="12700">
              <a:lnSpc>
                <a:spcPct val="100000"/>
              </a:lnSpc>
              <a:spcBef>
                <a:spcPts val="100"/>
              </a:spcBef>
            </a:pPr>
            <a:r>
              <a:rPr lang="en-US" sz="1400" spc="-25" dirty="0">
                <a:solidFill>
                  <a:srgbClr val="85BB24"/>
                </a:solidFill>
                <a:latin typeface="Calibri Light"/>
                <a:cs typeface="Calibri Light"/>
              </a:rPr>
              <a:t>22</a:t>
            </a:r>
            <a:r>
              <a:rPr lang="ru-RU" sz="1400" spc="-25" dirty="0">
                <a:solidFill>
                  <a:srgbClr val="85BB24"/>
                </a:solidFill>
                <a:latin typeface="Calibri Light"/>
                <a:cs typeface="Calibri Light"/>
              </a:rPr>
              <a:t>,</a:t>
            </a:r>
            <a:r>
              <a:rPr lang="en-US" sz="1400" spc="-25" dirty="0">
                <a:solidFill>
                  <a:srgbClr val="85BB24"/>
                </a:solidFill>
                <a:latin typeface="Calibri Light"/>
                <a:cs typeface="Calibri Light"/>
              </a:rPr>
              <a:t>0</a:t>
            </a:r>
            <a:r>
              <a:rPr lang="ru-RU" sz="1400" spc="-25" dirty="0">
                <a:solidFill>
                  <a:srgbClr val="85BB24"/>
                </a:solidFill>
                <a:latin typeface="Calibri Light"/>
                <a:cs typeface="Calibri Light"/>
              </a:rPr>
              <a:t>%</a:t>
            </a:r>
            <a:endParaRPr sz="1400" dirty="0">
              <a:latin typeface="Calibri Light"/>
              <a:cs typeface="Calibri Light"/>
            </a:endParaRPr>
          </a:p>
        </p:txBody>
      </p:sp>
      <p:sp>
        <p:nvSpPr>
          <p:cNvPr id="118" name="object 3">
            <a:extLst>
              <a:ext uri="{FF2B5EF4-FFF2-40B4-BE49-F238E27FC236}">
                <a16:creationId xmlns:a16="http://schemas.microsoft.com/office/drawing/2014/main" id="{7F3DB89C-8172-45BC-8427-B226ABFF11AD}"/>
              </a:ext>
            </a:extLst>
          </p:cNvPr>
          <p:cNvSpPr txBox="1"/>
          <p:nvPr/>
        </p:nvSpPr>
        <p:spPr>
          <a:xfrm>
            <a:off x="6236573" y="2536291"/>
            <a:ext cx="2730629"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10" dirty="0">
                <a:solidFill>
                  <a:srgbClr val="0070C0"/>
                </a:solidFill>
                <a:latin typeface="Times New Roman" panose="02020603050405020304" pitchFamily="18" charset="0"/>
                <a:cs typeface="Times New Roman" panose="02020603050405020304" pitchFamily="18" charset="0"/>
              </a:rPr>
              <a:t> Investment attractiveness of the project:</a:t>
            </a:r>
            <a:endParaRPr sz="900" dirty="0">
              <a:latin typeface="Calibri"/>
              <a:cs typeface="Calibri"/>
            </a:endParaRPr>
          </a:p>
        </p:txBody>
      </p:sp>
      <p:sp>
        <p:nvSpPr>
          <p:cNvPr id="119" name="object 20">
            <a:extLst>
              <a:ext uri="{FF2B5EF4-FFF2-40B4-BE49-F238E27FC236}">
                <a16:creationId xmlns:a16="http://schemas.microsoft.com/office/drawing/2014/main" id="{9BFAFE02-EFC6-49F5-AF0A-0A7F1A98B6D4}"/>
              </a:ext>
            </a:extLst>
          </p:cNvPr>
          <p:cNvSpPr txBox="1"/>
          <p:nvPr/>
        </p:nvSpPr>
        <p:spPr>
          <a:xfrm>
            <a:off x="10525014" y="3007056"/>
            <a:ext cx="1718535" cy="1521570"/>
          </a:xfrm>
          <a:prstGeom prst="rect">
            <a:avLst/>
          </a:prstGeom>
        </p:spPr>
        <p:txBody>
          <a:bodyPr vert="horz" wrap="square" lIns="0" tIns="23495" rIns="0" bIns="0" rtlCol="0">
            <a:spAutoFit/>
          </a:bodyPr>
          <a:lstStyle/>
          <a:p>
            <a:pPr marL="12700" marR="38100" algn="l">
              <a:spcBef>
                <a:spcPts val="95"/>
              </a:spcBef>
            </a:pPr>
            <a:r>
              <a:rPr lang="en-US" sz="1100" i="1" dirty="0">
                <a:latin typeface="Calibri Light"/>
                <a:cs typeface="Calibri Light"/>
              </a:rPr>
              <a:t>NPV, US$ million</a:t>
            </a:r>
            <a:r>
              <a:rPr lang="en-US" sz="1100" spc="-10" dirty="0">
                <a:latin typeface="Times New Roman" panose="02020603050405020304" pitchFamily="18" charset="0"/>
                <a:cs typeface="Times New Roman" panose="02020603050405020304" pitchFamily="18" charset="0"/>
              </a:rPr>
              <a:t>   </a:t>
            </a:r>
            <a:r>
              <a:rPr lang="en-US" sz="1100" i="1" dirty="0">
                <a:latin typeface="Calibri Light"/>
                <a:cs typeface="Calibri Light"/>
              </a:rPr>
              <a:t>–82</a:t>
            </a:r>
            <a:r>
              <a:rPr lang="en-US" sz="1200" i="1" dirty="0">
                <a:latin typeface="Calibri Light"/>
                <a:cs typeface="Calibri Light"/>
              </a:rPr>
              <a:t>,2</a:t>
            </a:r>
          </a:p>
          <a:p>
            <a:pPr marL="12700" marR="38100" algn="l">
              <a:spcBef>
                <a:spcPts val="95"/>
              </a:spcBef>
            </a:pPr>
            <a:endParaRPr lang="en-US" sz="1100" i="1" dirty="0">
              <a:latin typeface="Calibri Light"/>
              <a:cs typeface="Calibri Light"/>
            </a:endParaRPr>
          </a:p>
          <a:p>
            <a:pPr marL="12700" marR="38100" algn="l">
              <a:spcBef>
                <a:spcPts val="95"/>
              </a:spcBef>
            </a:pPr>
            <a:r>
              <a:rPr lang="en-US" sz="1100" i="1" dirty="0">
                <a:latin typeface="Calibri Light"/>
                <a:cs typeface="Calibri Light"/>
              </a:rPr>
              <a:t>IRR, %   – 22</a:t>
            </a:r>
            <a:r>
              <a:rPr lang="en-US" sz="1200" i="1" dirty="0">
                <a:latin typeface="Calibri Light"/>
                <a:cs typeface="Calibri Light"/>
              </a:rPr>
              <a:t>,2%</a:t>
            </a:r>
          </a:p>
          <a:p>
            <a:pPr marL="12700" marR="38100" algn="l">
              <a:spcBef>
                <a:spcPts val="95"/>
              </a:spcBef>
            </a:pPr>
            <a:endParaRPr lang="en-US" sz="1100" i="1" dirty="0">
              <a:latin typeface="Calibri Light"/>
              <a:cs typeface="Calibri Light"/>
            </a:endParaRPr>
          </a:p>
          <a:p>
            <a:pPr marL="12700" marR="38100" algn="l">
              <a:spcBef>
                <a:spcPts val="95"/>
              </a:spcBef>
            </a:pPr>
            <a:r>
              <a:rPr lang="en-US" sz="1100" i="1" dirty="0">
                <a:latin typeface="Calibri Light"/>
                <a:cs typeface="Calibri Light"/>
              </a:rPr>
              <a:t>PI   – 2</a:t>
            </a:r>
            <a:r>
              <a:rPr lang="en-US" sz="1200" i="1" dirty="0">
                <a:latin typeface="Calibri Light"/>
                <a:cs typeface="Calibri Light"/>
              </a:rPr>
              <a:t>,</a:t>
            </a:r>
            <a:r>
              <a:rPr lang="ru-RU" sz="1200" i="1" dirty="0">
                <a:latin typeface="Calibri Light"/>
                <a:cs typeface="Calibri Light"/>
              </a:rPr>
              <a:t>4</a:t>
            </a:r>
            <a:r>
              <a:rPr lang="en-US" sz="1200" i="1" dirty="0">
                <a:latin typeface="Calibri Light"/>
                <a:cs typeface="Calibri Light"/>
              </a:rPr>
              <a:t>3</a:t>
            </a:r>
          </a:p>
          <a:p>
            <a:pPr marL="12700" marR="38100" algn="l">
              <a:spcBef>
                <a:spcPts val="95"/>
              </a:spcBef>
            </a:pPr>
            <a:endParaRPr lang="en-US" sz="1100" i="1" dirty="0">
              <a:latin typeface="Calibri Light"/>
              <a:cs typeface="Calibri Light"/>
            </a:endParaRPr>
          </a:p>
          <a:p>
            <a:pPr marL="12700" marR="38100" algn="l">
              <a:spcBef>
                <a:spcPts val="95"/>
              </a:spcBef>
            </a:pPr>
            <a:r>
              <a:rPr lang="en-US" sz="1100" i="1" dirty="0">
                <a:latin typeface="Calibri Light"/>
                <a:cs typeface="Calibri Light"/>
              </a:rPr>
              <a:t>DPP, years - 5</a:t>
            </a:r>
            <a:r>
              <a:rPr lang="en-US" sz="1200" i="1" dirty="0">
                <a:latin typeface="Calibri Light"/>
                <a:cs typeface="Calibri Light"/>
              </a:rPr>
              <a:t>,0</a:t>
            </a:r>
          </a:p>
          <a:p>
            <a:pPr marL="12700" marR="38100">
              <a:spcBef>
                <a:spcPts val="95"/>
              </a:spcBef>
            </a:pPr>
            <a:endParaRPr sz="1050" spc="-10" dirty="0">
              <a:latin typeface="Times New Roman" panose="02020603050405020304" pitchFamily="18" charset="0"/>
              <a:cs typeface="Times New Roman" panose="02020603050405020304" pitchFamily="18" charset="0"/>
            </a:endParaRPr>
          </a:p>
        </p:txBody>
      </p:sp>
      <p:sp>
        <p:nvSpPr>
          <p:cNvPr id="127" name="object 12">
            <a:extLst>
              <a:ext uri="{FF2B5EF4-FFF2-40B4-BE49-F238E27FC236}">
                <a16:creationId xmlns:a16="http://schemas.microsoft.com/office/drawing/2014/main" id="{9D0DF887-A79E-47DC-98FB-A54A4C7709D8}"/>
              </a:ext>
            </a:extLst>
          </p:cNvPr>
          <p:cNvSpPr txBox="1"/>
          <p:nvPr/>
        </p:nvSpPr>
        <p:spPr>
          <a:xfrm>
            <a:off x="3379531" y="753800"/>
            <a:ext cx="2826772" cy="396904"/>
          </a:xfrm>
          <a:prstGeom prst="rect">
            <a:avLst/>
          </a:prstGeom>
        </p:spPr>
        <p:txBody>
          <a:bodyPr vert="horz" wrap="square" lIns="0" tIns="24765" rIns="0" bIns="0" rtlCol="0">
            <a:spAutoFit/>
          </a:bodyPr>
          <a:lstStyle/>
          <a:p>
            <a:pPr marL="12700">
              <a:lnSpc>
                <a:spcPct val="100000"/>
              </a:lnSpc>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Industry</a:t>
            </a:r>
          </a:p>
          <a:p>
            <a:pPr marL="12700">
              <a:lnSpc>
                <a:spcPct val="100000"/>
              </a:lnSpc>
              <a:spcBef>
                <a:spcPts val="195"/>
              </a:spcBef>
            </a:pPr>
            <a:r>
              <a:rPr lang="en-US" sz="1050" spc="-10" dirty="0">
                <a:latin typeface="Times New Roman" panose="02020603050405020304" pitchFamily="18" charset="0"/>
                <a:cs typeface="Times New Roman" panose="02020603050405020304" pitchFamily="18" charset="0"/>
              </a:rPr>
              <a:t>Geology and metallurgy</a:t>
            </a:r>
            <a:endParaRPr lang="ru-RU" sz="1050" spc="-10" dirty="0">
              <a:latin typeface="Times New Roman" panose="02020603050405020304" pitchFamily="18" charset="0"/>
              <a:cs typeface="Times New Roman" panose="02020603050405020304" pitchFamily="18" charset="0"/>
            </a:endParaRPr>
          </a:p>
        </p:txBody>
      </p:sp>
      <p:pic>
        <p:nvPicPr>
          <p:cNvPr id="76" name="Рисунок 75">
            <a:extLst>
              <a:ext uri="{FF2B5EF4-FFF2-40B4-BE49-F238E27FC236}">
                <a16:creationId xmlns:a16="http://schemas.microsoft.com/office/drawing/2014/main" id="{E00D6412-D4D0-4760-8ED0-02A3ECFB17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89" y="62818"/>
            <a:ext cx="1372371" cy="651842"/>
          </a:xfrm>
          <a:prstGeom prst="rect">
            <a:avLst/>
          </a:prstGeom>
        </p:spPr>
      </p:pic>
      <p:sp>
        <p:nvSpPr>
          <p:cNvPr id="11" name="AutoShape 4" descr="Динамика цены золота за последние 20 лет">
            <a:extLst>
              <a:ext uri="{FF2B5EF4-FFF2-40B4-BE49-F238E27FC236}">
                <a16:creationId xmlns:a16="http://schemas.microsoft.com/office/drawing/2014/main" id="{E5046834-C61A-4ED0-85E0-129D8DDF9B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AutoShape 6" descr="Динамика цены золота за последние 20 лет">
            <a:extLst>
              <a:ext uri="{FF2B5EF4-FFF2-40B4-BE49-F238E27FC236}">
                <a16:creationId xmlns:a16="http://schemas.microsoft.com/office/drawing/2014/main" id="{CB4A1141-4BE3-4CCB-84C3-DA1D48B191B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5" name="object 13">
            <a:extLst>
              <a:ext uri="{FF2B5EF4-FFF2-40B4-BE49-F238E27FC236}">
                <a16:creationId xmlns:a16="http://schemas.microsoft.com/office/drawing/2014/main" id="{0A0D8671-6DDC-489F-B9BB-9BEA1D6E7851}"/>
              </a:ext>
            </a:extLst>
          </p:cNvPr>
          <p:cNvSpPr txBox="1"/>
          <p:nvPr/>
        </p:nvSpPr>
        <p:spPr>
          <a:xfrm>
            <a:off x="6333037" y="734988"/>
            <a:ext cx="1569755" cy="196849"/>
          </a:xfrm>
          <a:prstGeom prst="rect">
            <a:avLst/>
          </a:prstGeom>
        </p:spPr>
        <p:txBody>
          <a:bodyPr vert="horz" wrap="square" lIns="0" tIns="12065" rIns="0" bIns="0" rtlCol="0">
            <a:spAutoFit/>
          </a:bodyPr>
          <a:lstStyle/>
          <a:p>
            <a:pPr marL="12700" marR="7620" algn="just">
              <a:spcBef>
                <a:spcPts val="195"/>
              </a:spcBef>
              <a:tabLst>
                <a:tab pos="184785" algn="l"/>
              </a:tabLst>
            </a:pPr>
            <a:r>
              <a:rPr lang="en-US" sz="1200" b="1" spc="-10" dirty="0">
                <a:solidFill>
                  <a:srgbClr val="0070C0"/>
                </a:solidFill>
                <a:latin typeface="Times New Roman" panose="02020603050405020304" pitchFamily="18" charset="0"/>
                <a:cs typeface="Times New Roman" panose="02020603050405020304" pitchFamily="18" charset="0"/>
              </a:rPr>
              <a:t>Project value</a:t>
            </a:r>
            <a:endParaRPr lang="uz-Latn-UZ" sz="1200" b="1" spc="-10" dirty="0">
              <a:solidFill>
                <a:srgbClr val="0070C0"/>
              </a:solidFill>
              <a:latin typeface="Times New Roman" panose="02020603050405020304" pitchFamily="18" charset="0"/>
              <a:cs typeface="Times New Roman" panose="02020603050405020304" pitchFamily="18" charset="0"/>
            </a:endParaRPr>
          </a:p>
        </p:txBody>
      </p:sp>
      <p:sp>
        <p:nvSpPr>
          <p:cNvPr id="117" name="object 3">
            <a:extLst>
              <a:ext uri="{FF2B5EF4-FFF2-40B4-BE49-F238E27FC236}">
                <a16:creationId xmlns:a16="http://schemas.microsoft.com/office/drawing/2014/main" id="{7043E05B-1C64-4B0E-97FC-028111B2F5FC}"/>
              </a:ext>
            </a:extLst>
          </p:cNvPr>
          <p:cNvSpPr txBox="1"/>
          <p:nvPr/>
        </p:nvSpPr>
        <p:spPr>
          <a:xfrm>
            <a:off x="9104471" y="800191"/>
            <a:ext cx="3244823" cy="197490"/>
          </a:xfrm>
          <a:prstGeom prst="rect">
            <a:avLst/>
          </a:prstGeom>
        </p:spPr>
        <p:txBody>
          <a:bodyPr vert="horz" wrap="square" lIns="0" tIns="12700" rIns="0" bIns="0" rtlCol="0">
            <a:spAutoFit/>
          </a:bodyPr>
          <a:lstStyle/>
          <a:p>
            <a:pPr marL="12700">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Financing plan :</a:t>
            </a:r>
            <a:endParaRPr sz="900" dirty="0">
              <a:latin typeface="Calibri"/>
              <a:cs typeface="Calibri"/>
            </a:endParaRPr>
          </a:p>
        </p:txBody>
      </p:sp>
      <p:pic>
        <p:nvPicPr>
          <p:cNvPr id="2" name="Picture 2" descr="Picture background">
            <a:extLst>
              <a:ext uri="{FF2B5EF4-FFF2-40B4-BE49-F238E27FC236}">
                <a16:creationId xmlns:a16="http://schemas.microsoft.com/office/drawing/2014/main" id="{487FD228-0718-40B6-8D5E-14099DC89C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62" y="761081"/>
            <a:ext cx="3243073" cy="17925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a:extLst>
              <a:ext uri="{FF2B5EF4-FFF2-40B4-BE49-F238E27FC236}">
                <a16:creationId xmlns:a16="http://schemas.microsoft.com/office/drawing/2014/main" id="{2933680B-DD56-481A-B312-861EFDB6AB68}"/>
              </a:ext>
            </a:extLst>
          </p:cNvPr>
          <p:cNvGraphicFramePr>
            <a:graphicFrameLocks noGrp="1"/>
          </p:cNvGraphicFramePr>
          <p:nvPr>
            <p:extLst>
              <p:ext uri="{D42A27DB-BD31-4B8C-83A1-F6EECF244321}">
                <p14:modId xmlns:p14="http://schemas.microsoft.com/office/powerpoint/2010/main" val="3118615014"/>
              </p:ext>
            </p:extLst>
          </p:nvPr>
        </p:nvGraphicFramePr>
        <p:xfrm>
          <a:off x="111353" y="3178259"/>
          <a:ext cx="5959386" cy="1119586"/>
        </p:xfrm>
        <a:graphic>
          <a:graphicData uri="http://schemas.openxmlformats.org/drawingml/2006/table">
            <a:tbl>
              <a:tblPr/>
              <a:tblGrid>
                <a:gridCol w="498247">
                  <a:extLst>
                    <a:ext uri="{9D8B030D-6E8A-4147-A177-3AD203B41FA5}">
                      <a16:colId xmlns:a16="http://schemas.microsoft.com/office/drawing/2014/main" val="2509317661"/>
                    </a:ext>
                  </a:extLst>
                </a:gridCol>
                <a:gridCol w="1431415">
                  <a:extLst>
                    <a:ext uri="{9D8B030D-6E8A-4147-A177-3AD203B41FA5}">
                      <a16:colId xmlns:a16="http://schemas.microsoft.com/office/drawing/2014/main" val="362693548"/>
                    </a:ext>
                  </a:extLst>
                </a:gridCol>
                <a:gridCol w="1215826">
                  <a:extLst>
                    <a:ext uri="{9D8B030D-6E8A-4147-A177-3AD203B41FA5}">
                      <a16:colId xmlns:a16="http://schemas.microsoft.com/office/drawing/2014/main" val="4025837280"/>
                    </a:ext>
                  </a:extLst>
                </a:gridCol>
                <a:gridCol w="1326355">
                  <a:extLst>
                    <a:ext uri="{9D8B030D-6E8A-4147-A177-3AD203B41FA5}">
                      <a16:colId xmlns:a16="http://schemas.microsoft.com/office/drawing/2014/main" val="1028685208"/>
                    </a:ext>
                  </a:extLst>
                </a:gridCol>
                <a:gridCol w="1487543">
                  <a:extLst>
                    <a:ext uri="{9D8B030D-6E8A-4147-A177-3AD203B41FA5}">
                      <a16:colId xmlns:a16="http://schemas.microsoft.com/office/drawing/2014/main" val="1310100055"/>
                    </a:ext>
                  </a:extLst>
                </a:gridCol>
              </a:tblGrid>
              <a:tr h="310254">
                <a:tc>
                  <a:txBody>
                    <a:bodyPr/>
                    <a:lstStyle/>
                    <a:p>
                      <a:pPr algn="ctr" fontAlgn="ctr"/>
                      <a:r>
                        <a:rPr lang="en-US" sz="1000" b="0" i="0" u="none" strike="noStrike" dirty="0">
                          <a:effectLst/>
                          <a:latin typeface="Arial" panose="020B0604020202020204" pitchFamily="34" charset="0"/>
                        </a:rPr>
                        <a:t>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FBFD"/>
                    </a:solidFill>
                  </a:tcPr>
                </a:tc>
                <a:tc>
                  <a:txBody>
                    <a:bodyPr/>
                    <a:lstStyle/>
                    <a:p>
                      <a:pPr algn="ctr" fontAlgn="ctr"/>
                      <a:r>
                        <a:rPr lang="en-US" sz="1000" b="0" i="0" u="none" strike="noStrike" dirty="0">
                          <a:effectLst/>
                          <a:latin typeface="Arial" panose="020B0604020202020204" pitchFamily="34" charset="0"/>
                        </a:rPr>
                        <a:t>Name of deposit</a:t>
                      </a:r>
                      <a:endParaRPr lang="ru-RU" sz="1000" b="0" i="0" u="none" strike="noStrike" dirty="0">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FBFD"/>
                    </a:solidFill>
                  </a:tcPr>
                </a:tc>
                <a:tc>
                  <a:txBody>
                    <a:bodyPr/>
                    <a:lstStyle/>
                    <a:p>
                      <a:pPr algn="ctr" fontAlgn="ctr"/>
                      <a:r>
                        <a:rPr lang="en-US" sz="1000" b="0" i="0" u="none" strike="noStrike" dirty="0">
                          <a:effectLst/>
                          <a:latin typeface="Arial" panose="020B0604020202020204" pitchFamily="34" charset="0"/>
                        </a:rPr>
                        <a:t>Volume of ore, million tons</a:t>
                      </a:r>
                      <a:endParaRPr lang="ru-RU" sz="1000" b="0" i="0" u="none" strike="noStrike" dirty="0">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FBFD"/>
                    </a:solidFill>
                  </a:tcPr>
                </a:tc>
                <a:tc>
                  <a:txBody>
                    <a:bodyPr/>
                    <a:lstStyle/>
                    <a:p>
                      <a:pPr algn="ctr" fontAlgn="ctr"/>
                      <a:r>
                        <a:rPr lang="en-US" sz="1000" b="0" i="0" u="none" strike="noStrike" dirty="0">
                          <a:effectLst/>
                          <a:latin typeface="Arial" panose="020B0604020202020204" pitchFamily="34" charset="0"/>
                        </a:rPr>
                        <a:t>Iron reserves, million tons</a:t>
                      </a:r>
                      <a:endParaRPr lang="ru-RU" sz="1000" b="0" i="0" u="none" strike="noStrike" dirty="0">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FBFD"/>
                    </a:solidFill>
                  </a:tcPr>
                </a:tc>
                <a:tc>
                  <a:txBody>
                    <a:bodyPr/>
                    <a:lstStyle/>
                    <a:p>
                      <a:pPr algn="ctr" fontAlgn="ctr"/>
                      <a:r>
                        <a:rPr lang="en-US" sz="1000" b="0" i="0" u="none" strike="noStrike" dirty="0">
                          <a:effectLst/>
                          <a:latin typeface="Arial" panose="020B0604020202020204" pitchFamily="34" charset="0"/>
                        </a:rPr>
                        <a:t>Iron content in the ore, %</a:t>
                      </a:r>
                      <a:endParaRPr lang="ru-RU" sz="1000" b="0" i="0" u="none" strike="noStrike" dirty="0">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FBFD"/>
                    </a:solidFill>
                  </a:tcPr>
                </a:tc>
                <a:extLst>
                  <a:ext uri="{0D108BD9-81ED-4DB2-BD59-A6C34878D82A}">
                    <a16:rowId xmlns:a16="http://schemas.microsoft.com/office/drawing/2014/main" val="3349541685"/>
                  </a:ext>
                </a:extLst>
              </a:tr>
              <a:tr h="202333">
                <a:tc>
                  <a:txBody>
                    <a:bodyPr/>
                    <a:lstStyle/>
                    <a:p>
                      <a:pPr algn="ctr" fontAlgn="ctr"/>
                      <a:r>
                        <a:rPr lang="ru-RU" sz="1000" b="0" i="0" u="none" strike="noStrike">
                          <a:effectLst/>
                          <a:latin typeface="Arial" panose="020B060402020202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err="1">
                          <a:effectLst/>
                          <a:latin typeface="Arial" panose="020B0604020202020204" pitchFamily="34" charset="0"/>
                        </a:rPr>
                        <a:t>Chigatay</a:t>
                      </a:r>
                      <a:endParaRPr lang="ru-RU" sz="1000" b="0" i="0" u="none" strike="noStrike" dirty="0">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ru-RU" sz="1000" b="0" i="0" u="none" strike="noStrike" dirty="0">
                          <a:solidFill>
                            <a:srgbClr val="000000"/>
                          </a:solidFill>
                          <a:effectLst/>
                          <a:latin typeface="Arial" panose="020B0604020202020204" pitchFamily="34" charset="0"/>
                        </a:rPr>
                        <a:t>2,55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ru-RU" sz="1000" b="0" i="0" u="none" strike="noStrike" dirty="0">
                          <a:solidFill>
                            <a:srgbClr val="000000"/>
                          </a:solidFill>
                          <a:effectLst/>
                          <a:latin typeface="Arial" panose="020B0604020202020204" pitchFamily="34" charset="0"/>
                        </a:rPr>
                        <a:t>0,58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ru-RU" sz="1000" b="0" i="0" u="none" strike="noStrike">
                          <a:solidFill>
                            <a:srgbClr val="000000"/>
                          </a:solidFill>
                          <a:effectLst/>
                          <a:latin typeface="Arial" panose="020B0604020202020204" pitchFamily="34" charset="0"/>
                        </a:rPr>
                        <a:t>22,81%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472869022"/>
                  </a:ext>
                </a:extLst>
              </a:tr>
              <a:tr h="202333">
                <a:tc>
                  <a:txBody>
                    <a:bodyPr/>
                    <a:lstStyle/>
                    <a:p>
                      <a:pPr algn="ctr" fontAlgn="ctr"/>
                      <a:r>
                        <a:rPr lang="ru-RU" sz="1000" b="0" i="0" u="none" strike="noStrike">
                          <a:effectLst/>
                          <a:latin typeface="Arial" panose="020B060402020202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err="1">
                          <a:effectLst/>
                          <a:latin typeface="Arial" panose="020B0604020202020204" pitchFamily="34" charset="0"/>
                        </a:rPr>
                        <a:t>Temirli</a:t>
                      </a:r>
                      <a:endParaRPr lang="ru-RU" sz="1000" b="0" i="0" u="none" strike="noStrike" dirty="0">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ru-RU" sz="1000" b="0" i="0" u="none" strike="noStrike" dirty="0">
                          <a:solidFill>
                            <a:srgbClr val="000000"/>
                          </a:solidFill>
                          <a:effectLst/>
                          <a:latin typeface="Arial" panose="020B0604020202020204" pitchFamily="34" charset="0"/>
                        </a:rPr>
                        <a:t>6,52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fontAlgn="ctr"/>
                      <a:r>
                        <a:rPr lang="ru-RU" sz="1000" b="0" i="0" u="none" strike="noStrike" dirty="0">
                          <a:solidFill>
                            <a:srgbClr val="000000"/>
                          </a:solidFill>
                          <a:effectLst/>
                          <a:latin typeface="Arial" panose="020B0604020202020204" pitchFamily="34" charset="0"/>
                        </a:rPr>
                        <a:t>1,79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fontAlgn="ctr"/>
                      <a:r>
                        <a:rPr lang="ru-RU" sz="1000" b="0" i="0" u="none" strike="noStrike" dirty="0">
                          <a:solidFill>
                            <a:srgbClr val="000000"/>
                          </a:solidFill>
                          <a:effectLst/>
                          <a:latin typeface="Arial" panose="020B0604020202020204" pitchFamily="34" charset="0"/>
                        </a:rPr>
                        <a:t>29,16%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974896295"/>
                  </a:ext>
                </a:extLst>
              </a:tr>
              <a:tr h="202333">
                <a:tc>
                  <a:txBody>
                    <a:bodyPr/>
                    <a:lstStyle/>
                    <a:p>
                      <a:pPr algn="ctr" fontAlgn="ctr"/>
                      <a:r>
                        <a:rPr lang="ru-RU" sz="1000" b="0" i="0" u="none" strike="noStrike">
                          <a:effectLst/>
                          <a:latin typeface="Arial" panose="020B060402020202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err="1">
                          <a:effectLst/>
                          <a:latin typeface="Arial" panose="020B0604020202020204" pitchFamily="34" charset="0"/>
                        </a:rPr>
                        <a:t>Laylakhona</a:t>
                      </a:r>
                      <a:endParaRPr lang="ru-RU" sz="1000" b="0" i="0" u="none" strike="noStrike" dirty="0">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ru-RU" sz="1000" b="0" i="0" u="none" strike="noStrike">
                          <a:solidFill>
                            <a:srgbClr val="000000"/>
                          </a:solidFill>
                          <a:effectLst/>
                          <a:latin typeface="Arial" panose="020B0604020202020204" pitchFamily="34" charset="0"/>
                        </a:rPr>
                        <a:t>8,01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ru-RU" sz="1000" b="0" i="0" u="none" strike="noStrike" dirty="0">
                          <a:solidFill>
                            <a:srgbClr val="000000"/>
                          </a:solidFill>
                          <a:effectLst/>
                          <a:latin typeface="Arial" panose="020B0604020202020204" pitchFamily="34" charset="0"/>
                        </a:rPr>
                        <a:t>1,55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ru-RU" sz="1000" b="0" i="0" u="none" strike="noStrike" dirty="0">
                          <a:solidFill>
                            <a:srgbClr val="000000"/>
                          </a:solidFill>
                          <a:effectLst/>
                          <a:latin typeface="Arial" panose="020B0604020202020204" pitchFamily="34" charset="0"/>
                        </a:rPr>
                        <a:t>25,76%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247113991"/>
                  </a:ext>
                </a:extLst>
              </a:tr>
              <a:tr h="202333">
                <a:tc>
                  <a:txBody>
                    <a:bodyPr/>
                    <a:lstStyle/>
                    <a:p>
                      <a:pPr algn="ctr" fontAlgn="ctr"/>
                      <a:r>
                        <a:rPr lang="ru-RU" sz="1000" b="0" i="0" u="none" strike="noStrike">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FBFD"/>
                    </a:solidFill>
                  </a:tcPr>
                </a:tc>
                <a:tc>
                  <a:txBody>
                    <a:bodyPr/>
                    <a:lstStyle/>
                    <a:p>
                      <a:pPr algn="ctr" fontAlgn="ctr"/>
                      <a:r>
                        <a:rPr lang="en-US" sz="1000" b="1" i="0" u="none" strike="noStrike" dirty="0">
                          <a:effectLst/>
                          <a:latin typeface="Arial" panose="020B0604020202020204" pitchFamily="34" charset="0"/>
                        </a:rPr>
                        <a:t>In total</a:t>
                      </a:r>
                      <a:endParaRPr lang="ru-RU" sz="1000" b="1" i="0" u="none" strike="noStrike" dirty="0">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FBFD"/>
                    </a:solidFill>
                  </a:tcPr>
                </a:tc>
                <a:tc>
                  <a:txBody>
                    <a:bodyPr/>
                    <a:lstStyle/>
                    <a:p>
                      <a:pPr algn="ctr" fontAlgn="ctr"/>
                      <a:r>
                        <a:rPr lang="ru-RU" sz="1000" b="1" i="0" u="none" strike="noStrike">
                          <a:effectLst/>
                          <a:latin typeface="Arial" panose="020B0604020202020204" pitchFamily="34" charset="0"/>
                        </a:rPr>
                        <a:t>17,07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FBFD"/>
                    </a:solidFill>
                  </a:tcPr>
                </a:tc>
                <a:tc>
                  <a:txBody>
                    <a:bodyPr/>
                    <a:lstStyle/>
                    <a:p>
                      <a:pPr algn="ctr" fontAlgn="ctr"/>
                      <a:r>
                        <a:rPr lang="ru-RU" sz="1000" b="1" i="0" u="none" strike="noStrike">
                          <a:effectLst/>
                          <a:latin typeface="Arial" panose="020B0604020202020204" pitchFamily="34" charset="0"/>
                        </a:rPr>
                        <a:t>3,92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FBFD"/>
                    </a:solidFill>
                  </a:tcPr>
                </a:tc>
                <a:tc>
                  <a:txBody>
                    <a:bodyPr/>
                    <a:lstStyle/>
                    <a:p>
                      <a:pPr algn="ctr" fontAlgn="ctr"/>
                      <a:r>
                        <a:rPr lang="ru-RU" sz="1000" b="1" i="0" u="none" strike="noStrike" dirty="0">
                          <a:effectLst/>
                          <a:latin typeface="Arial" panose="020B0604020202020204" pitchFamily="34" charset="0"/>
                        </a:rPr>
                        <a:t>25,9%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FBFD"/>
                    </a:solidFill>
                  </a:tcPr>
                </a:tc>
                <a:extLst>
                  <a:ext uri="{0D108BD9-81ED-4DB2-BD59-A6C34878D82A}">
                    <a16:rowId xmlns:a16="http://schemas.microsoft.com/office/drawing/2014/main" val="3420781527"/>
                  </a:ext>
                </a:extLst>
              </a:tr>
            </a:tbl>
          </a:graphicData>
        </a:graphic>
      </p:graphicFrame>
      <p:sp>
        <p:nvSpPr>
          <p:cNvPr id="81" name="TextBox 80">
            <a:extLst>
              <a:ext uri="{FF2B5EF4-FFF2-40B4-BE49-F238E27FC236}">
                <a16:creationId xmlns:a16="http://schemas.microsoft.com/office/drawing/2014/main" id="{02E0DBAA-DA56-4F2C-9581-90BB587B98E2}"/>
              </a:ext>
            </a:extLst>
          </p:cNvPr>
          <p:cNvSpPr txBox="1"/>
          <p:nvPr/>
        </p:nvSpPr>
        <p:spPr>
          <a:xfrm>
            <a:off x="-12728" y="4346858"/>
            <a:ext cx="6198668" cy="738664"/>
          </a:xfrm>
          <a:prstGeom prst="rect">
            <a:avLst/>
          </a:prstGeom>
          <a:noFill/>
        </p:spPr>
        <p:txBody>
          <a:bodyPr wrap="square">
            <a:spAutoFit/>
          </a:bodyPr>
          <a:lstStyle/>
          <a:p>
            <a:pPr marL="12700" algn="just">
              <a:spcBef>
                <a:spcPts val="195"/>
              </a:spcBef>
            </a:pPr>
            <a:r>
              <a:rPr lang="en-US" sz="1050" dirty="0">
                <a:latin typeface="Times New Roman" panose="02020603050405020304" pitchFamily="18" charset="0"/>
                <a:cs typeface="Times New Roman" panose="02020603050405020304" pitchFamily="18" charset="0"/>
              </a:rPr>
              <a:t>In the long term (2030), Uzbekistan plans to reduce import dependence and provide enterprises with competitive rolled metal, non-ferrous, rare-earth, and precious metals. The development of our own metallurgy contributes to the establishment of domestic high-tech industries and allows the country to occupy a worthy place in the world market.</a:t>
            </a:r>
            <a:endParaRPr lang="ru-RU" sz="1050" dirty="0">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4E1FD8E2-A94D-4A01-B75B-A139553F4188}"/>
              </a:ext>
            </a:extLst>
          </p:cNvPr>
          <p:cNvPicPr>
            <a:picLocks noChangeAspect="1"/>
          </p:cNvPicPr>
          <p:nvPr/>
        </p:nvPicPr>
        <p:blipFill>
          <a:blip r:embed="rId6"/>
          <a:stretch>
            <a:fillRect/>
          </a:stretch>
        </p:blipFill>
        <p:spPr>
          <a:xfrm>
            <a:off x="1524467" y="5107630"/>
            <a:ext cx="4546271" cy="1720066"/>
          </a:xfrm>
          <a:prstGeom prst="rect">
            <a:avLst/>
          </a:prstGeom>
        </p:spPr>
      </p:pic>
      <p:pic>
        <p:nvPicPr>
          <p:cNvPr id="23" name="Рисунок 22">
            <a:extLst>
              <a:ext uri="{FF2B5EF4-FFF2-40B4-BE49-F238E27FC236}">
                <a16:creationId xmlns:a16="http://schemas.microsoft.com/office/drawing/2014/main" id="{1866E9AF-7A22-447C-BB9C-B647CDE0A111}"/>
              </a:ext>
            </a:extLst>
          </p:cNvPr>
          <p:cNvPicPr>
            <a:picLocks noChangeAspect="1"/>
          </p:cNvPicPr>
          <p:nvPr/>
        </p:nvPicPr>
        <p:blipFill>
          <a:blip r:embed="rId7"/>
          <a:stretch>
            <a:fillRect/>
          </a:stretch>
        </p:blipFill>
        <p:spPr>
          <a:xfrm>
            <a:off x="6242686" y="2793909"/>
            <a:ext cx="4219867" cy="2008408"/>
          </a:xfrm>
          <a:prstGeom prst="rect">
            <a:avLst/>
          </a:prstGeom>
        </p:spPr>
      </p:pic>
    </p:spTree>
    <p:extLst>
      <p:ext uri="{BB962C8B-B14F-4D97-AF65-F5344CB8AC3E}">
        <p14:creationId xmlns:p14="http://schemas.microsoft.com/office/powerpoint/2010/main" val="276098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416931" y="155560"/>
            <a:ext cx="10270798"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On the strategic international logistics corridor</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71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2846"/>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960601" y="47852"/>
            <a:ext cx="10270798"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kern="1200" dirty="0">
                <a:solidFill>
                  <a:srgbClr val="00425F"/>
                </a:solidFill>
                <a:latin typeface="Montserrat" pitchFamily="2" charset="-52"/>
                <a:ea typeface="+mn-ea"/>
                <a:cs typeface="+mn-cs"/>
              </a:rPr>
              <a:t>H</a:t>
            </a:r>
            <a:r>
              <a:rPr kumimoji="0" lang="en-US" sz="1800" b="0" i="0" u="none" strike="noStrike" kern="1200" cap="none" spc="0" normalizeH="0" baseline="0" noProof="0" dirty="0" err="1">
                <a:ln>
                  <a:noFill/>
                </a:ln>
                <a:solidFill>
                  <a:srgbClr val="00425F"/>
                </a:solidFill>
                <a:effectLst/>
                <a:uLnTx/>
                <a:uFillTx/>
                <a:latin typeface="Montserrat" pitchFamily="2" charset="-52"/>
                <a:ea typeface="+mn-ea"/>
                <a:cs typeface="+mn-cs"/>
              </a:rPr>
              <a:t>igh</a:t>
            </a: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-quality air communication from Tashkent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other airports of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33641" y="4345888"/>
            <a:ext cx="2514359" cy="1869743"/>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Visa-free regime for tourists from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90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A wide range of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59 air lines </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represented at Uzbekistan's airports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00425F"/>
                </a:solidFill>
                <a:effectLst/>
                <a:uLnTx/>
                <a:uFillTx/>
                <a:latin typeface="Montserrat" pitchFamily="2" charset="-52"/>
                <a:ea typeface="+mn-ea"/>
                <a:cs typeface="+mn-cs"/>
              </a:rPr>
              <a:t>There are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airports </a:t>
            </a:r>
            <a:r>
              <a:rPr kumimoji="0" lang="en-US" sz="1050" i="0" u="none" strike="noStrike" kern="1200" cap="none" spc="0" normalizeH="0" baseline="0" noProof="0" dirty="0">
                <a:ln>
                  <a:noFill/>
                </a:ln>
                <a:solidFill>
                  <a:srgbClr val="00425F"/>
                </a:solidFill>
                <a:effectLst/>
                <a:uLnTx/>
                <a:uFillTx/>
                <a:latin typeface="Montserrat" pitchFamily="2" charset="-52"/>
                <a:ea typeface="+mn-ea"/>
                <a:cs typeface="+mn-cs"/>
              </a:rPr>
              <a:t>across the country, the main ones being in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Tashkent, Samarkand</a:t>
            </a:r>
            <a:r>
              <a:rPr kumimoji="0" lang="en-US" sz="1050" i="0" u="none" strike="noStrike" kern="1200" cap="none" spc="0" normalizeH="0" baseline="0" noProof="0" dirty="0">
                <a:ln>
                  <a:noFill/>
                </a:ln>
                <a:solidFill>
                  <a:srgbClr val="00425F"/>
                </a:solidFill>
                <a:effectLst/>
                <a:uLnTx/>
                <a:uFillTx/>
                <a:latin typeface="Montserrat" pitchFamily="2" charset="-52"/>
                <a:ea typeface="+mn-ea"/>
                <a:cs typeface="+mn-cs"/>
              </a:rPr>
              <a:t>, and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02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1269</TotalTime>
  <Words>568</Words>
  <Application>Microsoft Office PowerPoint</Application>
  <PresentationFormat>Широкоэкранный</PresentationFormat>
  <Paragraphs>125</Paragraphs>
  <Slides>3</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vt:i4>
      </vt:variant>
    </vt:vector>
  </HeadingPairs>
  <TitlesOfParts>
    <vt:vector size="13" baseType="lpstr">
      <vt:lpstr>Arial</vt:lpstr>
      <vt:lpstr>Calibri</vt:lpstr>
      <vt:lpstr>Calibri Light</vt:lpstr>
      <vt:lpstr>EYInterstate</vt:lpstr>
      <vt:lpstr>Montserrat</vt:lpstr>
      <vt:lpstr>Times New Roman</vt:lpstr>
      <vt:lpstr>Trebuchet MS</vt:lpstr>
      <vt:lpstr>Wingdings</vt:lpstr>
      <vt:lpstr>Office Theme</vt:lpstr>
      <vt:lpstr>Тема Office</vt:lpstr>
      <vt:lpstr>Development of iron ore fields</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intensive apple and stone fruit orchards and production of natural juices</dc:title>
  <dc:creator>Admin</dc:creator>
  <cp:lastModifiedBy>ws00</cp:lastModifiedBy>
  <cp:revision>91</cp:revision>
  <cp:lastPrinted>2025-05-01T12:14:37Z</cp:lastPrinted>
  <dcterms:created xsi:type="dcterms:W3CDTF">2025-04-25T05:32:52Z</dcterms:created>
  <dcterms:modified xsi:type="dcterms:W3CDTF">2025-06-16T08:31:00Z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2025-04-25T00:00:00Z</vt:filetime>
  </property>
  <property fmtid="{D5CDD505-2E9C-101B-9397-08002B2CF9AE}" pid="3" name="LastSaved">
    <vt:filetime>2025-04-25T00:00:00Z</vt:filetime>
  </property>
  <property fmtid="{D5CDD505-2E9C-101B-9397-08002B2CF9AE}" pid="4" name="Producer">
    <vt:lpwstr>iLovePDF</vt:lpwstr>
  </property>
</Properties>
</file>