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147479663" r:id="rId3"/>
    <p:sldId id="2147479774" r:id="rId4"/>
    <p:sldId id="2147479783" r:id="rId5"/>
    <p:sldId id="2147479782" r:id="rId6"/>
    <p:sldId id="2147479784" r:id="rId7"/>
    <p:sldId id="2147479785" r:id="rId8"/>
    <p:sldId id="2147479664" r:id="rId9"/>
    <p:sldId id="21474796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F8A7-A89D-45AA-8ED3-1F6691092C7B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107B6-F400-422E-93C1-17F141E0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329D0-19BB-4137-8B1C-2F91A7FBB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9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329D0-19BB-4137-8B1C-2F91A7FBB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84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329D0-19BB-4137-8B1C-2F91A7FBB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9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329D0-19BB-4137-8B1C-2F91A7FBB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1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7E5A-9528-57E4-7338-6326A5EC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AA703-9FB2-D23A-3FFF-B77E5EE5F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CFFB2-1BF5-D57B-DE71-81EA1CA88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380094-984A-E75C-FB0E-790802A4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329D0-19BB-4137-8B1C-2F91A7FBBB0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69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D3719-4CBD-4ACA-B5CC-BA9D335F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501A1E-E408-4515-B3E4-07E544D8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AE38E-0943-4CDC-A4C8-331308B1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2AEAC-8CC1-443A-8774-673B5CC7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3EBE5-3B92-4A40-A9B5-022AB21D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5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CD865-D4F5-4DC2-AFBA-FEC5A3F5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FFADB0-642C-4CE9-8028-6A3AD687C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A255E-59C2-46B8-A3C4-393D7529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0803F-D22B-4F50-A453-1A67D79B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AD8D7-7BF0-4216-8DE0-471A92AC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5AFE42-31B6-4451-945C-AA045CFB1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8F5208-9EED-4B22-8C1C-47385B14C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35413-E123-41D2-934B-24C1970B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BEA76-4807-4639-887C-A876CBECD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95F9-A6AF-48A3-8D8C-57F840F0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2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F36E-D742-41FF-86BF-DB06B752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B5A01-95C3-45AE-8F91-DA55376D2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FF61A-4986-4212-BC69-7CFEA153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A63F-84D7-42FA-A7DF-6E2BA803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2AFF-AE75-405D-8935-07379B93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2217-5043-4906-9C1A-19B086BC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0B98-5BE2-438B-8B3E-D45EE697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E684-94C1-47AF-827D-CF0E3EFC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9A84-7222-43F9-8755-01CE2919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9720-0C61-4CB2-8461-7F5D48F9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D49B-BDCB-4C87-B9ED-E136D7AE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CDB91-58D4-4B8B-82AB-09D639C1D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C830-FA68-439F-9629-21E2C9A9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38687-F5C4-41F0-BF4A-89ACF1B6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444A-547E-409C-8D8A-7A415A15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2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55EF-4798-46AF-A3DE-9E2846ED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A393-C6DD-4989-8A64-7921D93EE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574A1-5AF7-49DD-968A-D5982261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F6725-646C-4F5D-8F5F-ACB2CE2B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AFB24-4D31-41D0-8A4C-B3E2755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FA7E-9887-410C-8DFF-09030C73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9CE-B4EF-476C-96B0-FF36C756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2369-0DAB-453A-9874-846EEBAC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4578D-2A4C-435A-B996-3587EE45A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6F75B-5428-416A-AACC-B10BC5703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75593-CE7A-4A1A-9759-6EAD157C8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15F3-4E3C-4520-BA8E-D9C3B7B8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7743-BFE9-4FDF-B619-A5D0A0AC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3D764-F04F-4756-ADAA-6705C389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05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FA6B-21FF-4E12-95C2-B6CE6D78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63016-83CA-4C49-B552-ADE8E2BD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8F744-E61D-4DD5-98D8-F866346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AF878-2E2F-4F5D-982A-3273B74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9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5A32F-ABAD-4396-BC91-35700E4B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7B16B-7D1E-4DF0-A6B8-315DB480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AFA6-6058-4A08-BB82-C50B6D97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E8D9-7886-4C3E-B5F2-240C3D9E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9E0B1-38A3-4DE7-B310-E204F909B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EAFE4-8B38-4ED1-ADF4-E93C8AB5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4692-7A41-4F9F-AB76-9BBCB20B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8EFA-6444-4676-BD7E-10C6728F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1D16-E952-4B1E-B2DC-F31B68C0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CD9C9-F392-424F-8FC5-6DF92438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6A51A-7D32-4290-A50E-6322E638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2BA135-B5CA-41C5-B5D2-72BD39E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045D9-0941-4B88-8FF6-BAA97A52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16138-191D-46F2-B33E-797EC3F9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45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6446-B45C-4A97-8927-BF565FB3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EFDA-BBFC-4610-8CD6-4303EEE3E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B79EB-B1A3-45D0-9B07-164F6CB1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DC7C-52DD-4DF2-B548-970E6158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ACF1A-6A69-4A7C-926E-1348C2CB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2C4C7-1FCF-4E20-8568-BCDB4009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7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696E-30D8-4BCA-9AC0-48BE4BCC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E48FC-0B66-4855-91F3-A397BF3CE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1B0E8-EE46-45EA-BEB2-207B6088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1331E-A467-47EF-98A2-4171C3DF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0359-C092-4198-98BA-0D78EC14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5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F9FEB-1C77-420D-8BA2-F777DAB2B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C9CC5-A75C-4251-8686-96330444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F2058-21B4-47AD-A445-F8FC7AC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F04E-B140-4E59-9FE5-6685DA10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A313-75C0-4FBB-9BCB-94A714C7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7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324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E862D60-4645-488F-9FDC-0D5205DF09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2583543"/>
              <a:gd name="connsiteX1" fmla="*/ 12191999 w 12191999"/>
              <a:gd name="connsiteY1" fmla="*/ 0 h 2583543"/>
              <a:gd name="connsiteX2" fmla="*/ 12191999 w 12191999"/>
              <a:gd name="connsiteY2" fmla="*/ 2583543 h 2583543"/>
              <a:gd name="connsiteX3" fmla="*/ 0 w 12191999"/>
              <a:gd name="connsiteY3" fmla="*/ 2583543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583543">
                <a:moveTo>
                  <a:pt x="0" y="0"/>
                </a:moveTo>
                <a:lnTo>
                  <a:pt x="12191999" y="0"/>
                </a:lnTo>
                <a:lnTo>
                  <a:pt x="12191999" y="2583543"/>
                </a:lnTo>
                <a:lnTo>
                  <a:pt x="0" y="258354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C92070-9C6F-4BBE-88C3-3D5E83AFF6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1723" y="2035694"/>
            <a:ext cx="1488556" cy="1488556"/>
          </a:xfrm>
          <a:custGeom>
            <a:avLst/>
            <a:gdLst>
              <a:gd name="connsiteX0" fmla="*/ 744278 w 1488556"/>
              <a:gd name="connsiteY0" fmla="*/ 0 h 1488556"/>
              <a:gd name="connsiteX1" fmla="*/ 1488556 w 1488556"/>
              <a:gd name="connsiteY1" fmla="*/ 744278 h 1488556"/>
              <a:gd name="connsiteX2" fmla="*/ 744278 w 1488556"/>
              <a:gd name="connsiteY2" fmla="*/ 1488556 h 1488556"/>
              <a:gd name="connsiteX3" fmla="*/ 0 w 1488556"/>
              <a:gd name="connsiteY3" fmla="*/ 744278 h 1488556"/>
              <a:gd name="connsiteX4" fmla="*/ 744278 w 1488556"/>
              <a:gd name="connsiteY4" fmla="*/ 0 h 14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56" h="1488556">
                <a:moveTo>
                  <a:pt x="744278" y="0"/>
                </a:moveTo>
                <a:cubicBezTo>
                  <a:pt x="1155331" y="0"/>
                  <a:pt x="1488556" y="333225"/>
                  <a:pt x="1488556" y="744278"/>
                </a:cubicBezTo>
                <a:cubicBezTo>
                  <a:pt x="1488556" y="1155331"/>
                  <a:pt x="1155331" y="1488556"/>
                  <a:pt x="744278" y="1488556"/>
                </a:cubicBezTo>
                <a:cubicBezTo>
                  <a:pt x="333225" y="1488556"/>
                  <a:pt x="0" y="1155331"/>
                  <a:pt x="0" y="744278"/>
                </a:cubicBezTo>
                <a:cubicBezTo>
                  <a:pt x="0" y="333225"/>
                  <a:pt x="333225" y="0"/>
                  <a:pt x="744278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7231A0-C366-4F47-958B-0A341426C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1675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75DAA7D-35BC-42AD-BD82-FC985759D6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68238" y="2343928"/>
            <a:ext cx="872088" cy="872088"/>
          </a:xfrm>
          <a:custGeom>
            <a:avLst/>
            <a:gdLst>
              <a:gd name="connsiteX0" fmla="*/ 436044 w 872088"/>
              <a:gd name="connsiteY0" fmla="*/ 0 h 872088"/>
              <a:gd name="connsiteX1" fmla="*/ 872088 w 872088"/>
              <a:gd name="connsiteY1" fmla="*/ 436044 h 872088"/>
              <a:gd name="connsiteX2" fmla="*/ 436044 w 872088"/>
              <a:gd name="connsiteY2" fmla="*/ 872088 h 872088"/>
              <a:gd name="connsiteX3" fmla="*/ 0 w 872088"/>
              <a:gd name="connsiteY3" fmla="*/ 436044 h 872088"/>
              <a:gd name="connsiteX4" fmla="*/ 436044 w 872088"/>
              <a:gd name="connsiteY4" fmla="*/ 0 h 87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88" h="872088">
                <a:moveTo>
                  <a:pt x="436044" y="0"/>
                </a:moveTo>
                <a:cubicBezTo>
                  <a:pt x="676864" y="0"/>
                  <a:pt x="872088" y="195224"/>
                  <a:pt x="872088" y="436044"/>
                </a:cubicBezTo>
                <a:cubicBezTo>
                  <a:pt x="872088" y="676864"/>
                  <a:pt x="676864" y="872088"/>
                  <a:pt x="436044" y="872088"/>
                </a:cubicBezTo>
                <a:cubicBezTo>
                  <a:pt x="195224" y="872088"/>
                  <a:pt x="0" y="676864"/>
                  <a:pt x="0" y="436044"/>
                </a:cubicBezTo>
                <a:cubicBezTo>
                  <a:pt x="0" y="195224"/>
                  <a:pt x="195224" y="0"/>
                  <a:pt x="436044" y="0"/>
                </a:cubicBez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x-none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81481E-6 L 0 0.53102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55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4.07407E-6 L 0 0.8224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1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07407E-6 L -2.70833E-6 0.9335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BBA5A-1092-4214-BBF4-9BF62513A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631CC-59AB-4DF9-AA6F-3046A917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A4E4B-F194-4757-85F5-E68D40F8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D7B04C-990A-47B1-9182-80CDFF59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349AC-6936-4AC5-B153-C00F593D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4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9AA98-5201-403C-9E34-94945048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60B19-DD8B-4634-8180-96087B2B5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1BF-6DB0-4197-B3B1-AF88CCBEA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E3D8A-EE3F-4698-A50D-117EF0B0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DABCBA-D99E-4A28-9609-6D7B1B13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4D2C5-96F7-422A-BA78-1A655604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6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83339-A1FC-484E-AB91-E8991953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1FF15-E2C1-4FD3-B533-326616A93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A7B650-FB1E-433F-93F8-597B4C253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571C4F-589E-4B49-A308-8942D7CD2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E8265C-926F-4A20-A244-028FF03AE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050D59-6B71-4DB2-8B0F-4F20078D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FF1094-7B02-49BA-8634-DEFC2A4E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1EAF45-71DD-405F-AC3F-4ED64A89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7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45270-BF81-494C-AEC9-8CDC13F3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709424-9691-4FF8-90B6-8E86D18D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BF1485-7A87-4C37-B670-E5372DCD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4E377C-F202-4EA3-A183-2E9C835E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5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F35F47-8C06-4B2F-BCF9-99C42D38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F60D8D-B8BF-47BC-BAB4-55E2B2FA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3FAEB3-C707-4B58-BFD1-A9D908F6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5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350D3-D470-48EB-AF68-8E0382A9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A9A3E-C105-4962-AD39-E91E87C56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D5F089-B5A4-470A-8C2B-C22409BE8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CC69B-193D-407A-A12A-1DFA0CD0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4C177D-B278-4889-95EA-2990F4BF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E5D4AE-5C6C-43AA-B5EC-94E20D2A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02F57-E5DA-4FED-80A8-0C4AD031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8AF48F-B69D-47E5-B0B8-938F8205D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0DBDE6-4DEE-437D-8C54-6C513C255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408A8E-2E8B-4D3D-925D-8EF4CCC4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9A49EE-C71B-421F-AB49-A6719CDF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7A1F4E-FFAC-46A5-BAB6-AE94E7B0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2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756A1-0C8A-4AC0-B583-28C398AE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6C6CC3-FEAC-4B70-9144-59C74D7C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CB0BB-DC53-40E7-A942-EF200AADE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A226-EF7B-4098-BA5D-102E0EDA7A1E}" type="datetimeFigureOut">
              <a:rPr lang="ru-RU" smtClean="0"/>
              <a:t>06.07.2025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0BE35-B4AC-4A3A-9EC4-36926E962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87DE8-7665-4BDD-9CCE-6309EBFDA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1900-6B26-46FE-A1B5-E69F0D6E3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F4AA-F1D8-4FAA-A160-D95BE334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E6E-24BC-4A42-904F-7E87EC8E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EDADB-1CDC-4509-B6A9-345D45227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124-F480-403E-A988-0BA85AE1B687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A414-018C-43CE-BEDB-2679001FF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76337-4C09-4DEE-B88C-54DFED7B4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76B-7A76-4AF4-921E-2D2B8044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BDCF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FCF343-CB3B-4BEF-A8F3-184D24C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6" y="-44096"/>
            <a:ext cx="12192000" cy="6735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32980E-9885-4084-9EBF-A98EEB805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759" y="4862247"/>
            <a:ext cx="2472485" cy="990752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22ABF9AD-A55E-4615-AF07-9999FE23E031}"/>
              </a:ext>
            </a:extLst>
          </p:cNvPr>
          <p:cNvSpPr txBox="1"/>
          <p:nvPr/>
        </p:nvSpPr>
        <p:spPr>
          <a:xfrm>
            <a:off x="96088" y="2590191"/>
            <a:ext cx="6010391" cy="21871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Месторождения и прогнозные запасы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Доказанные запасы золота в Узбекистане составляют 6,4 тыс. тонн. В стране также есть крупные залежи серебра — 24,6 тыс. тонн, меди — 21,3 млн тонн. Большие запасы цветных металлов создают возможность инвестиций в добычу и их переработку.  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Государственного комитета по геологии и минеральным ресурсам Узбекистана, в стране учтено 41 месторождение золота, в том числе 33 собственно золоторудных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рогнозные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ресурсы золота в Узбекистане более чем в два раза превышают разведанные запасы. Например: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4260 тонн — ресурсы собственно золоторудных объектов, основная доля которых находится в недрах Кызылкумского (2434 тонны) и Самаркандского (1571 тонна) регионов.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2500 тонн — ресурсы золотосодержащих объектов, основная доля которых —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Приташкентский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регион (2445 тонн).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65F8E4D-F0D6-42BF-9545-1432172E4C4B}"/>
              </a:ext>
            </a:extLst>
          </p:cNvPr>
          <p:cNvSpPr txBox="1">
            <a:spLocks/>
          </p:cNvSpPr>
          <p:nvPr/>
        </p:nvSpPr>
        <p:spPr>
          <a:xfrm>
            <a:off x="1988192" y="-3023"/>
            <a:ext cx="9529892" cy="51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Инвестиционные проекты по освоению месторождений золота и других металлов в Р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еспублике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Узбекистан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1A0D7BA1-0895-471E-8271-824F43F5FA93}"/>
              </a:ext>
            </a:extLst>
          </p:cNvPr>
          <p:cNvSpPr txBox="1"/>
          <p:nvPr/>
        </p:nvSpPr>
        <p:spPr>
          <a:xfrm>
            <a:off x="3394524" y="1012263"/>
            <a:ext cx="2745356" cy="15895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отрасли стимулируют расширение поисков новых сырьевых объектов в пределах известные рудных районов и новых перспективных площадях мезо кайнозойских отложений. Проектом предусмотрено продажа право разведки и добычи золота и других металлов на основе аукциона около 38 месторождений в Республике Узбекистан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E1CFBF8D-B1F3-4598-9A2D-94A44844E460}"/>
              </a:ext>
            </a:extLst>
          </p:cNvPr>
          <p:cNvSpPr txBox="1"/>
          <p:nvPr/>
        </p:nvSpPr>
        <p:spPr>
          <a:xfrm>
            <a:off x="102836" y="4841982"/>
            <a:ext cx="3476484" cy="8072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Рынок</a:t>
            </a:r>
          </a:p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Фьючерсы на золото достигли $3.500 долларов, а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спотовая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цена также ненадолго превысила эту отметку во время внутридневной торговли. Это ошеломляющий рост на 775% всего за 20 лет!</a:t>
            </a: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4F85F351-8D40-4963-8A79-661C27B75696}"/>
              </a:ext>
            </a:extLst>
          </p:cNvPr>
          <p:cNvSpPr txBox="1"/>
          <p:nvPr/>
        </p:nvSpPr>
        <p:spPr>
          <a:xfrm>
            <a:off x="6296634" y="5534876"/>
            <a:ext cx="5705544" cy="121251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горнодобывающей промышленности и геологии Республики Узбекистан осуществляет реализацию единой политики изучения, использования и охраны недр, а также обеспечение прироста запасов полезных ископаемых и воспроизводства минерально-сырьевой базы и промышленных мощностей на местах.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Заинтересованным инвесторам будет передано имеющая техническая документация для ознакомления после подписания соглашения NDA</a:t>
            </a: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3B3ACB9C-2B27-4D7F-A891-10013E96C607}"/>
              </a:ext>
            </a:extLst>
          </p:cNvPr>
          <p:cNvSpPr txBox="1"/>
          <p:nvPr/>
        </p:nvSpPr>
        <p:spPr>
          <a:xfrm>
            <a:off x="6270394" y="646318"/>
            <a:ext cx="262017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сведения о месторождениях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object 12">
            <a:extLst>
              <a:ext uri="{FF2B5EF4-FFF2-40B4-BE49-F238E27FC236}">
                <a16:creationId xmlns:a16="http://schemas.microsoft.com/office/drawing/2014/main" id="{2388C0CB-0412-4FF4-B2CA-2D4B54A0BC4F}"/>
              </a:ext>
            </a:extLst>
          </p:cNvPr>
          <p:cNvSpPr txBox="1"/>
          <p:nvPr/>
        </p:nvSpPr>
        <p:spPr>
          <a:xfrm>
            <a:off x="3403206" y="609044"/>
            <a:ext cx="2826772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Геология и цветная металлургия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0245C15-C62D-4CF4-A512-7EB464E765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65" name="object 14">
            <a:extLst>
              <a:ext uri="{FF2B5EF4-FFF2-40B4-BE49-F238E27FC236}">
                <a16:creationId xmlns:a16="http://schemas.microsoft.com/office/drawing/2014/main" id="{A55E5614-BFEA-4CCD-97A2-CB0979FEB7F5}"/>
              </a:ext>
            </a:extLst>
          </p:cNvPr>
          <p:cNvSpPr txBox="1"/>
          <p:nvPr/>
        </p:nvSpPr>
        <p:spPr>
          <a:xfrm>
            <a:off x="82423" y="5786226"/>
            <a:ext cx="5992043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чем привлекательность проекта?</a:t>
            </a:r>
          </a:p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признаки указывают на то, что золото находится в середине исторического подъема, и цены на золото регулярно достигают исторических максимумов. Вот некоторые прогнозы, подтверждающие восходящий импульс золота и прочную макроэкономическую основу: Goldman Sachs: $4.500 долларов в 2025 году; J.P. Morgan: $4.000 долларов ко второму кварталу 2026 года; Р.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Кийосаки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$5.000 в 2025 году.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31E9D47-0F4B-40FE-BA9D-B80284B0F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52641387-B0FF-454A-B312-92DDA8033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" name="object 13">
            <a:extLst>
              <a:ext uri="{FF2B5EF4-FFF2-40B4-BE49-F238E27FC236}">
                <a16:creationId xmlns:a16="http://schemas.microsoft.com/office/drawing/2014/main" id="{74319AE7-203E-4E4A-B528-CFB5A214D5E5}"/>
              </a:ext>
            </a:extLst>
          </p:cNvPr>
          <p:cNvSpPr txBox="1"/>
          <p:nvPr/>
        </p:nvSpPr>
        <p:spPr>
          <a:xfrm>
            <a:off x="6327184" y="1214820"/>
            <a:ext cx="5705544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Средняя стоимость расходов на разведку золотых запасов - 75 долларов за унцию. Средние капитальные расходы данных проектов будет составлять около 200 долларов за унцию. Окончательная стоимость и структура финансирования проекта будут определены по результатам переговоров с инвестором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32DD731-DB48-4CDB-A9A9-507D0776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" y="691454"/>
            <a:ext cx="3253016" cy="18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BF37E1-B13D-4B58-AF37-282292F6BDC0}"/>
              </a:ext>
            </a:extLst>
          </p:cNvPr>
          <p:cNvGrpSpPr/>
          <p:nvPr/>
        </p:nvGrpSpPr>
        <p:grpSpPr>
          <a:xfrm>
            <a:off x="6306509" y="887593"/>
            <a:ext cx="1911946" cy="320601"/>
            <a:chOff x="6374386" y="1201494"/>
            <a:chExt cx="1823761" cy="320601"/>
          </a:xfrm>
        </p:grpSpPr>
        <p:grpSp>
          <p:nvGrpSpPr>
            <p:cNvPr id="41" name="Group 17">
              <a:extLst>
                <a:ext uri="{FF2B5EF4-FFF2-40B4-BE49-F238E27FC236}">
                  <a16:creationId xmlns:a16="http://schemas.microsoft.com/office/drawing/2014/main" id="{489934DD-9306-46D9-828F-5708CE7E21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77869" y="1404935"/>
              <a:ext cx="50047" cy="53015"/>
              <a:chOff x="4973" y="3723"/>
              <a:chExt cx="57" cy="88"/>
            </a:xfrm>
            <a:solidFill>
              <a:srgbClr val="92D050"/>
            </a:solidFill>
          </p:grpSpPr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EC9AAD93-1BA6-43EC-885A-8724E6DD4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3778"/>
                <a:ext cx="21" cy="33"/>
              </a:xfrm>
              <a:custGeom>
                <a:avLst/>
                <a:gdLst>
                  <a:gd name="T0" fmla="*/ 0 w 186"/>
                  <a:gd name="T1" fmla="*/ 0 h 305"/>
                  <a:gd name="T2" fmla="*/ 39 w 186"/>
                  <a:gd name="T3" fmla="*/ 10 h 305"/>
                  <a:gd name="T4" fmla="*/ 78 w 186"/>
                  <a:gd name="T5" fmla="*/ 24 h 305"/>
                  <a:gd name="T6" fmla="*/ 115 w 186"/>
                  <a:gd name="T7" fmla="*/ 40 h 305"/>
                  <a:gd name="T8" fmla="*/ 131 w 186"/>
                  <a:gd name="T9" fmla="*/ 50 h 305"/>
                  <a:gd name="T10" fmla="*/ 147 w 186"/>
                  <a:gd name="T11" fmla="*/ 60 h 305"/>
                  <a:gd name="T12" fmla="*/ 160 w 186"/>
                  <a:gd name="T13" fmla="*/ 73 h 305"/>
                  <a:gd name="T14" fmla="*/ 171 w 186"/>
                  <a:gd name="T15" fmla="*/ 87 h 305"/>
                  <a:gd name="T16" fmla="*/ 178 w 186"/>
                  <a:gd name="T17" fmla="*/ 103 h 305"/>
                  <a:gd name="T18" fmla="*/ 183 w 186"/>
                  <a:gd name="T19" fmla="*/ 119 h 305"/>
                  <a:gd name="T20" fmla="*/ 186 w 186"/>
                  <a:gd name="T21" fmla="*/ 143 h 305"/>
                  <a:gd name="T22" fmla="*/ 185 w 186"/>
                  <a:gd name="T23" fmla="*/ 168 h 305"/>
                  <a:gd name="T24" fmla="*/ 180 w 186"/>
                  <a:gd name="T25" fmla="*/ 192 h 305"/>
                  <a:gd name="T26" fmla="*/ 170 w 186"/>
                  <a:gd name="T27" fmla="*/ 214 h 305"/>
                  <a:gd name="T28" fmla="*/ 156 w 186"/>
                  <a:gd name="T29" fmla="*/ 235 h 305"/>
                  <a:gd name="T30" fmla="*/ 139 w 186"/>
                  <a:gd name="T31" fmla="*/ 253 h 305"/>
                  <a:gd name="T32" fmla="*/ 118 w 186"/>
                  <a:gd name="T33" fmla="*/ 267 h 305"/>
                  <a:gd name="T34" fmla="*/ 96 w 186"/>
                  <a:gd name="T35" fmla="*/ 279 h 305"/>
                  <a:gd name="T36" fmla="*/ 72 w 186"/>
                  <a:gd name="T37" fmla="*/ 288 h 305"/>
                  <a:gd name="T38" fmla="*/ 49 w 186"/>
                  <a:gd name="T39" fmla="*/ 295 h 305"/>
                  <a:gd name="T40" fmla="*/ 24 w 186"/>
                  <a:gd name="T41" fmla="*/ 300 h 305"/>
                  <a:gd name="T42" fmla="*/ 0 w 186"/>
                  <a:gd name="T43" fmla="*/ 305 h 305"/>
                  <a:gd name="T44" fmla="*/ 0 w 186"/>
                  <a:gd name="T4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305">
                    <a:moveTo>
                      <a:pt x="0" y="0"/>
                    </a:moveTo>
                    <a:lnTo>
                      <a:pt x="39" y="10"/>
                    </a:lnTo>
                    <a:lnTo>
                      <a:pt x="78" y="24"/>
                    </a:lnTo>
                    <a:lnTo>
                      <a:pt x="115" y="40"/>
                    </a:lnTo>
                    <a:lnTo>
                      <a:pt x="131" y="50"/>
                    </a:lnTo>
                    <a:lnTo>
                      <a:pt x="147" y="60"/>
                    </a:lnTo>
                    <a:lnTo>
                      <a:pt x="160" y="73"/>
                    </a:lnTo>
                    <a:lnTo>
                      <a:pt x="171" y="87"/>
                    </a:lnTo>
                    <a:lnTo>
                      <a:pt x="178" y="103"/>
                    </a:lnTo>
                    <a:lnTo>
                      <a:pt x="183" y="119"/>
                    </a:lnTo>
                    <a:lnTo>
                      <a:pt x="186" y="143"/>
                    </a:lnTo>
                    <a:lnTo>
                      <a:pt x="185" y="168"/>
                    </a:lnTo>
                    <a:lnTo>
                      <a:pt x="180" y="192"/>
                    </a:lnTo>
                    <a:lnTo>
                      <a:pt x="170" y="214"/>
                    </a:lnTo>
                    <a:lnTo>
                      <a:pt x="156" y="235"/>
                    </a:lnTo>
                    <a:lnTo>
                      <a:pt x="139" y="253"/>
                    </a:lnTo>
                    <a:lnTo>
                      <a:pt x="118" y="267"/>
                    </a:lnTo>
                    <a:lnTo>
                      <a:pt x="96" y="279"/>
                    </a:lnTo>
                    <a:lnTo>
                      <a:pt x="72" y="288"/>
                    </a:lnTo>
                    <a:lnTo>
                      <a:pt x="49" y="295"/>
                    </a:lnTo>
                    <a:lnTo>
                      <a:pt x="24" y="300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3F2FB1F5-E2B0-4DBE-BC14-0E8050216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3723"/>
                <a:ext cx="17" cy="31"/>
              </a:xfrm>
              <a:custGeom>
                <a:avLst/>
                <a:gdLst>
                  <a:gd name="T0" fmla="*/ 152 w 152"/>
                  <a:gd name="T1" fmla="*/ 0 h 276"/>
                  <a:gd name="T2" fmla="*/ 152 w 152"/>
                  <a:gd name="T3" fmla="*/ 276 h 276"/>
                  <a:gd name="T4" fmla="*/ 124 w 152"/>
                  <a:gd name="T5" fmla="*/ 267 h 276"/>
                  <a:gd name="T6" fmla="*/ 98 w 152"/>
                  <a:gd name="T7" fmla="*/ 258 h 276"/>
                  <a:gd name="T8" fmla="*/ 70 w 152"/>
                  <a:gd name="T9" fmla="*/ 244 h 276"/>
                  <a:gd name="T10" fmla="*/ 43 w 152"/>
                  <a:gd name="T11" fmla="*/ 229 h 276"/>
                  <a:gd name="T12" fmla="*/ 29 w 152"/>
                  <a:gd name="T13" fmla="*/ 217 h 276"/>
                  <a:gd name="T14" fmla="*/ 17 w 152"/>
                  <a:gd name="T15" fmla="*/ 205 h 276"/>
                  <a:gd name="T16" fmla="*/ 7 w 152"/>
                  <a:gd name="T17" fmla="*/ 188 h 276"/>
                  <a:gd name="T18" fmla="*/ 2 w 152"/>
                  <a:gd name="T19" fmla="*/ 170 h 276"/>
                  <a:gd name="T20" fmla="*/ 0 w 152"/>
                  <a:gd name="T21" fmla="*/ 149 h 276"/>
                  <a:gd name="T22" fmla="*/ 0 w 152"/>
                  <a:gd name="T23" fmla="*/ 129 h 276"/>
                  <a:gd name="T24" fmla="*/ 4 w 152"/>
                  <a:gd name="T25" fmla="*/ 111 h 276"/>
                  <a:gd name="T26" fmla="*/ 10 w 152"/>
                  <a:gd name="T27" fmla="*/ 92 h 276"/>
                  <a:gd name="T28" fmla="*/ 21 w 152"/>
                  <a:gd name="T29" fmla="*/ 75 h 276"/>
                  <a:gd name="T30" fmla="*/ 36 w 152"/>
                  <a:gd name="T31" fmla="*/ 56 h 276"/>
                  <a:gd name="T32" fmla="*/ 57 w 152"/>
                  <a:gd name="T33" fmla="*/ 39 h 276"/>
                  <a:gd name="T34" fmla="*/ 79 w 152"/>
                  <a:gd name="T35" fmla="*/ 26 h 276"/>
                  <a:gd name="T36" fmla="*/ 102 w 152"/>
                  <a:gd name="T37" fmla="*/ 14 h 276"/>
                  <a:gd name="T38" fmla="*/ 127 w 152"/>
                  <a:gd name="T39" fmla="*/ 6 h 276"/>
                  <a:gd name="T40" fmla="*/ 152 w 152"/>
                  <a:gd name="T4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276">
                    <a:moveTo>
                      <a:pt x="152" y="0"/>
                    </a:moveTo>
                    <a:lnTo>
                      <a:pt x="152" y="276"/>
                    </a:lnTo>
                    <a:lnTo>
                      <a:pt x="124" y="267"/>
                    </a:lnTo>
                    <a:lnTo>
                      <a:pt x="98" y="258"/>
                    </a:lnTo>
                    <a:lnTo>
                      <a:pt x="70" y="244"/>
                    </a:lnTo>
                    <a:lnTo>
                      <a:pt x="43" y="229"/>
                    </a:lnTo>
                    <a:lnTo>
                      <a:pt x="29" y="217"/>
                    </a:lnTo>
                    <a:lnTo>
                      <a:pt x="17" y="205"/>
                    </a:lnTo>
                    <a:lnTo>
                      <a:pt x="7" y="188"/>
                    </a:lnTo>
                    <a:lnTo>
                      <a:pt x="2" y="170"/>
                    </a:lnTo>
                    <a:lnTo>
                      <a:pt x="0" y="149"/>
                    </a:lnTo>
                    <a:lnTo>
                      <a:pt x="0" y="129"/>
                    </a:lnTo>
                    <a:lnTo>
                      <a:pt x="4" y="111"/>
                    </a:lnTo>
                    <a:lnTo>
                      <a:pt x="10" y="92"/>
                    </a:lnTo>
                    <a:lnTo>
                      <a:pt x="21" y="75"/>
                    </a:lnTo>
                    <a:lnTo>
                      <a:pt x="36" y="56"/>
                    </a:lnTo>
                    <a:lnTo>
                      <a:pt x="57" y="39"/>
                    </a:lnTo>
                    <a:lnTo>
                      <a:pt x="79" y="26"/>
                    </a:lnTo>
                    <a:lnTo>
                      <a:pt x="102" y="14"/>
                    </a:lnTo>
                    <a:lnTo>
                      <a:pt x="127" y="6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53BCA8CA-C7D4-42F6-91B2-4F0D7D15E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3802"/>
                <a:ext cx="0" cy="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object 57">
              <a:extLst>
                <a:ext uri="{FF2B5EF4-FFF2-40B4-BE49-F238E27FC236}">
                  <a16:creationId xmlns:a16="http://schemas.microsoft.com/office/drawing/2014/main" id="{487A3ED3-E85D-44E1-A31B-84656B008D49}"/>
                </a:ext>
              </a:extLst>
            </p:cNvPr>
            <p:cNvSpPr txBox="1"/>
            <p:nvPr/>
          </p:nvSpPr>
          <p:spPr>
            <a:xfrm>
              <a:off x="6582814" y="1201494"/>
              <a:ext cx="87163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месторождений</a:t>
              </a:r>
            </a:p>
          </p:txBody>
        </p:sp>
        <p:pic>
          <p:nvPicPr>
            <p:cNvPr id="44" name="object 52">
              <a:extLst>
                <a:ext uri="{FF2B5EF4-FFF2-40B4-BE49-F238E27FC236}">
                  <a16:creationId xmlns:a16="http://schemas.microsoft.com/office/drawing/2014/main" id="{6D460F80-3FA6-4B10-8676-F70D17247ED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 rot="10800000" flipV="1">
              <a:off x="6374386" y="1221207"/>
              <a:ext cx="194826" cy="281178"/>
            </a:xfrm>
            <a:prstGeom prst="rect">
              <a:avLst/>
            </a:prstGeom>
          </p:spPr>
        </p:pic>
        <p:sp>
          <p:nvSpPr>
            <p:cNvPr id="45" name="object 60">
              <a:extLst>
                <a:ext uri="{FF2B5EF4-FFF2-40B4-BE49-F238E27FC236}">
                  <a16:creationId xmlns:a16="http://schemas.microsoft.com/office/drawing/2014/main" id="{09F6A5D2-4AEA-4C0A-BF3B-0DEADC973410}"/>
                </a:ext>
              </a:extLst>
            </p:cNvPr>
            <p:cNvSpPr txBox="1"/>
            <p:nvPr/>
          </p:nvSpPr>
          <p:spPr>
            <a:xfrm>
              <a:off x="7419064" y="1209801"/>
              <a:ext cx="779083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штук</a:t>
              </a:r>
              <a:endParaRPr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Freeform 21">
            <a:extLst>
              <a:ext uri="{FF2B5EF4-FFF2-40B4-BE49-F238E27FC236}">
                <a16:creationId xmlns:a16="http://schemas.microsoft.com/office/drawing/2014/main" id="{6E499F0F-6567-48DD-AD1C-AFF0A24D53C8}"/>
              </a:ext>
            </a:extLst>
          </p:cNvPr>
          <p:cNvSpPr>
            <a:spLocks noEditPoints="1"/>
          </p:cNvSpPr>
          <p:nvPr/>
        </p:nvSpPr>
        <p:spPr bwMode="auto">
          <a:xfrm>
            <a:off x="8276254" y="912773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1174730-DD7C-42DA-A20C-89C537593C97}"/>
              </a:ext>
            </a:extLst>
          </p:cNvPr>
          <p:cNvGrpSpPr/>
          <p:nvPr/>
        </p:nvGrpSpPr>
        <p:grpSpPr>
          <a:xfrm>
            <a:off x="8401810" y="874531"/>
            <a:ext cx="1855824" cy="325661"/>
            <a:chOff x="6477869" y="1132289"/>
            <a:chExt cx="1887214" cy="325661"/>
          </a:xfrm>
        </p:grpSpPr>
        <p:grpSp>
          <p:nvGrpSpPr>
            <p:cNvPr id="72" name="Group 17">
              <a:extLst>
                <a:ext uri="{FF2B5EF4-FFF2-40B4-BE49-F238E27FC236}">
                  <a16:creationId xmlns:a16="http://schemas.microsoft.com/office/drawing/2014/main" id="{90F28C88-5F42-4B54-A70D-AB25448B45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77869" y="1404935"/>
              <a:ext cx="50047" cy="53015"/>
              <a:chOff x="4973" y="3723"/>
              <a:chExt cx="57" cy="88"/>
            </a:xfrm>
            <a:solidFill>
              <a:srgbClr val="92D050"/>
            </a:solidFill>
          </p:grpSpPr>
          <p:sp>
            <p:nvSpPr>
              <p:cNvPr id="76" name="Freeform 19">
                <a:extLst>
                  <a:ext uri="{FF2B5EF4-FFF2-40B4-BE49-F238E27FC236}">
                    <a16:creationId xmlns:a16="http://schemas.microsoft.com/office/drawing/2014/main" id="{289F5735-6781-4876-BFE5-33523CFDF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3778"/>
                <a:ext cx="21" cy="33"/>
              </a:xfrm>
              <a:custGeom>
                <a:avLst/>
                <a:gdLst>
                  <a:gd name="T0" fmla="*/ 0 w 186"/>
                  <a:gd name="T1" fmla="*/ 0 h 305"/>
                  <a:gd name="T2" fmla="*/ 39 w 186"/>
                  <a:gd name="T3" fmla="*/ 10 h 305"/>
                  <a:gd name="T4" fmla="*/ 78 w 186"/>
                  <a:gd name="T5" fmla="*/ 24 h 305"/>
                  <a:gd name="T6" fmla="*/ 115 w 186"/>
                  <a:gd name="T7" fmla="*/ 40 h 305"/>
                  <a:gd name="T8" fmla="*/ 131 w 186"/>
                  <a:gd name="T9" fmla="*/ 50 h 305"/>
                  <a:gd name="T10" fmla="*/ 147 w 186"/>
                  <a:gd name="T11" fmla="*/ 60 h 305"/>
                  <a:gd name="T12" fmla="*/ 160 w 186"/>
                  <a:gd name="T13" fmla="*/ 73 h 305"/>
                  <a:gd name="T14" fmla="*/ 171 w 186"/>
                  <a:gd name="T15" fmla="*/ 87 h 305"/>
                  <a:gd name="T16" fmla="*/ 178 w 186"/>
                  <a:gd name="T17" fmla="*/ 103 h 305"/>
                  <a:gd name="T18" fmla="*/ 183 w 186"/>
                  <a:gd name="T19" fmla="*/ 119 h 305"/>
                  <a:gd name="T20" fmla="*/ 186 w 186"/>
                  <a:gd name="T21" fmla="*/ 143 h 305"/>
                  <a:gd name="T22" fmla="*/ 185 w 186"/>
                  <a:gd name="T23" fmla="*/ 168 h 305"/>
                  <a:gd name="T24" fmla="*/ 180 w 186"/>
                  <a:gd name="T25" fmla="*/ 192 h 305"/>
                  <a:gd name="T26" fmla="*/ 170 w 186"/>
                  <a:gd name="T27" fmla="*/ 214 h 305"/>
                  <a:gd name="T28" fmla="*/ 156 w 186"/>
                  <a:gd name="T29" fmla="*/ 235 h 305"/>
                  <a:gd name="T30" fmla="*/ 139 w 186"/>
                  <a:gd name="T31" fmla="*/ 253 h 305"/>
                  <a:gd name="T32" fmla="*/ 118 w 186"/>
                  <a:gd name="T33" fmla="*/ 267 h 305"/>
                  <a:gd name="T34" fmla="*/ 96 w 186"/>
                  <a:gd name="T35" fmla="*/ 279 h 305"/>
                  <a:gd name="T36" fmla="*/ 72 w 186"/>
                  <a:gd name="T37" fmla="*/ 288 h 305"/>
                  <a:gd name="T38" fmla="*/ 49 w 186"/>
                  <a:gd name="T39" fmla="*/ 295 h 305"/>
                  <a:gd name="T40" fmla="*/ 24 w 186"/>
                  <a:gd name="T41" fmla="*/ 300 h 305"/>
                  <a:gd name="T42" fmla="*/ 0 w 186"/>
                  <a:gd name="T43" fmla="*/ 305 h 305"/>
                  <a:gd name="T44" fmla="*/ 0 w 186"/>
                  <a:gd name="T4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305">
                    <a:moveTo>
                      <a:pt x="0" y="0"/>
                    </a:moveTo>
                    <a:lnTo>
                      <a:pt x="39" y="10"/>
                    </a:lnTo>
                    <a:lnTo>
                      <a:pt x="78" y="24"/>
                    </a:lnTo>
                    <a:lnTo>
                      <a:pt x="115" y="40"/>
                    </a:lnTo>
                    <a:lnTo>
                      <a:pt x="131" y="50"/>
                    </a:lnTo>
                    <a:lnTo>
                      <a:pt x="147" y="60"/>
                    </a:lnTo>
                    <a:lnTo>
                      <a:pt x="160" y="73"/>
                    </a:lnTo>
                    <a:lnTo>
                      <a:pt x="171" y="87"/>
                    </a:lnTo>
                    <a:lnTo>
                      <a:pt x="178" y="103"/>
                    </a:lnTo>
                    <a:lnTo>
                      <a:pt x="183" y="119"/>
                    </a:lnTo>
                    <a:lnTo>
                      <a:pt x="186" y="143"/>
                    </a:lnTo>
                    <a:lnTo>
                      <a:pt x="185" y="168"/>
                    </a:lnTo>
                    <a:lnTo>
                      <a:pt x="180" y="192"/>
                    </a:lnTo>
                    <a:lnTo>
                      <a:pt x="170" y="214"/>
                    </a:lnTo>
                    <a:lnTo>
                      <a:pt x="156" y="235"/>
                    </a:lnTo>
                    <a:lnTo>
                      <a:pt x="139" y="253"/>
                    </a:lnTo>
                    <a:lnTo>
                      <a:pt x="118" y="267"/>
                    </a:lnTo>
                    <a:lnTo>
                      <a:pt x="96" y="279"/>
                    </a:lnTo>
                    <a:lnTo>
                      <a:pt x="72" y="288"/>
                    </a:lnTo>
                    <a:lnTo>
                      <a:pt x="49" y="295"/>
                    </a:lnTo>
                    <a:lnTo>
                      <a:pt x="24" y="300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DFBBCA97-0568-45B8-A5EB-92FF718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3723"/>
                <a:ext cx="17" cy="31"/>
              </a:xfrm>
              <a:custGeom>
                <a:avLst/>
                <a:gdLst>
                  <a:gd name="T0" fmla="*/ 152 w 152"/>
                  <a:gd name="T1" fmla="*/ 0 h 276"/>
                  <a:gd name="T2" fmla="*/ 152 w 152"/>
                  <a:gd name="T3" fmla="*/ 276 h 276"/>
                  <a:gd name="T4" fmla="*/ 124 w 152"/>
                  <a:gd name="T5" fmla="*/ 267 h 276"/>
                  <a:gd name="T6" fmla="*/ 98 w 152"/>
                  <a:gd name="T7" fmla="*/ 258 h 276"/>
                  <a:gd name="T8" fmla="*/ 70 w 152"/>
                  <a:gd name="T9" fmla="*/ 244 h 276"/>
                  <a:gd name="T10" fmla="*/ 43 w 152"/>
                  <a:gd name="T11" fmla="*/ 229 h 276"/>
                  <a:gd name="T12" fmla="*/ 29 w 152"/>
                  <a:gd name="T13" fmla="*/ 217 h 276"/>
                  <a:gd name="T14" fmla="*/ 17 w 152"/>
                  <a:gd name="T15" fmla="*/ 205 h 276"/>
                  <a:gd name="T16" fmla="*/ 7 w 152"/>
                  <a:gd name="T17" fmla="*/ 188 h 276"/>
                  <a:gd name="T18" fmla="*/ 2 w 152"/>
                  <a:gd name="T19" fmla="*/ 170 h 276"/>
                  <a:gd name="T20" fmla="*/ 0 w 152"/>
                  <a:gd name="T21" fmla="*/ 149 h 276"/>
                  <a:gd name="T22" fmla="*/ 0 w 152"/>
                  <a:gd name="T23" fmla="*/ 129 h 276"/>
                  <a:gd name="T24" fmla="*/ 4 w 152"/>
                  <a:gd name="T25" fmla="*/ 111 h 276"/>
                  <a:gd name="T26" fmla="*/ 10 w 152"/>
                  <a:gd name="T27" fmla="*/ 92 h 276"/>
                  <a:gd name="T28" fmla="*/ 21 w 152"/>
                  <a:gd name="T29" fmla="*/ 75 h 276"/>
                  <a:gd name="T30" fmla="*/ 36 w 152"/>
                  <a:gd name="T31" fmla="*/ 56 h 276"/>
                  <a:gd name="T32" fmla="*/ 57 w 152"/>
                  <a:gd name="T33" fmla="*/ 39 h 276"/>
                  <a:gd name="T34" fmla="*/ 79 w 152"/>
                  <a:gd name="T35" fmla="*/ 26 h 276"/>
                  <a:gd name="T36" fmla="*/ 102 w 152"/>
                  <a:gd name="T37" fmla="*/ 14 h 276"/>
                  <a:gd name="T38" fmla="*/ 127 w 152"/>
                  <a:gd name="T39" fmla="*/ 6 h 276"/>
                  <a:gd name="T40" fmla="*/ 152 w 152"/>
                  <a:gd name="T4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276">
                    <a:moveTo>
                      <a:pt x="152" y="0"/>
                    </a:moveTo>
                    <a:lnTo>
                      <a:pt x="152" y="276"/>
                    </a:lnTo>
                    <a:lnTo>
                      <a:pt x="124" y="267"/>
                    </a:lnTo>
                    <a:lnTo>
                      <a:pt x="98" y="258"/>
                    </a:lnTo>
                    <a:lnTo>
                      <a:pt x="70" y="244"/>
                    </a:lnTo>
                    <a:lnTo>
                      <a:pt x="43" y="229"/>
                    </a:lnTo>
                    <a:lnTo>
                      <a:pt x="29" y="217"/>
                    </a:lnTo>
                    <a:lnTo>
                      <a:pt x="17" y="205"/>
                    </a:lnTo>
                    <a:lnTo>
                      <a:pt x="7" y="188"/>
                    </a:lnTo>
                    <a:lnTo>
                      <a:pt x="2" y="170"/>
                    </a:lnTo>
                    <a:lnTo>
                      <a:pt x="0" y="149"/>
                    </a:lnTo>
                    <a:lnTo>
                      <a:pt x="0" y="129"/>
                    </a:lnTo>
                    <a:lnTo>
                      <a:pt x="4" y="111"/>
                    </a:lnTo>
                    <a:lnTo>
                      <a:pt x="10" y="92"/>
                    </a:lnTo>
                    <a:lnTo>
                      <a:pt x="21" y="75"/>
                    </a:lnTo>
                    <a:lnTo>
                      <a:pt x="36" y="56"/>
                    </a:lnTo>
                    <a:lnTo>
                      <a:pt x="57" y="39"/>
                    </a:lnTo>
                    <a:lnTo>
                      <a:pt x="79" y="26"/>
                    </a:lnTo>
                    <a:lnTo>
                      <a:pt x="102" y="14"/>
                    </a:lnTo>
                    <a:lnTo>
                      <a:pt x="127" y="6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E9487C55-4720-49D6-B6D0-35C1B6E1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3802"/>
                <a:ext cx="0" cy="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3" name="object 57">
              <a:extLst>
                <a:ext uri="{FF2B5EF4-FFF2-40B4-BE49-F238E27FC236}">
                  <a16:creationId xmlns:a16="http://schemas.microsoft.com/office/drawing/2014/main" id="{46D892D7-64A4-4F1C-A891-F58F8975FB30}"/>
                </a:ext>
              </a:extLst>
            </p:cNvPr>
            <p:cNvSpPr txBox="1"/>
            <p:nvPr/>
          </p:nvSpPr>
          <p:spPr>
            <a:xfrm>
              <a:off x="6546167" y="1132289"/>
              <a:ext cx="87163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запасов</a:t>
              </a:r>
            </a:p>
          </p:txBody>
        </p:sp>
        <p:sp>
          <p:nvSpPr>
            <p:cNvPr id="75" name="object 60">
              <a:extLst>
                <a:ext uri="{FF2B5EF4-FFF2-40B4-BE49-F238E27FC236}">
                  <a16:creationId xmlns:a16="http://schemas.microsoft.com/office/drawing/2014/main" id="{462890E6-5FC4-44DB-821B-AE7B9B7B0200}"/>
                </a:ext>
              </a:extLst>
            </p:cNvPr>
            <p:cNvSpPr txBox="1"/>
            <p:nvPr/>
          </p:nvSpPr>
          <p:spPr>
            <a:xfrm>
              <a:off x="7269177" y="1171670"/>
              <a:ext cx="1095906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$ 11,4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млрд.</a:t>
              </a:r>
              <a:endParaRPr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BFE388B-6EC9-4BBB-A660-A7467F9034FD}"/>
              </a:ext>
            </a:extLst>
          </p:cNvPr>
          <p:cNvGrpSpPr/>
          <p:nvPr/>
        </p:nvGrpSpPr>
        <p:grpSpPr>
          <a:xfrm>
            <a:off x="10464667" y="885969"/>
            <a:ext cx="1809664" cy="333497"/>
            <a:chOff x="6477869" y="1124453"/>
            <a:chExt cx="1840274" cy="333497"/>
          </a:xfrm>
        </p:grpSpPr>
        <p:grpSp>
          <p:nvGrpSpPr>
            <p:cNvPr id="80" name="Group 17">
              <a:extLst>
                <a:ext uri="{FF2B5EF4-FFF2-40B4-BE49-F238E27FC236}">
                  <a16:creationId xmlns:a16="http://schemas.microsoft.com/office/drawing/2014/main" id="{0DC765E7-E0BF-4A1C-A8C1-15AACCBB55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477869" y="1404935"/>
              <a:ext cx="50047" cy="53015"/>
              <a:chOff x="4973" y="3723"/>
              <a:chExt cx="57" cy="88"/>
            </a:xfrm>
            <a:solidFill>
              <a:srgbClr val="92D050"/>
            </a:solidFill>
          </p:grpSpPr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A213C840-6CA8-4622-8C1B-80BC026C7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3778"/>
                <a:ext cx="21" cy="33"/>
              </a:xfrm>
              <a:custGeom>
                <a:avLst/>
                <a:gdLst>
                  <a:gd name="T0" fmla="*/ 0 w 186"/>
                  <a:gd name="T1" fmla="*/ 0 h 305"/>
                  <a:gd name="T2" fmla="*/ 39 w 186"/>
                  <a:gd name="T3" fmla="*/ 10 h 305"/>
                  <a:gd name="T4" fmla="*/ 78 w 186"/>
                  <a:gd name="T5" fmla="*/ 24 h 305"/>
                  <a:gd name="T6" fmla="*/ 115 w 186"/>
                  <a:gd name="T7" fmla="*/ 40 h 305"/>
                  <a:gd name="T8" fmla="*/ 131 w 186"/>
                  <a:gd name="T9" fmla="*/ 50 h 305"/>
                  <a:gd name="T10" fmla="*/ 147 w 186"/>
                  <a:gd name="T11" fmla="*/ 60 h 305"/>
                  <a:gd name="T12" fmla="*/ 160 w 186"/>
                  <a:gd name="T13" fmla="*/ 73 h 305"/>
                  <a:gd name="T14" fmla="*/ 171 w 186"/>
                  <a:gd name="T15" fmla="*/ 87 h 305"/>
                  <a:gd name="T16" fmla="*/ 178 w 186"/>
                  <a:gd name="T17" fmla="*/ 103 h 305"/>
                  <a:gd name="T18" fmla="*/ 183 w 186"/>
                  <a:gd name="T19" fmla="*/ 119 h 305"/>
                  <a:gd name="T20" fmla="*/ 186 w 186"/>
                  <a:gd name="T21" fmla="*/ 143 h 305"/>
                  <a:gd name="T22" fmla="*/ 185 w 186"/>
                  <a:gd name="T23" fmla="*/ 168 h 305"/>
                  <a:gd name="T24" fmla="*/ 180 w 186"/>
                  <a:gd name="T25" fmla="*/ 192 h 305"/>
                  <a:gd name="T26" fmla="*/ 170 w 186"/>
                  <a:gd name="T27" fmla="*/ 214 h 305"/>
                  <a:gd name="T28" fmla="*/ 156 w 186"/>
                  <a:gd name="T29" fmla="*/ 235 h 305"/>
                  <a:gd name="T30" fmla="*/ 139 w 186"/>
                  <a:gd name="T31" fmla="*/ 253 h 305"/>
                  <a:gd name="T32" fmla="*/ 118 w 186"/>
                  <a:gd name="T33" fmla="*/ 267 h 305"/>
                  <a:gd name="T34" fmla="*/ 96 w 186"/>
                  <a:gd name="T35" fmla="*/ 279 h 305"/>
                  <a:gd name="T36" fmla="*/ 72 w 186"/>
                  <a:gd name="T37" fmla="*/ 288 h 305"/>
                  <a:gd name="T38" fmla="*/ 49 w 186"/>
                  <a:gd name="T39" fmla="*/ 295 h 305"/>
                  <a:gd name="T40" fmla="*/ 24 w 186"/>
                  <a:gd name="T41" fmla="*/ 300 h 305"/>
                  <a:gd name="T42" fmla="*/ 0 w 186"/>
                  <a:gd name="T43" fmla="*/ 305 h 305"/>
                  <a:gd name="T44" fmla="*/ 0 w 186"/>
                  <a:gd name="T4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305">
                    <a:moveTo>
                      <a:pt x="0" y="0"/>
                    </a:moveTo>
                    <a:lnTo>
                      <a:pt x="39" y="10"/>
                    </a:lnTo>
                    <a:lnTo>
                      <a:pt x="78" y="24"/>
                    </a:lnTo>
                    <a:lnTo>
                      <a:pt x="115" y="40"/>
                    </a:lnTo>
                    <a:lnTo>
                      <a:pt x="131" y="50"/>
                    </a:lnTo>
                    <a:lnTo>
                      <a:pt x="147" y="60"/>
                    </a:lnTo>
                    <a:lnTo>
                      <a:pt x="160" y="73"/>
                    </a:lnTo>
                    <a:lnTo>
                      <a:pt x="171" y="87"/>
                    </a:lnTo>
                    <a:lnTo>
                      <a:pt x="178" y="103"/>
                    </a:lnTo>
                    <a:lnTo>
                      <a:pt x="183" y="119"/>
                    </a:lnTo>
                    <a:lnTo>
                      <a:pt x="186" y="143"/>
                    </a:lnTo>
                    <a:lnTo>
                      <a:pt x="185" y="168"/>
                    </a:lnTo>
                    <a:lnTo>
                      <a:pt x="180" y="192"/>
                    </a:lnTo>
                    <a:lnTo>
                      <a:pt x="170" y="214"/>
                    </a:lnTo>
                    <a:lnTo>
                      <a:pt x="156" y="235"/>
                    </a:lnTo>
                    <a:lnTo>
                      <a:pt x="139" y="253"/>
                    </a:lnTo>
                    <a:lnTo>
                      <a:pt x="118" y="267"/>
                    </a:lnTo>
                    <a:lnTo>
                      <a:pt x="96" y="279"/>
                    </a:lnTo>
                    <a:lnTo>
                      <a:pt x="72" y="288"/>
                    </a:lnTo>
                    <a:lnTo>
                      <a:pt x="49" y="295"/>
                    </a:lnTo>
                    <a:lnTo>
                      <a:pt x="24" y="300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8F38CD9A-F6B7-4592-83D8-B2EE087BF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3" y="3723"/>
                <a:ext cx="17" cy="31"/>
              </a:xfrm>
              <a:custGeom>
                <a:avLst/>
                <a:gdLst>
                  <a:gd name="T0" fmla="*/ 152 w 152"/>
                  <a:gd name="T1" fmla="*/ 0 h 276"/>
                  <a:gd name="T2" fmla="*/ 152 w 152"/>
                  <a:gd name="T3" fmla="*/ 276 h 276"/>
                  <a:gd name="T4" fmla="*/ 124 w 152"/>
                  <a:gd name="T5" fmla="*/ 267 h 276"/>
                  <a:gd name="T6" fmla="*/ 98 w 152"/>
                  <a:gd name="T7" fmla="*/ 258 h 276"/>
                  <a:gd name="T8" fmla="*/ 70 w 152"/>
                  <a:gd name="T9" fmla="*/ 244 h 276"/>
                  <a:gd name="T10" fmla="*/ 43 w 152"/>
                  <a:gd name="T11" fmla="*/ 229 h 276"/>
                  <a:gd name="T12" fmla="*/ 29 w 152"/>
                  <a:gd name="T13" fmla="*/ 217 h 276"/>
                  <a:gd name="T14" fmla="*/ 17 w 152"/>
                  <a:gd name="T15" fmla="*/ 205 h 276"/>
                  <a:gd name="T16" fmla="*/ 7 w 152"/>
                  <a:gd name="T17" fmla="*/ 188 h 276"/>
                  <a:gd name="T18" fmla="*/ 2 w 152"/>
                  <a:gd name="T19" fmla="*/ 170 h 276"/>
                  <a:gd name="T20" fmla="*/ 0 w 152"/>
                  <a:gd name="T21" fmla="*/ 149 h 276"/>
                  <a:gd name="T22" fmla="*/ 0 w 152"/>
                  <a:gd name="T23" fmla="*/ 129 h 276"/>
                  <a:gd name="T24" fmla="*/ 4 w 152"/>
                  <a:gd name="T25" fmla="*/ 111 h 276"/>
                  <a:gd name="T26" fmla="*/ 10 w 152"/>
                  <a:gd name="T27" fmla="*/ 92 h 276"/>
                  <a:gd name="T28" fmla="*/ 21 w 152"/>
                  <a:gd name="T29" fmla="*/ 75 h 276"/>
                  <a:gd name="T30" fmla="*/ 36 w 152"/>
                  <a:gd name="T31" fmla="*/ 56 h 276"/>
                  <a:gd name="T32" fmla="*/ 57 w 152"/>
                  <a:gd name="T33" fmla="*/ 39 h 276"/>
                  <a:gd name="T34" fmla="*/ 79 w 152"/>
                  <a:gd name="T35" fmla="*/ 26 h 276"/>
                  <a:gd name="T36" fmla="*/ 102 w 152"/>
                  <a:gd name="T37" fmla="*/ 14 h 276"/>
                  <a:gd name="T38" fmla="*/ 127 w 152"/>
                  <a:gd name="T39" fmla="*/ 6 h 276"/>
                  <a:gd name="T40" fmla="*/ 152 w 152"/>
                  <a:gd name="T4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276">
                    <a:moveTo>
                      <a:pt x="152" y="0"/>
                    </a:moveTo>
                    <a:lnTo>
                      <a:pt x="152" y="276"/>
                    </a:lnTo>
                    <a:lnTo>
                      <a:pt x="124" y="267"/>
                    </a:lnTo>
                    <a:lnTo>
                      <a:pt x="98" y="258"/>
                    </a:lnTo>
                    <a:lnTo>
                      <a:pt x="70" y="244"/>
                    </a:lnTo>
                    <a:lnTo>
                      <a:pt x="43" y="229"/>
                    </a:lnTo>
                    <a:lnTo>
                      <a:pt x="29" y="217"/>
                    </a:lnTo>
                    <a:lnTo>
                      <a:pt x="17" y="205"/>
                    </a:lnTo>
                    <a:lnTo>
                      <a:pt x="7" y="188"/>
                    </a:lnTo>
                    <a:lnTo>
                      <a:pt x="2" y="170"/>
                    </a:lnTo>
                    <a:lnTo>
                      <a:pt x="0" y="149"/>
                    </a:lnTo>
                    <a:lnTo>
                      <a:pt x="0" y="129"/>
                    </a:lnTo>
                    <a:lnTo>
                      <a:pt x="4" y="111"/>
                    </a:lnTo>
                    <a:lnTo>
                      <a:pt x="10" y="92"/>
                    </a:lnTo>
                    <a:lnTo>
                      <a:pt x="21" y="75"/>
                    </a:lnTo>
                    <a:lnTo>
                      <a:pt x="36" y="56"/>
                    </a:lnTo>
                    <a:lnTo>
                      <a:pt x="57" y="39"/>
                    </a:lnTo>
                    <a:lnTo>
                      <a:pt x="79" y="26"/>
                    </a:lnTo>
                    <a:lnTo>
                      <a:pt x="102" y="14"/>
                    </a:lnTo>
                    <a:lnTo>
                      <a:pt x="127" y="6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BC9999C3-1FC1-4249-AA2B-AB1F726AC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8" y="3802"/>
                <a:ext cx="0" cy="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126" rtl="0">
                  <a:defRPr/>
                </a:pPr>
                <a:endParaRPr lang="en-US" sz="1799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object 57">
              <a:extLst>
                <a:ext uri="{FF2B5EF4-FFF2-40B4-BE49-F238E27FC236}">
                  <a16:creationId xmlns:a16="http://schemas.microsoft.com/office/drawing/2014/main" id="{A05B3BDA-4E06-4CD9-81B9-72F2B8D8CA4B}"/>
                </a:ext>
              </a:extLst>
            </p:cNvPr>
            <p:cNvSpPr txBox="1"/>
            <p:nvPr/>
          </p:nvSpPr>
          <p:spPr>
            <a:xfrm>
              <a:off x="6518697" y="1124453"/>
              <a:ext cx="871639" cy="3334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Рабочие </a:t>
              </a: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места</a:t>
              </a:r>
            </a:p>
          </p:txBody>
        </p:sp>
        <p:sp>
          <p:nvSpPr>
            <p:cNvPr id="82" name="object 60">
              <a:extLst>
                <a:ext uri="{FF2B5EF4-FFF2-40B4-BE49-F238E27FC236}">
                  <a16:creationId xmlns:a16="http://schemas.microsoft.com/office/drawing/2014/main" id="{7C2F2E4A-9FFA-47CA-B672-ECAC609EF6F6}"/>
                </a:ext>
              </a:extLst>
            </p:cNvPr>
            <p:cNvSpPr txBox="1"/>
            <p:nvPr/>
          </p:nvSpPr>
          <p:spPr>
            <a:xfrm>
              <a:off x="7222237" y="1149144"/>
              <a:ext cx="1095906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2248 чел</a:t>
              </a:r>
              <a:endParaRPr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object 54">
            <a:extLst>
              <a:ext uri="{FF2B5EF4-FFF2-40B4-BE49-F238E27FC236}">
                <a16:creationId xmlns:a16="http://schemas.microsoft.com/office/drawing/2014/main" id="{D9BDDC5A-A2AF-471D-8C0C-F6AB3FB2C592}"/>
              </a:ext>
            </a:extLst>
          </p:cNvPr>
          <p:cNvSpPr/>
          <p:nvPr/>
        </p:nvSpPr>
        <p:spPr>
          <a:xfrm>
            <a:off x="10329920" y="928564"/>
            <a:ext cx="298852" cy="261103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73">
            <a:extLst>
              <a:ext uri="{FF2B5EF4-FFF2-40B4-BE49-F238E27FC236}">
                <a16:creationId xmlns:a16="http://schemas.microsoft.com/office/drawing/2014/main" id="{9E9EF5F9-2DAA-4E28-8804-AB6300C5BA29}"/>
              </a:ext>
            </a:extLst>
          </p:cNvPr>
          <p:cNvSpPr/>
          <p:nvPr/>
        </p:nvSpPr>
        <p:spPr>
          <a:xfrm>
            <a:off x="6632040" y="2004886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92" name="object 5">
            <a:extLst>
              <a:ext uri="{FF2B5EF4-FFF2-40B4-BE49-F238E27FC236}">
                <a16:creationId xmlns:a16="http://schemas.microsoft.com/office/drawing/2014/main" id="{BF72584E-034C-4625-8896-9B4002821470}"/>
              </a:ext>
            </a:extLst>
          </p:cNvPr>
          <p:cNvSpPr txBox="1"/>
          <p:nvPr/>
        </p:nvSpPr>
        <p:spPr>
          <a:xfrm>
            <a:off x="6967231" y="2009703"/>
            <a:ext cx="15226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Ташкентская область</a:t>
            </a:r>
          </a:p>
        </p:txBody>
      </p:sp>
      <p:sp>
        <p:nvSpPr>
          <p:cNvPr id="93" name="object 57">
            <a:extLst>
              <a:ext uri="{FF2B5EF4-FFF2-40B4-BE49-F238E27FC236}">
                <a16:creationId xmlns:a16="http://schemas.microsoft.com/office/drawing/2014/main" id="{D0A74BF2-9C63-4E00-81F4-7B4957F59994}"/>
              </a:ext>
            </a:extLst>
          </p:cNvPr>
          <p:cNvSpPr txBox="1"/>
          <p:nvPr/>
        </p:nvSpPr>
        <p:spPr>
          <a:xfrm>
            <a:off x="6892075" y="2191309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4" name="object 57">
            <a:extLst>
              <a:ext uri="{FF2B5EF4-FFF2-40B4-BE49-F238E27FC236}">
                <a16:creationId xmlns:a16="http://schemas.microsoft.com/office/drawing/2014/main" id="{A9940F3A-622E-4CD2-A7AB-C2E9F78B2D35}"/>
              </a:ext>
            </a:extLst>
          </p:cNvPr>
          <p:cNvSpPr txBox="1"/>
          <p:nvPr/>
        </p:nvSpPr>
        <p:spPr>
          <a:xfrm>
            <a:off x="8030921" y="2198762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95" name="Freeform 21">
            <a:extLst>
              <a:ext uri="{FF2B5EF4-FFF2-40B4-BE49-F238E27FC236}">
                <a16:creationId xmlns:a16="http://schemas.microsoft.com/office/drawing/2014/main" id="{4F503422-1DDA-4551-A8B1-678290292DBB}"/>
              </a:ext>
            </a:extLst>
          </p:cNvPr>
          <p:cNvSpPr>
            <a:spLocks noEditPoints="1"/>
          </p:cNvSpPr>
          <p:nvPr/>
        </p:nvSpPr>
        <p:spPr bwMode="auto">
          <a:xfrm>
            <a:off x="7906431" y="2256767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" name="object 60">
            <a:extLst>
              <a:ext uri="{FF2B5EF4-FFF2-40B4-BE49-F238E27FC236}">
                <a16:creationId xmlns:a16="http://schemas.microsoft.com/office/drawing/2014/main" id="{E1020BB2-DC85-4E18-A95B-BEB7B09D7EC6}"/>
              </a:ext>
            </a:extLst>
          </p:cNvPr>
          <p:cNvSpPr txBox="1"/>
          <p:nvPr/>
        </p:nvSpPr>
        <p:spPr>
          <a:xfrm>
            <a:off x="7906431" y="2533985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object 52">
            <a:extLst>
              <a:ext uri="{FF2B5EF4-FFF2-40B4-BE49-F238E27FC236}">
                <a16:creationId xmlns:a16="http://schemas.microsoft.com/office/drawing/2014/main" id="{8F0FA83F-2EB0-4D1F-B9EB-CC114BE625A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6657291" y="2224290"/>
            <a:ext cx="204246" cy="281178"/>
          </a:xfrm>
          <a:prstGeom prst="rect">
            <a:avLst/>
          </a:prstGeom>
        </p:spPr>
      </p:pic>
      <p:sp>
        <p:nvSpPr>
          <p:cNvPr id="98" name="Скругленный прямоугольник 873">
            <a:extLst>
              <a:ext uri="{FF2B5EF4-FFF2-40B4-BE49-F238E27FC236}">
                <a16:creationId xmlns:a16="http://schemas.microsoft.com/office/drawing/2014/main" id="{2D7B3A67-3FCC-4E50-9AAE-ECF306723803}"/>
              </a:ext>
            </a:extLst>
          </p:cNvPr>
          <p:cNvSpPr/>
          <p:nvPr/>
        </p:nvSpPr>
        <p:spPr>
          <a:xfrm>
            <a:off x="9368170" y="2006293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5F6503D5-A7D4-4136-963D-2B8D736ED7C9}"/>
              </a:ext>
            </a:extLst>
          </p:cNvPr>
          <p:cNvSpPr txBox="1"/>
          <p:nvPr/>
        </p:nvSpPr>
        <p:spPr>
          <a:xfrm>
            <a:off x="9703361" y="2011110"/>
            <a:ext cx="15226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Бухарска</a:t>
            </a: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</p:txBody>
      </p:sp>
      <p:sp>
        <p:nvSpPr>
          <p:cNvPr id="100" name="object 57">
            <a:extLst>
              <a:ext uri="{FF2B5EF4-FFF2-40B4-BE49-F238E27FC236}">
                <a16:creationId xmlns:a16="http://schemas.microsoft.com/office/drawing/2014/main" id="{E29E4CA6-FF64-4158-85B5-852689989652}"/>
              </a:ext>
            </a:extLst>
          </p:cNvPr>
          <p:cNvSpPr txBox="1"/>
          <p:nvPr/>
        </p:nvSpPr>
        <p:spPr>
          <a:xfrm>
            <a:off x="9628205" y="2192716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1" name="object 57">
            <a:extLst>
              <a:ext uri="{FF2B5EF4-FFF2-40B4-BE49-F238E27FC236}">
                <a16:creationId xmlns:a16="http://schemas.microsoft.com/office/drawing/2014/main" id="{2D395D0E-B050-450B-901F-CA74E0C3D43E}"/>
              </a:ext>
            </a:extLst>
          </p:cNvPr>
          <p:cNvSpPr txBox="1"/>
          <p:nvPr/>
        </p:nvSpPr>
        <p:spPr>
          <a:xfrm>
            <a:off x="10767051" y="2200169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102" name="Freeform 21">
            <a:extLst>
              <a:ext uri="{FF2B5EF4-FFF2-40B4-BE49-F238E27FC236}">
                <a16:creationId xmlns:a16="http://schemas.microsoft.com/office/drawing/2014/main" id="{4C84E93F-B873-42CF-BB36-8ED3FC6E4960}"/>
              </a:ext>
            </a:extLst>
          </p:cNvPr>
          <p:cNvSpPr>
            <a:spLocks noEditPoints="1"/>
          </p:cNvSpPr>
          <p:nvPr/>
        </p:nvSpPr>
        <p:spPr bwMode="auto">
          <a:xfrm>
            <a:off x="10642561" y="2258174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object 60">
            <a:extLst>
              <a:ext uri="{FF2B5EF4-FFF2-40B4-BE49-F238E27FC236}">
                <a16:creationId xmlns:a16="http://schemas.microsoft.com/office/drawing/2014/main" id="{D9B472C2-EB94-4972-8877-5DAE89FFCA8C}"/>
              </a:ext>
            </a:extLst>
          </p:cNvPr>
          <p:cNvSpPr txBox="1"/>
          <p:nvPr/>
        </p:nvSpPr>
        <p:spPr>
          <a:xfrm>
            <a:off x="10642561" y="2535392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object 52">
            <a:extLst>
              <a:ext uri="{FF2B5EF4-FFF2-40B4-BE49-F238E27FC236}">
                <a16:creationId xmlns:a16="http://schemas.microsoft.com/office/drawing/2014/main" id="{8AA426C4-705C-4CFC-A1E6-4C19E947CCA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9396065" y="2239298"/>
            <a:ext cx="204246" cy="281178"/>
          </a:xfrm>
          <a:prstGeom prst="rect">
            <a:avLst/>
          </a:prstGeom>
        </p:spPr>
      </p:pic>
      <p:sp>
        <p:nvSpPr>
          <p:cNvPr id="105" name="Скругленный прямоугольник 873">
            <a:extLst>
              <a:ext uri="{FF2B5EF4-FFF2-40B4-BE49-F238E27FC236}">
                <a16:creationId xmlns:a16="http://schemas.microsoft.com/office/drawing/2014/main" id="{5F89A012-C14A-4412-93B1-70FECE70A2D6}"/>
              </a:ext>
            </a:extLst>
          </p:cNvPr>
          <p:cNvSpPr/>
          <p:nvPr/>
        </p:nvSpPr>
        <p:spPr>
          <a:xfrm>
            <a:off x="6651111" y="2879058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06" name="object 5">
            <a:extLst>
              <a:ext uri="{FF2B5EF4-FFF2-40B4-BE49-F238E27FC236}">
                <a16:creationId xmlns:a16="http://schemas.microsoft.com/office/drawing/2014/main" id="{5CB74B39-1BC4-45CD-8021-768F353CE55B}"/>
              </a:ext>
            </a:extLst>
          </p:cNvPr>
          <p:cNvSpPr txBox="1"/>
          <p:nvPr/>
        </p:nvSpPr>
        <p:spPr>
          <a:xfrm>
            <a:off x="6986302" y="2883875"/>
            <a:ext cx="15226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Джизакская область</a:t>
            </a:r>
          </a:p>
        </p:txBody>
      </p:sp>
      <p:sp>
        <p:nvSpPr>
          <p:cNvPr id="107" name="object 57">
            <a:extLst>
              <a:ext uri="{FF2B5EF4-FFF2-40B4-BE49-F238E27FC236}">
                <a16:creationId xmlns:a16="http://schemas.microsoft.com/office/drawing/2014/main" id="{BA63A315-7CB6-44E6-A27A-898C4BF6B01B}"/>
              </a:ext>
            </a:extLst>
          </p:cNvPr>
          <p:cNvSpPr txBox="1"/>
          <p:nvPr/>
        </p:nvSpPr>
        <p:spPr>
          <a:xfrm>
            <a:off x="6911146" y="3065481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8" name="object 57">
            <a:extLst>
              <a:ext uri="{FF2B5EF4-FFF2-40B4-BE49-F238E27FC236}">
                <a16:creationId xmlns:a16="http://schemas.microsoft.com/office/drawing/2014/main" id="{A7120239-2AC1-43EF-8CD8-9492DD448EAA}"/>
              </a:ext>
            </a:extLst>
          </p:cNvPr>
          <p:cNvSpPr txBox="1"/>
          <p:nvPr/>
        </p:nvSpPr>
        <p:spPr>
          <a:xfrm>
            <a:off x="8049992" y="3072934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109" name="Freeform 21">
            <a:extLst>
              <a:ext uri="{FF2B5EF4-FFF2-40B4-BE49-F238E27FC236}">
                <a16:creationId xmlns:a16="http://schemas.microsoft.com/office/drawing/2014/main" id="{3007C116-E157-404C-9D29-7CB7E5389D15}"/>
              </a:ext>
            </a:extLst>
          </p:cNvPr>
          <p:cNvSpPr>
            <a:spLocks noEditPoints="1"/>
          </p:cNvSpPr>
          <p:nvPr/>
        </p:nvSpPr>
        <p:spPr bwMode="auto">
          <a:xfrm>
            <a:off x="7925502" y="3130939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0" name="object 60">
            <a:extLst>
              <a:ext uri="{FF2B5EF4-FFF2-40B4-BE49-F238E27FC236}">
                <a16:creationId xmlns:a16="http://schemas.microsoft.com/office/drawing/2014/main" id="{75E2AA4B-6D3B-4195-9AB2-79E68505C554}"/>
              </a:ext>
            </a:extLst>
          </p:cNvPr>
          <p:cNvSpPr txBox="1"/>
          <p:nvPr/>
        </p:nvSpPr>
        <p:spPr>
          <a:xfrm>
            <a:off x="7925502" y="3408157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object 52">
            <a:extLst>
              <a:ext uri="{FF2B5EF4-FFF2-40B4-BE49-F238E27FC236}">
                <a16:creationId xmlns:a16="http://schemas.microsoft.com/office/drawing/2014/main" id="{F2122A27-BAE5-4896-BE23-0C7FCB8FF51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6706900" y="3122063"/>
            <a:ext cx="204246" cy="281178"/>
          </a:xfrm>
          <a:prstGeom prst="rect">
            <a:avLst/>
          </a:prstGeom>
        </p:spPr>
      </p:pic>
      <p:sp>
        <p:nvSpPr>
          <p:cNvPr id="112" name="Скругленный прямоугольник 873">
            <a:extLst>
              <a:ext uri="{FF2B5EF4-FFF2-40B4-BE49-F238E27FC236}">
                <a16:creationId xmlns:a16="http://schemas.microsoft.com/office/drawing/2014/main" id="{DBECF37D-CF65-4ED0-8427-7177E46BE13C}"/>
              </a:ext>
            </a:extLst>
          </p:cNvPr>
          <p:cNvSpPr/>
          <p:nvPr/>
        </p:nvSpPr>
        <p:spPr>
          <a:xfrm>
            <a:off x="9387241" y="2880465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13" name="object 5">
            <a:extLst>
              <a:ext uri="{FF2B5EF4-FFF2-40B4-BE49-F238E27FC236}">
                <a16:creationId xmlns:a16="http://schemas.microsoft.com/office/drawing/2014/main" id="{6132E683-3A94-42F5-B8EB-CB7D68D5A57C}"/>
              </a:ext>
            </a:extLst>
          </p:cNvPr>
          <p:cNvSpPr txBox="1"/>
          <p:nvPr/>
        </p:nvSpPr>
        <p:spPr>
          <a:xfrm>
            <a:off x="9722432" y="2885282"/>
            <a:ext cx="19584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Кашкадарьинская область</a:t>
            </a:r>
          </a:p>
        </p:txBody>
      </p:sp>
      <p:sp>
        <p:nvSpPr>
          <p:cNvPr id="114" name="object 57">
            <a:extLst>
              <a:ext uri="{FF2B5EF4-FFF2-40B4-BE49-F238E27FC236}">
                <a16:creationId xmlns:a16="http://schemas.microsoft.com/office/drawing/2014/main" id="{476B8307-C1D3-4E40-A644-989CD0D91F61}"/>
              </a:ext>
            </a:extLst>
          </p:cNvPr>
          <p:cNvSpPr txBox="1"/>
          <p:nvPr/>
        </p:nvSpPr>
        <p:spPr>
          <a:xfrm>
            <a:off x="9647276" y="3066888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5" name="object 57">
            <a:extLst>
              <a:ext uri="{FF2B5EF4-FFF2-40B4-BE49-F238E27FC236}">
                <a16:creationId xmlns:a16="http://schemas.microsoft.com/office/drawing/2014/main" id="{61A3D568-9700-4F6A-B36E-D2C511F0D7F5}"/>
              </a:ext>
            </a:extLst>
          </p:cNvPr>
          <p:cNvSpPr txBox="1"/>
          <p:nvPr/>
        </p:nvSpPr>
        <p:spPr>
          <a:xfrm>
            <a:off x="10786122" y="3074341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116" name="Freeform 21">
            <a:extLst>
              <a:ext uri="{FF2B5EF4-FFF2-40B4-BE49-F238E27FC236}">
                <a16:creationId xmlns:a16="http://schemas.microsoft.com/office/drawing/2014/main" id="{8D84C55F-49DB-4C65-9738-E18B4EE995F7}"/>
              </a:ext>
            </a:extLst>
          </p:cNvPr>
          <p:cNvSpPr>
            <a:spLocks noEditPoints="1"/>
          </p:cNvSpPr>
          <p:nvPr/>
        </p:nvSpPr>
        <p:spPr bwMode="auto">
          <a:xfrm>
            <a:off x="10661632" y="3132346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7" name="object 60">
            <a:extLst>
              <a:ext uri="{FF2B5EF4-FFF2-40B4-BE49-F238E27FC236}">
                <a16:creationId xmlns:a16="http://schemas.microsoft.com/office/drawing/2014/main" id="{CC23F1DB-C100-482A-905A-E140C7B4026C}"/>
              </a:ext>
            </a:extLst>
          </p:cNvPr>
          <p:cNvSpPr txBox="1"/>
          <p:nvPr/>
        </p:nvSpPr>
        <p:spPr>
          <a:xfrm>
            <a:off x="10661632" y="3409564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object 52">
            <a:extLst>
              <a:ext uri="{FF2B5EF4-FFF2-40B4-BE49-F238E27FC236}">
                <a16:creationId xmlns:a16="http://schemas.microsoft.com/office/drawing/2014/main" id="{83B1E7EA-4F4C-4F81-BB60-EDE608FE08C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9443030" y="3099777"/>
            <a:ext cx="204246" cy="281178"/>
          </a:xfrm>
          <a:prstGeom prst="rect">
            <a:avLst/>
          </a:prstGeom>
        </p:spPr>
      </p:pic>
      <p:sp>
        <p:nvSpPr>
          <p:cNvPr id="119" name="Скругленный прямоугольник 873">
            <a:extLst>
              <a:ext uri="{FF2B5EF4-FFF2-40B4-BE49-F238E27FC236}">
                <a16:creationId xmlns:a16="http://schemas.microsoft.com/office/drawing/2014/main" id="{F7F34DCB-F619-4C58-8DE2-7CF7B8390588}"/>
              </a:ext>
            </a:extLst>
          </p:cNvPr>
          <p:cNvSpPr/>
          <p:nvPr/>
        </p:nvSpPr>
        <p:spPr>
          <a:xfrm>
            <a:off x="6670365" y="3734528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20" name="object 5">
            <a:extLst>
              <a:ext uri="{FF2B5EF4-FFF2-40B4-BE49-F238E27FC236}">
                <a16:creationId xmlns:a16="http://schemas.microsoft.com/office/drawing/2014/main" id="{9A491D5B-1475-43CF-B19B-350142D86113}"/>
              </a:ext>
            </a:extLst>
          </p:cNvPr>
          <p:cNvSpPr txBox="1"/>
          <p:nvPr/>
        </p:nvSpPr>
        <p:spPr>
          <a:xfrm>
            <a:off x="7005556" y="3739345"/>
            <a:ext cx="152261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Навоийская область</a:t>
            </a:r>
          </a:p>
        </p:txBody>
      </p:sp>
      <p:sp>
        <p:nvSpPr>
          <p:cNvPr id="121" name="object 57">
            <a:extLst>
              <a:ext uri="{FF2B5EF4-FFF2-40B4-BE49-F238E27FC236}">
                <a16:creationId xmlns:a16="http://schemas.microsoft.com/office/drawing/2014/main" id="{AB58DFD8-4B1B-4BBE-9042-91A99D33CA2E}"/>
              </a:ext>
            </a:extLst>
          </p:cNvPr>
          <p:cNvSpPr txBox="1"/>
          <p:nvPr/>
        </p:nvSpPr>
        <p:spPr>
          <a:xfrm>
            <a:off x="6930400" y="3920951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2" name="object 57">
            <a:extLst>
              <a:ext uri="{FF2B5EF4-FFF2-40B4-BE49-F238E27FC236}">
                <a16:creationId xmlns:a16="http://schemas.microsoft.com/office/drawing/2014/main" id="{1EDAFE2F-296B-46D3-A5CD-43CEFDBFD113}"/>
              </a:ext>
            </a:extLst>
          </p:cNvPr>
          <p:cNvSpPr txBox="1"/>
          <p:nvPr/>
        </p:nvSpPr>
        <p:spPr>
          <a:xfrm>
            <a:off x="8069246" y="3928404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123" name="Freeform 21">
            <a:extLst>
              <a:ext uri="{FF2B5EF4-FFF2-40B4-BE49-F238E27FC236}">
                <a16:creationId xmlns:a16="http://schemas.microsoft.com/office/drawing/2014/main" id="{657D2613-DEB5-4C7E-BBFA-AF84B6B3BE9D}"/>
              </a:ext>
            </a:extLst>
          </p:cNvPr>
          <p:cNvSpPr>
            <a:spLocks noEditPoints="1"/>
          </p:cNvSpPr>
          <p:nvPr/>
        </p:nvSpPr>
        <p:spPr bwMode="auto">
          <a:xfrm>
            <a:off x="7944756" y="3986409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4" name="object 60">
            <a:extLst>
              <a:ext uri="{FF2B5EF4-FFF2-40B4-BE49-F238E27FC236}">
                <a16:creationId xmlns:a16="http://schemas.microsoft.com/office/drawing/2014/main" id="{40908137-A1FD-4589-9E87-13B75464D82C}"/>
              </a:ext>
            </a:extLst>
          </p:cNvPr>
          <p:cNvSpPr txBox="1"/>
          <p:nvPr/>
        </p:nvSpPr>
        <p:spPr>
          <a:xfrm>
            <a:off x="7944756" y="4263627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5" name="object 52">
            <a:extLst>
              <a:ext uri="{FF2B5EF4-FFF2-40B4-BE49-F238E27FC236}">
                <a16:creationId xmlns:a16="http://schemas.microsoft.com/office/drawing/2014/main" id="{56AE4579-15A1-4956-8916-F1CD123DFDD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6725884" y="3979031"/>
            <a:ext cx="204246" cy="281178"/>
          </a:xfrm>
          <a:prstGeom prst="rect">
            <a:avLst/>
          </a:prstGeom>
        </p:spPr>
      </p:pic>
      <p:sp>
        <p:nvSpPr>
          <p:cNvPr id="126" name="Скругленный прямоугольник 873">
            <a:extLst>
              <a:ext uri="{FF2B5EF4-FFF2-40B4-BE49-F238E27FC236}">
                <a16:creationId xmlns:a16="http://schemas.microsoft.com/office/drawing/2014/main" id="{FBA1988B-124E-4738-86FF-6138EE27E098}"/>
              </a:ext>
            </a:extLst>
          </p:cNvPr>
          <p:cNvSpPr/>
          <p:nvPr/>
        </p:nvSpPr>
        <p:spPr>
          <a:xfrm>
            <a:off x="9406495" y="3735935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27" name="object 5">
            <a:extLst>
              <a:ext uri="{FF2B5EF4-FFF2-40B4-BE49-F238E27FC236}">
                <a16:creationId xmlns:a16="http://schemas.microsoft.com/office/drawing/2014/main" id="{C1AC223D-9683-4EA3-9C85-0CA3D09155F0}"/>
              </a:ext>
            </a:extLst>
          </p:cNvPr>
          <p:cNvSpPr txBox="1"/>
          <p:nvPr/>
        </p:nvSpPr>
        <p:spPr>
          <a:xfrm>
            <a:off x="9646199" y="3740752"/>
            <a:ext cx="20346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Каракалпакстан</a:t>
            </a:r>
          </a:p>
        </p:txBody>
      </p:sp>
      <p:sp>
        <p:nvSpPr>
          <p:cNvPr id="128" name="object 57">
            <a:extLst>
              <a:ext uri="{FF2B5EF4-FFF2-40B4-BE49-F238E27FC236}">
                <a16:creationId xmlns:a16="http://schemas.microsoft.com/office/drawing/2014/main" id="{F592030A-DF1F-4A78-8E0F-F0520DC3A334}"/>
              </a:ext>
            </a:extLst>
          </p:cNvPr>
          <p:cNvSpPr txBox="1"/>
          <p:nvPr/>
        </p:nvSpPr>
        <p:spPr>
          <a:xfrm>
            <a:off x="9666530" y="3922358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9" name="object 57">
            <a:extLst>
              <a:ext uri="{FF2B5EF4-FFF2-40B4-BE49-F238E27FC236}">
                <a16:creationId xmlns:a16="http://schemas.microsoft.com/office/drawing/2014/main" id="{90DFFEB4-FE6A-4D3F-8A71-92EF45AD3670}"/>
              </a:ext>
            </a:extLst>
          </p:cNvPr>
          <p:cNvSpPr txBox="1"/>
          <p:nvPr/>
        </p:nvSpPr>
        <p:spPr>
          <a:xfrm>
            <a:off x="10805376" y="3929811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130" name="Freeform 21">
            <a:extLst>
              <a:ext uri="{FF2B5EF4-FFF2-40B4-BE49-F238E27FC236}">
                <a16:creationId xmlns:a16="http://schemas.microsoft.com/office/drawing/2014/main" id="{EF7332A8-0E81-4B9D-BB81-2B15425504D6}"/>
              </a:ext>
            </a:extLst>
          </p:cNvPr>
          <p:cNvSpPr>
            <a:spLocks noEditPoints="1"/>
          </p:cNvSpPr>
          <p:nvPr/>
        </p:nvSpPr>
        <p:spPr bwMode="auto">
          <a:xfrm>
            <a:off x="10680886" y="3987816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" name="object 60">
            <a:extLst>
              <a:ext uri="{FF2B5EF4-FFF2-40B4-BE49-F238E27FC236}">
                <a16:creationId xmlns:a16="http://schemas.microsoft.com/office/drawing/2014/main" id="{674AA30B-4F14-462C-93C4-46F12F32F0FA}"/>
              </a:ext>
            </a:extLst>
          </p:cNvPr>
          <p:cNvSpPr txBox="1"/>
          <p:nvPr/>
        </p:nvSpPr>
        <p:spPr>
          <a:xfrm>
            <a:off x="10680886" y="4265034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2" name="object 52">
            <a:extLst>
              <a:ext uri="{FF2B5EF4-FFF2-40B4-BE49-F238E27FC236}">
                <a16:creationId xmlns:a16="http://schemas.microsoft.com/office/drawing/2014/main" id="{F5A4EC1C-0D3D-49E1-92DB-F2C24EAC95B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9455668" y="3959983"/>
            <a:ext cx="204246" cy="281178"/>
          </a:xfrm>
          <a:prstGeom prst="rect">
            <a:avLst/>
          </a:prstGeom>
        </p:spPr>
      </p:pic>
      <p:sp>
        <p:nvSpPr>
          <p:cNvPr id="133" name="Скругленный прямоугольник 873">
            <a:extLst>
              <a:ext uri="{FF2B5EF4-FFF2-40B4-BE49-F238E27FC236}">
                <a16:creationId xmlns:a16="http://schemas.microsoft.com/office/drawing/2014/main" id="{714D8269-11BD-4CDC-894C-36D122F2837B}"/>
              </a:ext>
            </a:extLst>
          </p:cNvPr>
          <p:cNvSpPr/>
          <p:nvPr/>
        </p:nvSpPr>
        <p:spPr>
          <a:xfrm>
            <a:off x="6701607" y="4629843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34" name="object 5">
            <a:extLst>
              <a:ext uri="{FF2B5EF4-FFF2-40B4-BE49-F238E27FC236}">
                <a16:creationId xmlns:a16="http://schemas.microsoft.com/office/drawing/2014/main" id="{F88F6D25-F624-4609-8169-74FA0C60A396}"/>
              </a:ext>
            </a:extLst>
          </p:cNvPr>
          <p:cNvSpPr txBox="1"/>
          <p:nvPr/>
        </p:nvSpPr>
        <p:spPr>
          <a:xfrm>
            <a:off x="7036797" y="4634660"/>
            <a:ext cx="17372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Самаркандская область</a:t>
            </a:r>
          </a:p>
        </p:txBody>
      </p:sp>
      <p:sp>
        <p:nvSpPr>
          <p:cNvPr id="135" name="object 57">
            <a:extLst>
              <a:ext uri="{FF2B5EF4-FFF2-40B4-BE49-F238E27FC236}">
                <a16:creationId xmlns:a16="http://schemas.microsoft.com/office/drawing/2014/main" id="{043E6AFA-28E7-43FC-9DDF-BC3552CA401F}"/>
              </a:ext>
            </a:extLst>
          </p:cNvPr>
          <p:cNvSpPr txBox="1"/>
          <p:nvPr/>
        </p:nvSpPr>
        <p:spPr>
          <a:xfrm>
            <a:off x="6961642" y="4816266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6" name="object 57">
            <a:extLst>
              <a:ext uri="{FF2B5EF4-FFF2-40B4-BE49-F238E27FC236}">
                <a16:creationId xmlns:a16="http://schemas.microsoft.com/office/drawing/2014/main" id="{B1297EAF-8634-4F95-AA03-74F28DDC2F0C}"/>
              </a:ext>
            </a:extLst>
          </p:cNvPr>
          <p:cNvSpPr txBox="1"/>
          <p:nvPr/>
        </p:nvSpPr>
        <p:spPr>
          <a:xfrm>
            <a:off x="8100488" y="4823719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137" name="Freeform 21">
            <a:extLst>
              <a:ext uri="{FF2B5EF4-FFF2-40B4-BE49-F238E27FC236}">
                <a16:creationId xmlns:a16="http://schemas.microsoft.com/office/drawing/2014/main" id="{92CCE803-AF97-4648-8020-EFF9002BF3CA}"/>
              </a:ext>
            </a:extLst>
          </p:cNvPr>
          <p:cNvSpPr>
            <a:spLocks noEditPoints="1"/>
          </p:cNvSpPr>
          <p:nvPr/>
        </p:nvSpPr>
        <p:spPr bwMode="auto">
          <a:xfrm>
            <a:off x="7975998" y="4881724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8" name="object 60">
            <a:extLst>
              <a:ext uri="{FF2B5EF4-FFF2-40B4-BE49-F238E27FC236}">
                <a16:creationId xmlns:a16="http://schemas.microsoft.com/office/drawing/2014/main" id="{0B8327B8-5AE7-4FBE-85D0-BD123AF550CE}"/>
              </a:ext>
            </a:extLst>
          </p:cNvPr>
          <p:cNvSpPr txBox="1"/>
          <p:nvPr/>
        </p:nvSpPr>
        <p:spPr>
          <a:xfrm>
            <a:off x="7975998" y="5158942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" name="object 52">
            <a:extLst>
              <a:ext uri="{FF2B5EF4-FFF2-40B4-BE49-F238E27FC236}">
                <a16:creationId xmlns:a16="http://schemas.microsoft.com/office/drawing/2014/main" id="{EF675298-7DD6-4E39-B729-95EFF2157A5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6738782" y="4855298"/>
            <a:ext cx="204246" cy="281178"/>
          </a:xfrm>
          <a:prstGeom prst="rect">
            <a:avLst/>
          </a:prstGeom>
        </p:spPr>
      </p:pic>
      <p:sp>
        <p:nvSpPr>
          <p:cNvPr id="140" name="Скругленный прямоугольник 873">
            <a:extLst>
              <a:ext uri="{FF2B5EF4-FFF2-40B4-BE49-F238E27FC236}">
                <a16:creationId xmlns:a16="http://schemas.microsoft.com/office/drawing/2014/main" id="{E8822E92-6115-4223-AAD8-E60C1D5C11F5}"/>
              </a:ext>
            </a:extLst>
          </p:cNvPr>
          <p:cNvSpPr/>
          <p:nvPr/>
        </p:nvSpPr>
        <p:spPr>
          <a:xfrm>
            <a:off x="9437737" y="4631250"/>
            <a:ext cx="2332998" cy="771990"/>
          </a:xfrm>
          <a:prstGeom prst="roundRect">
            <a:avLst>
              <a:gd name="adj" fmla="val 4639"/>
            </a:avLst>
          </a:prstGeom>
          <a:gradFill flip="none" rotWithShape="1">
            <a:gsLst>
              <a:gs pos="10000">
                <a:schemeClr val="accent5">
                  <a:lumMod val="20000"/>
                  <a:lumOff val="80000"/>
                </a:schemeClr>
              </a:gs>
              <a:gs pos="0">
                <a:srgbClr val="59BDCF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EAC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41" name="object 5">
            <a:extLst>
              <a:ext uri="{FF2B5EF4-FFF2-40B4-BE49-F238E27FC236}">
                <a16:creationId xmlns:a16="http://schemas.microsoft.com/office/drawing/2014/main" id="{E9548521-AA67-4966-BB66-668C80B13F92}"/>
              </a:ext>
            </a:extLst>
          </p:cNvPr>
          <p:cNvSpPr txBox="1"/>
          <p:nvPr/>
        </p:nvSpPr>
        <p:spPr>
          <a:xfrm>
            <a:off x="9772928" y="4636067"/>
            <a:ext cx="19462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Сурхандарьинская область</a:t>
            </a:r>
          </a:p>
        </p:txBody>
      </p:sp>
      <p:sp>
        <p:nvSpPr>
          <p:cNvPr id="142" name="object 57">
            <a:extLst>
              <a:ext uri="{FF2B5EF4-FFF2-40B4-BE49-F238E27FC236}">
                <a16:creationId xmlns:a16="http://schemas.microsoft.com/office/drawing/2014/main" id="{C8013DC6-AE34-479D-A7E5-A0921B7652EC}"/>
              </a:ext>
            </a:extLst>
          </p:cNvPr>
          <p:cNvSpPr txBox="1"/>
          <p:nvPr/>
        </p:nvSpPr>
        <p:spPr>
          <a:xfrm>
            <a:off x="9697772" y="4817673"/>
            <a:ext cx="97603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3" name="object 57">
            <a:extLst>
              <a:ext uri="{FF2B5EF4-FFF2-40B4-BE49-F238E27FC236}">
                <a16:creationId xmlns:a16="http://schemas.microsoft.com/office/drawing/2014/main" id="{958E8F43-02B6-4C40-848F-6A43F1612830}"/>
              </a:ext>
            </a:extLst>
          </p:cNvPr>
          <p:cNvSpPr txBox="1"/>
          <p:nvPr/>
        </p:nvSpPr>
        <p:spPr>
          <a:xfrm>
            <a:off x="10836618" y="4825126"/>
            <a:ext cx="9137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запасов</a:t>
            </a:r>
          </a:p>
        </p:txBody>
      </p:sp>
      <p:sp>
        <p:nvSpPr>
          <p:cNvPr id="144" name="Freeform 21">
            <a:extLst>
              <a:ext uri="{FF2B5EF4-FFF2-40B4-BE49-F238E27FC236}">
                <a16:creationId xmlns:a16="http://schemas.microsoft.com/office/drawing/2014/main" id="{D68A6210-6D02-4E28-9693-A6BB87C6F359}"/>
              </a:ext>
            </a:extLst>
          </p:cNvPr>
          <p:cNvSpPr>
            <a:spLocks noEditPoints="1"/>
          </p:cNvSpPr>
          <p:nvPr/>
        </p:nvSpPr>
        <p:spPr bwMode="auto">
          <a:xfrm>
            <a:off x="10712128" y="4883131"/>
            <a:ext cx="280468" cy="228327"/>
          </a:xfrm>
          <a:custGeom>
            <a:avLst/>
            <a:gdLst>
              <a:gd name="T0" fmla="*/ 1318 w 2825"/>
              <a:gd name="T1" fmla="*/ 1421 h 3410"/>
              <a:gd name="T2" fmla="*/ 1123 w 2825"/>
              <a:gd name="T3" fmla="*/ 1605 h 3410"/>
              <a:gd name="T4" fmla="*/ 997 w 2825"/>
              <a:gd name="T5" fmla="*/ 1817 h 3410"/>
              <a:gd name="T6" fmla="*/ 1054 w 2825"/>
              <a:gd name="T7" fmla="*/ 2017 h 3410"/>
              <a:gd name="T8" fmla="*/ 1278 w 2825"/>
              <a:gd name="T9" fmla="*/ 2142 h 3410"/>
              <a:gd name="T10" fmla="*/ 1189 w 2825"/>
              <a:gd name="T11" fmla="*/ 2403 h 3410"/>
              <a:gd name="T12" fmla="*/ 1115 w 2825"/>
              <a:gd name="T13" fmla="*/ 2277 h 3410"/>
              <a:gd name="T14" fmla="*/ 997 w 2825"/>
              <a:gd name="T15" fmla="*/ 2310 h 3410"/>
              <a:gd name="T16" fmla="*/ 1022 w 2825"/>
              <a:gd name="T17" fmla="*/ 2453 h 3410"/>
              <a:gd name="T18" fmla="*/ 1234 w 2825"/>
              <a:gd name="T19" fmla="*/ 2634 h 3410"/>
              <a:gd name="T20" fmla="*/ 1348 w 2825"/>
              <a:gd name="T21" fmla="*/ 2820 h 3410"/>
              <a:gd name="T22" fmla="*/ 1467 w 2825"/>
              <a:gd name="T23" fmla="*/ 2803 h 3410"/>
              <a:gd name="T24" fmla="*/ 1608 w 2825"/>
              <a:gd name="T25" fmla="*/ 2640 h 3410"/>
              <a:gd name="T26" fmla="*/ 1816 w 2825"/>
              <a:gd name="T27" fmla="*/ 2455 h 3410"/>
              <a:gd name="T28" fmla="*/ 1802 w 2825"/>
              <a:gd name="T29" fmla="*/ 2199 h 3410"/>
              <a:gd name="T30" fmla="*/ 1808 w 2825"/>
              <a:gd name="T31" fmla="*/ 2211 h 3410"/>
              <a:gd name="T32" fmla="*/ 1797 w 2825"/>
              <a:gd name="T33" fmla="*/ 2190 h 3410"/>
              <a:gd name="T34" fmla="*/ 1798 w 2825"/>
              <a:gd name="T35" fmla="*/ 2191 h 3410"/>
              <a:gd name="T36" fmla="*/ 1713 w 2825"/>
              <a:gd name="T37" fmla="*/ 2106 h 3410"/>
              <a:gd name="T38" fmla="*/ 1484 w 2825"/>
              <a:gd name="T39" fmla="*/ 1701 h 3410"/>
              <a:gd name="T40" fmla="*/ 1645 w 2825"/>
              <a:gd name="T41" fmla="*/ 1800 h 3410"/>
              <a:gd name="T42" fmla="*/ 1716 w 2825"/>
              <a:gd name="T43" fmla="*/ 1892 h 3410"/>
              <a:gd name="T44" fmla="*/ 1820 w 2825"/>
              <a:gd name="T45" fmla="*/ 1832 h 3410"/>
              <a:gd name="T46" fmla="*/ 1761 w 2825"/>
              <a:gd name="T47" fmla="*/ 1672 h 3410"/>
              <a:gd name="T48" fmla="*/ 1516 w 2825"/>
              <a:gd name="T49" fmla="*/ 1536 h 3410"/>
              <a:gd name="T50" fmla="*/ 1435 w 2825"/>
              <a:gd name="T51" fmla="*/ 1363 h 3410"/>
              <a:gd name="T52" fmla="*/ 957 w 2825"/>
              <a:gd name="T53" fmla="*/ 25 h 3410"/>
              <a:gd name="T54" fmla="*/ 1185 w 2825"/>
              <a:gd name="T55" fmla="*/ 116 h 3410"/>
              <a:gd name="T56" fmla="*/ 1418 w 2825"/>
              <a:gd name="T57" fmla="*/ 109 h 3410"/>
              <a:gd name="T58" fmla="*/ 1705 w 2825"/>
              <a:gd name="T59" fmla="*/ 31 h 3410"/>
              <a:gd name="T60" fmla="*/ 1928 w 2825"/>
              <a:gd name="T61" fmla="*/ 17 h 3410"/>
              <a:gd name="T62" fmla="*/ 1938 w 2825"/>
              <a:gd name="T63" fmla="*/ 163 h 3410"/>
              <a:gd name="T64" fmla="*/ 1836 w 2825"/>
              <a:gd name="T65" fmla="*/ 421 h 3410"/>
              <a:gd name="T66" fmla="*/ 1654 w 2825"/>
              <a:gd name="T67" fmla="*/ 682 h 3410"/>
              <a:gd name="T68" fmla="*/ 1803 w 2825"/>
              <a:gd name="T69" fmla="*/ 856 h 3410"/>
              <a:gd name="T70" fmla="*/ 2102 w 2825"/>
              <a:gd name="T71" fmla="*/ 1100 h 3410"/>
              <a:gd name="T72" fmla="*/ 2382 w 2825"/>
              <a:gd name="T73" fmla="*/ 1417 h 3410"/>
              <a:gd name="T74" fmla="*/ 2613 w 2825"/>
              <a:gd name="T75" fmla="*/ 1780 h 3410"/>
              <a:gd name="T76" fmla="*/ 2770 w 2825"/>
              <a:gd name="T77" fmla="*/ 2163 h 3410"/>
              <a:gd name="T78" fmla="*/ 2825 w 2825"/>
              <a:gd name="T79" fmla="*/ 2537 h 3410"/>
              <a:gd name="T80" fmla="*/ 2751 w 2825"/>
              <a:gd name="T81" fmla="*/ 2876 h 3410"/>
              <a:gd name="T82" fmla="*/ 2522 w 2825"/>
              <a:gd name="T83" fmla="*/ 3153 h 3410"/>
              <a:gd name="T84" fmla="*/ 2108 w 2825"/>
              <a:gd name="T85" fmla="*/ 3340 h 3410"/>
              <a:gd name="T86" fmla="*/ 1484 w 2825"/>
              <a:gd name="T87" fmla="*/ 3410 h 3410"/>
              <a:gd name="T88" fmla="*/ 786 w 2825"/>
              <a:gd name="T89" fmla="*/ 3345 h 3410"/>
              <a:gd name="T90" fmla="*/ 336 w 2825"/>
              <a:gd name="T91" fmla="*/ 3156 h 3410"/>
              <a:gd name="T92" fmla="*/ 84 w 2825"/>
              <a:gd name="T93" fmla="*/ 2868 h 3410"/>
              <a:gd name="T94" fmla="*/ 0 w 2825"/>
              <a:gd name="T95" fmla="*/ 2512 h 3410"/>
              <a:gd name="T96" fmla="*/ 54 w 2825"/>
              <a:gd name="T97" fmla="*/ 2120 h 3410"/>
              <a:gd name="T98" fmla="*/ 213 w 2825"/>
              <a:gd name="T99" fmla="*/ 1722 h 3410"/>
              <a:gd name="T100" fmla="*/ 449 w 2825"/>
              <a:gd name="T101" fmla="*/ 1350 h 3410"/>
              <a:gd name="T102" fmla="*/ 730 w 2825"/>
              <a:gd name="T103" fmla="*/ 1034 h 3410"/>
              <a:gd name="T104" fmla="*/ 1024 w 2825"/>
              <a:gd name="T105" fmla="*/ 805 h 3410"/>
              <a:gd name="T106" fmla="*/ 925 w 2825"/>
              <a:gd name="T107" fmla="*/ 597 h 3410"/>
              <a:gd name="T108" fmla="*/ 757 w 2825"/>
              <a:gd name="T109" fmla="*/ 316 h 3410"/>
              <a:gd name="T110" fmla="*/ 727 w 2825"/>
              <a:gd name="T111" fmla="*/ 84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25" h="3410">
                <a:moveTo>
                  <a:pt x="1397" y="1356"/>
                </a:moveTo>
                <a:lnTo>
                  <a:pt x="1378" y="1358"/>
                </a:lnTo>
                <a:lnTo>
                  <a:pt x="1361" y="1365"/>
                </a:lnTo>
                <a:lnTo>
                  <a:pt x="1344" y="1376"/>
                </a:lnTo>
                <a:lnTo>
                  <a:pt x="1333" y="1390"/>
                </a:lnTo>
                <a:lnTo>
                  <a:pt x="1323" y="1404"/>
                </a:lnTo>
                <a:lnTo>
                  <a:pt x="1318" y="1421"/>
                </a:lnTo>
                <a:lnTo>
                  <a:pt x="1316" y="1438"/>
                </a:lnTo>
                <a:lnTo>
                  <a:pt x="1316" y="1532"/>
                </a:lnTo>
                <a:lnTo>
                  <a:pt x="1275" y="1539"/>
                </a:lnTo>
                <a:lnTo>
                  <a:pt x="1234" y="1550"/>
                </a:lnTo>
                <a:lnTo>
                  <a:pt x="1195" y="1565"/>
                </a:lnTo>
                <a:lnTo>
                  <a:pt x="1158" y="1584"/>
                </a:lnTo>
                <a:lnTo>
                  <a:pt x="1123" y="1605"/>
                </a:lnTo>
                <a:lnTo>
                  <a:pt x="1090" y="1632"/>
                </a:lnTo>
                <a:lnTo>
                  <a:pt x="1064" y="1660"/>
                </a:lnTo>
                <a:lnTo>
                  <a:pt x="1040" y="1692"/>
                </a:lnTo>
                <a:lnTo>
                  <a:pt x="1021" y="1727"/>
                </a:lnTo>
                <a:lnTo>
                  <a:pt x="1010" y="1756"/>
                </a:lnTo>
                <a:lnTo>
                  <a:pt x="1002" y="1786"/>
                </a:lnTo>
                <a:lnTo>
                  <a:pt x="997" y="1817"/>
                </a:lnTo>
                <a:lnTo>
                  <a:pt x="996" y="1848"/>
                </a:lnTo>
                <a:lnTo>
                  <a:pt x="998" y="1879"/>
                </a:lnTo>
                <a:lnTo>
                  <a:pt x="1002" y="1909"/>
                </a:lnTo>
                <a:lnTo>
                  <a:pt x="1011" y="1939"/>
                </a:lnTo>
                <a:lnTo>
                  <a:pt x="1022" y="1968"/>
                </a:lnTo>
                <a:lnTo>
                  <a:pt x="1037" y="1994"/>
                </a:lnTo>
                <a:lnTo>
                  <a:pt x="1054" y="2017"/>
                </a:lnTo>
                <a:lnTo>
                  <a:pt x="1074" y="2039"/>
                </a:lnTo>
                <a:lnTo>
                  <a:pt x="1097" y="2057"/>
                </a:lnTo>
                <a:lnTo>
                  <a:pt x="1129" y="2080"/>
                </a:lnTo>
                <a:lnTo>
                  <a:pt x="1164" y="2100"/>
                </a:lnTo>
                <a:lnTo>
                  <a:pt x="1201" y="2116"/>
                </a:lnTo>
                <a:lnTo>
                  <a:pt x="1239" y="2130"/>
                </a:lnTo>
                <a:lnTo>
                  <a:pt x="1278" y="2142"/>
                </a:lnTo>
                <a:lnTo>
                  <a:pt x="1316" y="2153"/>
                </a:lnTo>
                <a:lnTo>
                  <a:pt x="1316" y="2484"/>
                </a:lnTo>
                <a:lnTo>
                  <a:pt x="1287" y="2475"/>
                </a:lnTo>
                <a:lnTo>
                  <a:pt x="1259" y="2461"/>
                </a:lnTo>
                <a:lnTo>
                  <a:pt x="1233" y="2446"/>
                </a:lnTo>
                <a:lnTo>
                  <a:pt x="1210" y="2426"/>
                </a:lnTo>
                <a:lnTo>
                  <a:pt x="1189" y="2403"/>
                </a:lnTo>
                <a:lnTo>
                  <a:pt x="1172" y="2378"/>
                </a:lnTo>
                <a:lnTo>
                  <a:pt x="1160" y="2352"/>
                </a:lnTo>
                <a:lnTo>
                  <a:pt x="1155" y="2337"/>
                </a:lnTo>
                <a:lnTo>
                  <a:pt x="1150" y="2322"/>
                </a:lnTo>
                <a:lnTo>
                  <a:pt x="1142" y="2305"/>
                </a:lnTo>
                <a:lnTo>
                  <a:pt x="1131" y="2289"/>
                </a:lnTo>
                <a:lnTo>
                  <a:pt x="1115" y="2277"/>
                </a:lnTo>
                <a:lnTo>
                  <a:pt x="1098" y="2269"/>
                </a:lnTo>
                <a:lnTo>
                  <a:pt x="1079" y="2265"/>
                </a:lnTo>
                <a:lnTo>
                  <a:pt x="1058" y="2265"/>
                </a:lnTo>
                <a:lnTo>
                  <a:pt x="1040" y="2271"/>
                </a:lnTo>
                <a:lnTo>
                  <a:pt x="1023" y="2280"/>
                </a:lnTo>
                <a:lnTo>
                  <a:pt x="1009" y="2293"/>
                </a:lnTo>
                <a:lnTo>
                  <a:pt x="997" y="2310"/>
                </a:lnTo>
                <a:lnTo>
                  <a:pt x="991" y="2325"/>
                </a:lnTo>
                <a:lnTo>
                  <a:pt x="988" y="2341"/>
                </a:lnTo>
                <a:lnTo>
                  <a:pt x="988" y="2357"/>
                </a:lnTo>
                <a:lnTo>
                  <a:pt x="990" y="2371"/>
                </a:lnTo>
                <a:lnTo>
                  <a:pt x="994" y="2386"/>
                </a:lnTo>
                <a:lnTo>
                  <a:pt x="1004" y="2416"/>
                </a:lnTo>
                <a:lnTo>
                  <a:pt x="1022" y="2453"/>
                </a:lnTo>
                <a:lnTo>
                  <a:pt x="1043" y="2488"/>
                </a:lnTo>
                <a:lnTo>
                  <a:pt x="1068" y="2520"/>
                </a:lnTo>
                <a:lnTo>
                  <a:pt x="1097" y="2549"/>
                </a:lnTo>
                <a:lnTo>
                  <a:pt x="1128" y="2576"/>
                </a:lnTo>
                <a:lnTo>
                  <a:pt x="1161" y="2598"/>
                </a:lnTo>
                <a:lnTo>
                  <a:pt x="1197" y="2618"/>
                </a:lnTo>
                <a:lnTo>
                  <a:pt x="1234" y="2634"/>
                </a:lnTo>
                <a:lnTo>
                  <a:pt x="1273" y="2647"/>
                </a:lnTo>
                <a:lnTo>
                  <a:pt x="1316" y="2656"/>
                </a:lnTo>
                <a:lnTo>
                  <a:pt x="1316" y="2754"/>
                </a:lnTo>
                <a:lnTo>
                  <a:pt x="1318" y="2773"/>
                </a:lnTo>
                <a:lnTo>
                  <a:pt x="1324" y="2791"/>
                </a:lnTo>
                <a:lnTo>
                  <a:pt x="1335" y="2806"/>
                </a:lnTo>
                <a:lnTo>
                  <a:pt x="1348" y="2820"/>
                </a:lnTo>
                <a:lnTo>
                  <a:pt x="1365" y="2830"/>
                </a:lnTo>
                <a:lnTo>
                  <a:pt x="1383" y="2837"/>
                </a:lnTo>
                <a:lnTo>
                  <a:pt x="1402" y="2838"/>
                </a:lnTo>
                <a:lnTo>
                  <a:pt x="1422" y="2834"/>
                </a:lnTo>
                <a:lnTo>
                  <a:pt x="1439" y="2828"/>
                </a:lnTo>
                <a:lnTo>
                  <a:pt x="1455" y="2817"/>
                </a:lnTo>
                <a:lnTo>
                  <a:pt x="1467" y="2803"/>
                </a:lnTo>
                <a:lnTo>
                  <a:pt x="1476" y="2789"/>
                </a:lnTo>
                <a:lnTo>
                  <a:pt x="1482" y="2771"/>
                </a:lnTo>
                <a:lnTo>
                  <a:pt x="1484" y="2754"/>
                </a:lnTo>
                <a:lnTo>
                  <a:pt x="1484" y="2664"/>
                </a:lnTo>
                <a:lnTo>
                  <a:pt x="1525" y="2659"/>
                </a:lnTo>
                <a:lnTo>
                  <a:pt x="1568" y="2652"/>
                </a:lnTo>
                <a:lnTo>
                  <a:pt x="1608" y="2640"/>
                </a:lnTo>
                <a:lnTo>
                  <a:pt x="1648" y="2624"/>
                </a:lnTo>
                <a:lnTo>
                  <a:pt x="1685" y="2605"/>
                </a:lnTo>
                <a:lnTo>
                  <a:pt x="1720" y="2581"/>
                </a:lnTo>
                <a:lnTo>
                  <a:pt x="1750" y="2555"/>
                </a:lnTo>
                <a:lnTo>
                  <a:pt x="1777" y="2525"/>
                </a:lnTo>
                <a:lnTo>
                  <a:pt x="1799" y="2491"/>
                </a:lnTo>
                <a:lnTo>
                  <a:pt x="1816" y="2455"/>
                </a:lnTo>
                <a:lnTo>
                  <a:pt x="1829" y="2417"/>
                </a:lnTo>
                <a:lnTo>
                  <a:pt x="1836" y="2377"/>
                </a:lnTo>
                <a:lnTo>
                  <a:pt x="1838" y="2341"/>
                </a:lnTo>
                <a:lnTo>
                  <a:pt x="1835" y="2304"/>
                </a:lnTo>
                <a:lnTo>
                  <a:pt x="1829" y="2268"/>
                </a:lnTo>
                <a:lnTo>
                  <a:pt x="1817" y="2232"/>
                </a:lnTo>
                <a:lnTo>
                  <a:pt x="1802" y="2199"/>
                </a:lnTo>
                <a:lnTo>
                  <a:pt x="1803" y="2201"/>
                </a:lnTo>
                <a:lnTo>
                  <a:pt x="1805" y="2203"/>
                </a:lnTo>
                <a:lnTo>
                  <a:pt x="1806" y="2205"/>
                </a:lnTo>
                <a:lnTo>
                  <a:pt x="1807" y="2207"/>
                </a:lnTo>
                <a:lnTo>
                  <a:pt x="1808" y="2210"/>
                </a:lnTo>
                <a:lnTo>
                  <a:pt x="1808" y="2210"/>
                </a:lnTo>
                <a:lnTo>
                  <a:pt x="1808" y="2211"/>
                </a:lnTo>
                <a:lnTo>
                  <a:pt x="1808" y="2210"/>
                </a:lnTo>
                <a:lnTo>
                  <a:pt x="1807" y="2208"/>
                </a:lnTo>
                <a:lnTo>
                  <a:pt x="1806" y="2206"/>
                </a:lnTo>
                <a:lnTo>
                  <a:pt x="1804" y="2202"/>
                </a:lnTo>
                <a:lnTo>
                  <a:pt x="1802" y="2198"/>
                </a:lnTo>
                <a:lnTo>
                  <a:pt x="1799" y="2194"/>
                </a:lnTo>
                <a:lnTo>
                  <a:pt x="1797" y="2190"/>
                </a:lnTo>
                <a:lnTo>
                  <a:pt x="1796" y="2188"/>
                </a:lnTo>
                <a:lnTo>
                  <a:pt x="1795" y="2187"/>
                </a:lnTo>
                <a:lnTo>
                  <a:pt x="1795" y="2186"/>
                </a:lnTo>
                <a:lnTo>
                  <a:pt x="1795" y="2187"/>
                </a:lnTo>
                <a:lnTo>
                  <a:pt x="1796" y="2187"/>
                </a:lnTo>
                <a:lnTo>
                  <a:pt x="1797" y="2189"/>
                </a:lnTo>
                <a:lnTo>
                  <a:pt x="1798" y="2191"/>
                </a:lnTo>
                <a:lnTo>
                  <a:pt x="1799" y="2193"/>
                </a:lnTo>
                <a:lnTo>
                  <a:pt x="1800" y="2195"/>
                </a:lnTo>
                <a:lnTo>
                  <a:pt x="1802" y="2198"/>
                </a:lnTo>
                <a:lnTo>
                  <a:pt x="1783" y="2171"/>
                </a:lnTo>
                <a:lnTo>
                  <a:pt x="1762" y="2146"/>
                </a:lnTo>
                <a:lnTo>
                  <a:pt x="1739" y="2125"/>
                </a:lnTo>
                <a:lnTo>
                  <a:pt x="1713" y="2106"/>
                </a:lnTo>
                <a:lnTo>
                  <a:pt x="1686" y="2088"/>
                </a:lnTo>
                <a:lnTo>
                  <a:pt x="1657" y="2074"/>
                </a:lnTo>
                <a:lnTo>
                  <a:pt x="1627" y="2061"/>
                </a:lnTo>
                <a:lnTo>
                  <a:pt x="1580" y="2045"/>
                </a:lnTo>
                <a:lnTo>
                  <a:pt x="1532" y="2030"/>
                </a:lnTo>
                <a:lnTo>
                  <a:pt x="1484" y="2019"/>
                </a:lnTo>
                <a:lnTo>
                  <a:pt x="1484" y="1701"/>
                </a:lnTo>
                <a:lnTo>
                  <a:pt x="1514" y="1708"/>
                </a:lnTo>
                <a:lnTo>
                  <a:pt x="1544" y="1717"/>
                </a:lnTo>
                <a:lnTo>
                  <a:pt x="1572" y="1730"/>
                </a:lnTo>
                <a:lnTo>
                  <a:pt x="1599" y="1746"/>
                </a:lnTo>
                <a:lnTo>
                  <a:pt x="1621" y="1765"/>
                </a:lnTo>
                <a:lnTo>
                  <a:pt x="1638" y="1788"/>
                </a:lnTo>
                <a:lnTo>
                  <a:pt x="1645" y="1800"/>
                </a:lnTo>
                <a:lnTo>
                  <a:pt x="1652" y="1814"/>
                </a:lnTo>
                <a:lnTo>
                  <a:pt x="1657" y="1828"/>
                </a:lnTo>
                <a:lnTo>
                  <a:pt x="1661" y="1842"/>
                </a:lnTo>
                <a:lnTo>
                  <a:pt x="1670" y="1859"/>
                </a:lnTo>
                <a:lnTo>
                  <a:pt x="1683" y="1874"/>
                </a:lnTo>
                <a:lnTo>
                  <a:pt x="1698" y="1885"/>
                </a:lnTo>
                <a:lnTo>
                  <a:pt x="1716" y="1892"/>
                </a:lnTo>
                <a:lnTo>
                  <a:pt x="1736" y="1896"/>
                </a:lnTo>
                <a:lnTo>
                  <a:pt x="1755" y="1894"/>
                </a:lnTo>
                <a:lnTo>
                  <a:pt x="1774" y="1888"/>
                </a:lnTo>
                <a:lnTo>
                  <a:pt x="1790" y="1878"/>
                </a:lnTo>
                <a:lnTo>
                  <a:pt x="1804" y="1864"/>
                </a:lnTo>
                <a:lnTo>
                  <a:pt x="1815" y="1847"/>
                </a:lnTo>
                <a:lnTo>
                  <a:pt x="1820" y="1832"/>
                </a:lnTo>
                <a:lnTo>
                  <a:pt x="1823" y="1816"/>
                </a:lnTo>
                <a:lnTo>
                  <a:pt x="1822" y="1799"/>
                </a:lnTo>
                <a:lnTo>
                  <a:pt x="1818" y="1785"/>
                </a:lnTo>
                <a:lnTo>
                  <a:pt x="1814" y="1769"/>
                </a:lnTo>
                <a:lnTo>
                  <a:pt x="1802" y="1739"/>
                </a:lnTo>
                <a:lnTo>
                  <a:pt x="1784" y="1704"/>
                </a:lnTo>
                <a:lnTo>
                  <a:pt x="1761" y="1672"/>
                </a:lnTo>
                <a:lnTo>
                  <a:pt x="1736" y="1643"/>
                </a:lnTo>
                <a:lnTo>
                  <a:pt x="1705" y="1616"/>
                </a:lnTo>
                <a:lnTo>
                  <a:pt x="1670" y="1592"/>
                </a:lnTo>
                <a:lnTo>
                  <a:pt x="1634" y="1573"/>
                </a:lnTo>
                <a:lnTo>
                  <a:pt x="1596" y="1558"/>
                </a:lnTo>
                <a:lnTo>
                  <a:pt x="1556" y="1545"/>
                </a:lnTo>
                <a:lnTo>
                  <a:pt x="1516" y="1536"/>
                </a:lnTo>
                <a:lnTo>
                  <a:pt x="1484" y="1531"/>
                </a:lnTo>
                <a:lnTo>
                  <a:pt x="1484" y="1438"/>
                </a:lnTo>
                <a:lnTo>
                  <a:pt x="1482" y="1420"/>
                </a:lnTo>
                <a:lnTo>
                  <a:pt x="1475" y="1402"/>
                </a:lnTo>
                <a:lnTo>
                  <a:pt x="1464" y="1386"/>
                </a:lnTo>
                <a:lnTo>
                  <a:pt x="1451" y="1373"/>
                </a:lnTo>
                <a:lnTo>
                  <a:pt x="1435" y="1363"/>
                </a:lnTo>
                <a:lnTo>
                  <a:pt x="1417" y="1357"/>
                </a:lnTo>
                <a:lnTo>
                  <a:pt x="1397" y="1356"/>
                </a:lnTo>
                <a:close/>
                <a:moveTo>
                  <a:pt x="843" y="0"/>
                </a:moveTo>
                <a:lnTo>
                  <a:pt x="870" y="1"/>
                </a:lnTo>
                <a:lnTo>
                  <a:pt x="898" y="6"/>
                </a:lnTo>
                <a:lnTo>
                  <a:pt x="927" y="15"/>
                </a:lnTo>
                <a:lnTo>
                  <a:pt x="957" y="25"/>
                </a:lnTo>
                <a:lnTo>
                  <a:pt x="988" y="36"/>
                </a:lnTo>
                <a:lnTo>
                  <a:pt x="1019" y="50"/>
                </a:lnTo>
                <a:lnTo>
                  <a:pt x="1052" y="64"/>
                </a:lnTo>
                <a:lnTo>
                  <a:pt x="1084" y="79"/>
                </a:lnTo>
                <a:lnTo>
                  <a:pt x="1117" y="92"/>
                </a:lnTo>
                <a:lnTo>
                  <a:pt x="1150" y="105"/>
                </a:lnTo>
                <a:lnTo>
                  <a:pt x="1185" y="116"/>
                </a:lnTo>
                <a:lnTo>
                  <a:pt x="1218" y="124"/>
                </a:lnTo>
                <a:lnTo>
                  <a:pt x="1252" y="130"/>
                </a:lnTo>
                <a:lnTo>
                  <a:pt x="1285" y="133"/>
                </a:lnTo>
                <a:lnTo>
                  <a:pt x="1319" y="131"/>
                </a:lnTo>
                <a:lnTo>
                  <a:pt x="1348" y="125"/>
                </a:lnTo>
                <a:lnTo>
                  <a:pt x="1381" y="118"/>
                </a:lnTo>
                <a:lnTo>
                  <a:pt x="1418" y="109"/>
                </a:lnTo>
                <a:lnTo>
                  <a:pt x="1455" y="98"/>
                </a:lnTo>
                <a:lnTo>
                  <a:pt x="1495" y="87"/>
                </a:lnTo>
                <a:lnTo>
                  <a:pt x="1536" y="76"/>
                </a:lnTo>
                <a:lnTo>
                  <a:pt x="1578" y="64"/>
                </a:lnTo>
                <a:lnTo>
                  <a:pt x="1621" y="52"/>
                </a:lnTo>
                <a:lnTo>
                  <a:pt x="1663" y="41"/>
                </a:lnTo>
                <a:lnTo>
                  <a:pt x="1705" y="31"/>
                </a:lnTo>
                <a:lnTo>
                  <a:pt x="1745" y="22"/>
                </a:lnTo>
                <a:lnTo>
                  <a:pt x="1784" y="16"/>
                </a:lnTo>
                <a:lnTo>
                  <a:pt x="1822" y="10"/>
                </a:lnTo>
                <a:lnTo>
                  <a:pt x="1857" y="8"/>
                </a:lnTo>
                <a:lnTo>
                  <a:pt x="1889" y="8"/>
                </a:lnTo>
                <a:lnTo>
                  <a:pt x="1917" y="11"/>
                </a:lnTo>
                <a:lnTo>
                  <a:pt x="1928" y="17"/>
                </a:lnTo>
                <a:lnTo>
                  <a:pt x="1938" y="27"/>
                </a:lnTo>
                <a:lnTo>
                  <a:pt x="1944" y="40"/>
                </a:lnTo>
                <a:lnTo>
                  <a:pt x="1948" y="58"/>
                </a:lnTo>
                <a:lnTo>
                  <a:pt x="1949" y="80"/>
                </a:lnTo>
                <a:lnTo>
                  <a:pt x="1947" y="105"/>
                </a:lnTo>
                <a:lnTo>
                  <a:pt x="1944" y="132"/>
                </a:lnTo>
                <a:lnTo>
                  <a:pt x="1938" y="163"/>
                </a:lnTo>
                <a:lnTo>
                  <a:pt x="1929" y="195"/>
                </a:lnTo>
                <a:lnTo>
                  <a:pt x="1918" y="229"/>
                </a:lnTo>
                <a:lnTo>
                  <a:pt x="1905" y="265"/>
                </a:lnTo>
                <a:lnTo>
                  <a:pt x="1891" y="304"/>
                </a:lnTo>
                <a:lnTo>
                  <a:pt x="1874" y="342"/>
                </a:lnTo>
                <a:lnTo>
                  <a:pt x="1856" y="381"/>
                </a:lnTo>
                <a:lnTo>
                  <a:pt x="1836" y="421"/>
                </a:lnTo>
                <a:lnTo>
                  <a:pt x="1814" y="461"/>
                </a:lnTo>
                <a:lnTo>
                  <a:pt x="1791" y="501"/>
                </a:lnTo>
                <a:lnTo>
                  <a:pt x="1767" y="539"/>
                </a:lnTo>
                <a:lnTo>
                  <a:pt x="1740" y="577"/>
                </a:lnTo>
                <a:lnTo>
                  <a:pt x="1713" y="614"/>
                </a:lnTo>
                <a:lnTo>
                  <a:pt x="1684" y="649"/>
                </a:lnTo>
                <a:lnTo>
                  <a:pt x="1654" y="682"/>
                </a:lnTo>
                <a:lnTo>
                  <a:pt x="1623" y="713"/>
                </a:lnTo>
                <a:lnTo>
                  <a:pt x="1591" y="742"/>
                </a:lnTo>
                <a:lnTo>
                  <a:pt x="1632" y="761"/>
                </a:lnTo>
                <a:lnTo>
                  <a:pt x="1674" y="780"/>
                </a:lnTo>
                <a:lnTo>
                  <a:pt x="1717" y="804"/>
                </a:lnTo>
                <a:lnTo>
                  <a:pt x="1759" y="829"/>
                </a:lnTo>
                <a:lnTo>
                  <a:pt x="1803" y="856"/>
                </a:lnTo>
                <a:lnTo>
                  <a:pt x="1845" y="885"/>
                </a:lnTo>
                <a:lnTo>
                  <a:pt x="1889" y="916"/>
                </a:lnTo>
                <a:lnTo>
                  <a:pt x="1931" y="949"/>
                </a:lnTo>
                <a:lnTo>
                  <a:pt x="1975" y="985"/>
                </a:lnTo>
                <a:lnTo>
                  <a:pt x="2017" y="1022"/>
                </a:lnTo>
                <a:lnTo>
                  <a:pt x="2060" y="1060"/>
                </a:lnTo>
                <a:lnTo>
                  <a:pt x="2102" y="1100"/>
                </a:lnTo>
                <a:lnTo>
                  <a:pt x="2144" y="1141"/>
                </a:lnTo>
                <a:lnTo>
                  <a:pt x="2185" y="1185"/>
                </a:lnTo>
                <a:lnTo>
                  <a:pt x="2225" y="1228"/>
                </a:lnTo>
                <a:lnTo>
                  <a:pt x="2266" y="1274"/>
                </a:lnTo>
                <a:lnTo>
                  <a:pt x="2305" y="1320"/>
                </a:lnTo>
                <a:lnTo>
                  <a:pt x="2343" y="1368"/>
                </a:lnTo>
                <a:lnTo>
                  <a:pt x="2382" y="1417"/>
                </a:lnTo>
                <a:lnTo>
                  <a:pt x="2418" y="1466"/>
                </a:lnTo>
                <a:lnTo>
                  <a:pt x="2453" y="1517"/>
                </a:lnTo>
                <a:lnTo>
                  <a:pt x="2488" y="1569"/>
                </a:lnTo>
                <a:lnTo>
                  <a:pt x="2522" y="1621"/>
                </a:lnTo>
                <a:lnTo>
                  <a:pt x="2554" y="1674"/>
                </a:lnTo>
                <a:lnTo>
                  <a:pt x="2584" y="1727"/>
                </a:lnTo>
                <a:lnTo>
                  <a:pt x="2613" y="1780"/>
                </a:lnTo>
                <a:lnTo>
                  <a:pt x="2641" y="1834"/>
                </a:lnTo>
                <a:lnTo>
                  <a:pt x="2667" y="1889"/>
                </a:lnTo>
                <a:lnTo>
                  <a:pt x="2691" y="1943"/>
                </a:lnTo>
                <a:lnTo>
                  <a:pt x="2714" y="1998"/>
                </a:lnTo>
                <a:lnTo>
                  <a:pt x="2735" y="2053"/>
                </a:lnTo>
                <a:lnTo>
                  <a:pt x="2754" y="2108"/>
                </a:lnTo>
                <a:lnTo>
                  <a:pt x="2770" y="2163"/>
                </a:lnTo>
                <a:lnTo>
                  <a:pt x="2785" y="2218"/>
                </a:lnTo>
                <a:lnTo>
                  <a:pt x="2798" y="2272"/>
                </a:lnTo>
                <a:lnTo>
                  <a:pt x="2808" y="2326"/>
                </a:lnTo>
                <a:lnTo>
                  <a:pt x="2816" y="2379"/>
                </a:lnTo>
                <a:lnTo>
                  <a:pt x="2822" y="2432"/>
                </a:lnTo>
                <a:lnTo>
                  <a:pt x="2825" y="2485"/>
                </a:lnTo>
                <a:lnTo>
                  <a:pt x="2825" y="2537"/>
                </a:lnTo>
                <a:lnTo>
                  <a:pt x="2824" y="2589"/>
                </a:lnTo>
                <a:lnTo>
                  <a:pt x="2819" y="2639"/>
                </a:lnTo>
                <a:lnTo>
                  <a:pt x="2812" y="2688"/>
                </a:lnTo>
                <a:lnTo>
                  <a:pt x="2801" y="2737"/>
                </a:lnTo>
                <a:lnTo>
                  <a:pt x="2788" y="2785"/>
                </a:lnTo>
                <a:lnTo>
                  <a:pt x="2771" y="2831"/>
                </a:lnTo>
                <a:lnTo>
                  <a:pt x="2751" y="2876"/>
                </a:lnTo>
                <a:lnTo>
                  <a:pt x="2729" y="2920"/>
                </a:lnTo>
                <a:lnTo>
                  <a:pt x="2703" y="2963"/>
                </a:lnTo>
                <a:lnTo>
                  <a:pt x="2674" y="3004"/>
                </a:lnTo>
                <a:lnTo>
                  <a:pt x="2641" y="3044"/>
                </a:lnTo>
                <a:lnTo>
                  <a:pt x="2604" y="3082"/>
                </a:lnTo>
                <a:lnTo>
                  <a:pt x="2565" y="3118"/>
                </a:lnTo>
                <a:lnTo>
                  <a:pt x="2522" y="3153"/>
                </a:lnTo>
                <a:lnTo>
                  <a:pt x="2474" y="3186"/>
                </a:lnTo>
                <a:lnTo>
                  <a:pt x="2423" y="3217"/>
                </a:lnTo>
                <a:lnTo>
                  <a:pt x="2368" y="3246"/>
                </a:lnTo>
                <a:lnTo>
                  <a:pt x="2309" y="3273"/>
                </a:lnTo>
                <a:lnTo>
                  <a:pt x="2246" y="3297"/>
                </a:lnTo>
                <a:lnTo>
                  <a:pt x="2180" y="3319"/>
                </a:lnTo>
                <a:lnTo>
                  <a:pt x="2108" y="3340"/>
                </a:lnTo>
                <a:lnTo>
                  <a:pt x="2033" y="3358"/>
                </a:lnTo>
                <a:lnTo>
                  <a:pt x="1952" y="3373"/>
                </a:lnTo>
                <a:lnTo>
                  <a:pt x="1868" y="3386"/>
                </a:lnTo>
                <a:lnTo>
                  <a:pt x="1779" y="3396"/>
                </a:lnTo>
                <a:lnTo>
                  <a:pt x="1686" y="3403"/>
                </a:lnTo>
                <a:lnTo>
                  <a:pt x="1587" y="3409"/>
                </a:lnTo>
                <a:lnTo>
                  <a:pt x="1484" y="3410"/>
                </a:lnTo>
                <a:lnTo>
                  <a:pt x="1376" y="3409"/>
                </a:lnTo>
                <a:lnTo>
                  <a:pt x="1263" y="3404"/>
                </a:lnTo>
                <a:lnTo>
                  <a:pt x="1145" y="3397"/>
                </a:lnTo>
                <a:lnTo>
                  <a:pt x="1048" y="3389"/>
                </a:lnTo>
                <a:lnTo>
                  <a:pt x="956" y="3378"/>
                </a:lnTo>
                <a:lnTo>
                  <a:pt x="869" y="3363"/>
                </a:lnTo>
                <a:lnTo>
                  <a:pt x="786" y="3345"/>
                </a:lnTo>
                <a:lnTo>
                  <a:pt x="708" y="3326"/>
                </a:lnTo>
                <a:lnTo>
                  <a:pt x="636" y="3303"/>
                </a:lnTo>
                <a:lnTo>
                  <a:pt x="566" y="3278"/>
                </a:lnTo>
                <a:lnTo>
                  <a:pt x="502" y="3251"/>
                </a:lnTo>
                <a:lnTo>
                  <a:pt x="442" y="3221"/>
                </a:lnTo>
                <a:lnTo>
                  <a:pt x="387" y="3190"/>
                </a:lnTo>
                <a:lnTo>
                  <a:pt x="336" y="3156"/>
                </a:lnTo>
                <a:lnTo>
                  <a:pt x="288" y="3120"/>
                </a:lnTo>
                <a:lnTo>
                  <a:pt x="244" y="3082"/>
                </a:lnTo>
                <a:lnTo>
                  <a:pt x="205" y="3043"/>
                </a:lnTo>
                <a:lnTo>
                  <a:pt x="169" y="3001"/>
                </a:lnTo>
                <a:lnTo>
                  <a:pt x="137" y="2959"/>
                </a:lnTo>
                <a:lnTo>
                  <a:pt x="109" y="2914"/>
                </a:lnTo>
                <a:lnTo>
                  <a:pt x="84" y="2868"/>
                </a:lnTo>
                <a:lnTo>
                  <a:pt x="62" y="2821"/>
                </a:lnTo>
                <a:lnTo>
                  <a:pt x="43" y="2772"/>
                </a:lnTo>
                <a:lnTo>
                  <a:pt x="29" y="2721"/>
                </a:lnTo>
                <a:lnTo>
                  <a:pt x="17" y="2671"/>
                </a:lnTo>
                <a:lnTo>
                  <a:pt x="8" y="2619"/>
                </a:lnTo>
                <a:lnTo>
                  <a:pt x="3" y="2566"/>
                </a:lnTo>
                <a:lnTo>
                  <a:pt x="0" y="2512"/>
                </a:lnTo>
                <a:lnTo>
                  <a:pt x="0" y="2458"/>
                </a:lnTo>
                <a:lnTo>
                  <a:pt x="2" y="2402"/>
                </a:lnTo>
                <a:lnTo>
                  <a:pt x="8" y="2347"/>
                </a:lnTo>
                <a:lnTo>
                  <a:pt x="16" y="2290"/>
                </a:lnTo>
                <a:lnTo>
                  <a:pt x="26" y="2234"/>
                </a:lnTo>
                <a:lnTo>
                  <a:pt x="38" y="2177"/>
                </a:lnTo>
                <a:lnTo>
                  <a:pt x="54" y="2120"/>
                </a:lnTo>
                <a:lnTo>
                  <a:pt x="70" y="2063"/>
                </a:lnTo>
                <a:lnTo>
                  <a:pt x="90" y="2006"/>
                </a:lnTo>
                <a:lnTo>
                  <a:pt x="111" y="1948"/>
                </a:lnTo>
                <a:lnTo>
                  <a:pt x="135" y="1891"/>
                </a:lnTo>
                <a:lnTo>
                  <a:pt x="159" y="1835"/>
                </a:lnTo>
                <a:lnTo>
                  <a:pt x="185" y="1778"/>
                </a:lnTo>
                <a:lnTo>
                  <a:pt x="213" y="1722"/>
                </a:lnTo>
                <a:lnTo>
                  <a:pt x="243" y="1668"/>
                </a:lnTo>
                <a:lnTo>
                  <a:pt x="274" y="1613"/>
                </a:lnTo>
                <a:lnTo>
                  <a:pt x="308" y="1558"/>
                </a:lnTo>
                <a:lnTo>
                  <a:pt x="342" y="1505"/>
                </a:lnTo>
                <a:lnTo>
                  <a:pt x="376" y="1452"/>
                </a:lnTo>
                <a:lnTo>
                  <a:pt x="412" y="1401"/>
                </a:lnTo>
                <a:lnTo>
                  <a:pt x="449" y="1350"/>
                </a:lnTo>
                <a:lnTo>
                  <a:pt x="488" y="1301"/>
                </a:lnTo>
                <a:lnTo>
                  <a:pt x="526" y="1253"/>
                </a:lnTo>
                <a:lnTo>
                  <a:pt x="566" y="1206"/>
                </a:lnTo>
                <a:lnTo>
                  <a:pt x="607" y="1161"/>
                </a:lnTo>
                <a:lnTo>
                  <a:pt x="647" y="1117"/>
                </a:lnTo>
                <a:lnTo>
                  <a:pt x="689" y="1075"/>
                </a:lnTo>
                <a:lnTo>
                  <a:pt x="730" y="1034"/>
                </a:lnTo>
                <a:lnTo>
                  <a:pt x="771" y="995"/>
                </a:lnTo>
                <a:lnTo>
                  <a:pt x="814" y="959"/>
                </a:lnTo>
                <a:lnTo>
                  <a:pt x="856" y="923"/>
                </a:lnTo>
                <a:lnTo>
                  <a:pt x="899" y="890"/>
                </a:lnTo>
                <a:lnTo>
                  <a:pt x="940" y="860"/>
                </a:lnTo>
                <a:lnTo>
                  <a:pt x="983" y="831"/>
                </a:lnTo>
                <a:lnTo>
                  <a:pt x="1024" y="805"/>
                </a:lnTo>
                <a:lnTo>
                  <a:pt x="1066" y="781"/>
                </a:lnTo>
                <a:lnTo>
                  <a:pt x="1106" y="761"/>
                </a:lnTo>
                <a:lnTo>
                  <a:pt x="1067" y="733"/>
                </a:lnTo>
                <a:lnTo>
                  <a:pt x="1028" y="703"/>
                </a:lnTo>
                <a:lnTo>
                  <a:pt x="992" y="669"/>
                </a:lnTo>
                <a:lnTo>
                  <a:pt x="958" y="634"/>
                </a:lnTo>
                <a:lnTo>
                  <a:pt x="925" y="597"/>
                </a:lnTo>
                <a:lnTo>
                  <a:pt x="894" y="559"/>
                </a:lnTo>
                <a:lnTo>
                  <a:pt x="866" y="519"/>
                </a:lnTo>
                <a:lnTo>
                  <a:pt x="839" y="479"/>
                </a:lnTo>
                <a:lnTo>
                  <a:pt x="815" y="437"/>
                </a:lnTo>
                <a:lnTo>
                  <a:pt x="793" y="397"/>
                </a:lnTo>
                <a:lnTo>
                  <a:pt x="774" y="357"/>
                </a:lnTo>
                <a:lnTo>
                  <a:pt x="757" y="316"/>
                </a:lnTo>
                <a:lnTo>
                  <a:pt x="744" y="278"/>
                </a:lnTo>
                <a:lnTo>
                  <a:pt x="733" y="239"/>
                </a:lnTo>
                <a:lnTo>
                  <a:pt x="725" y="204"/>
                </a:lnTo>
                <a:lnTo>
                  <a:pt x="721" y="170"/>
                </a:lnTo>
                <a:lnTo>
                  <a:pt x="720" y="139"/>
                </a:lnTo>
                <a:lnTo>
                  <a:pt x="722" y="110"/>
                </a:lnTo>
                <a:lnTo>
                  <a:pt x="727" y="84"/>
                </a:lnTo>
                <a:lnTo>
                  <a:pt x="736" y="62"/>
                </a:lnTo>
                <a:lnTo>
                  <a:pt x="750" y="44"/>
                </a:lnTo>
                <a:lnTo>
                  <a:pt x="770" y="24"/>
                </a:lnTo>
                <a:lnTo>
                  <a:pt x="793" y="11"/>
                </a:lnTo>
                <a:lnTo>
                  <a:pt x="818" y="3"/>
                </a:lnTo>
                <a:lnTo>
                  <a:pt x="843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l" defTabSz="914126" rtl="0">
              <a:defRPr/>
            </a:pPr>
            <a:endParaRPr lang="en-US" sz="1799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5" name="object 60">
            <a:extLst>
              <a:ext uri="{FF2B5EF4-FFF2-40B4-BE49-F238E27FC236}">
                <a16:creationId xmlns:a16="http://schemas.microsoft.com/office/drawing/2014/main" id="{90B00484-2812-4260-AA23-18648FB8CBA0}"/>
              </a:ext>
            </a:extLst>
          </p:cNvPr>
          <p:cNvSpPr txBox="1"/>
          <p:nvPr/>
        </p:nvSpPr>
        <p:spPr>
          <a:xfrm>
            <a:off x="10712128" y="5160349"/>
            <a:ext cx="10776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object 52">
            <a:extLst>
              <a:ext uri="{FF2B5EF4-FFF2-40B4-BE49-F238E27FC236}">
                <a16:creationId xmlns:a16="http://schemas.microsoft.com/office/drawing/2014/main" id="{46633593-A923-44C9-BA18-A522D16FF7D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9460617" y="4855299"/>
            <a:ext cx="204246" cy="2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9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4543A3-A871-44B0-9BA4-4FD784D7E9E8}"/>
              </a:ext>
            </a:extLst>
          </p:cNvPr>
          <p:cNvSpPr/>
          <p:nvPr/>
        </p:nvSpPr>
        <p:spPr>
          <a:xfrm>
            <a:off x="-14514" y="-9525"/>
            <a:ext cx="122210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0FF98-ACF4-326A-49D2-F3D1CCF1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53858" cy="68675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8B28FE-9932-3BE4-9E4B-6028C700CAB6}"/>
              </a:ext>
            </a:extLst>
          </p:cNvPr>
          <p:cNvGrpSpPr/>
          <p:nvPr/>
        </p:nvGrpSpPr>
        <p:grpSpPr>
          <a:xfrm>
            <a:off x="2550884" y="3213471"/>
            <a:ext cx="7090229" cy="584775"/>
            <a:chOff x="2550884" y="3436890"/>
            <a:chExt cx="7090229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A23744-D77C-42C9-9123-02987EB3A91C}"/>
                </a:ext>
              </a:extLst>
            </p:cNvPr>
            <p:cNvSpPr txBox="1"/>
            <p:nvPr/>
          </p:nvSpPr>
          <p:spPr>
            <a:xfrm>
              <a:off x="2550884" y="3436890"/>
              <a:ext cx="70902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3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Arial" panose="020B0604020202020204" pitchFamily="34" charset="0"/>
                </a:rPr>
                <a:t>Проектные предложения</a:t>
              </a:r>
              <a:endParaRPr kumimoji="0" lang="ru" sz="3200" b="1" i="0" u="none" strike="noStrike" kern="1200" cap="none" spc="3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D017D1-9B42-4963-8502-47952533B93E}"/>
                </a:ext>
              </a:extLst>
            </p:cNvPr>
            <p:cNvCxnSpPr/>
            <p:nvPr/>
          </p:nvCxnSpPr>
          <p:spPr>
            <a:xfrm>
              <a:off x="3970425" y="3985389"/>
              <a:ext cx="42511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reeform 9">
            <a:extLst>
              <a:ext uri="{FF2B5EF4-FFF2-40B4-BE49-F238E27FC236}">
                <a16:creationId xmlns:a16="http://schemas.microsoft.com/office/drawing/2014/main" id="{774CFFF1-0D07-4ED1-B59A-071B59A1FFEA}"/>
              </a:ext>
            </a:extLst>
          </p:cNvPr>
          <p:cNvSpPr>
            <a:spLocks/>
          </p:cNvSpPr>
          <p:nvPr/>
        </p:nvSpPr>
        <p:spPr bwMode="auto">
          <a:xfrm>
            <a:off x="5130800" y="0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A58753A7-50CE-43FD-8337-9B132EAD17C5}"/>
              </a:ext>
            </a:extLst>
          </p:cNvPr>
          <p:cNvSpPr>
            <a:spLocks/>
          </p:cNvSpPr>
          <p:nvPr/>
        </p:nvSpPr>
        <p:spPr bwMode="auto">
          <a:xfrm rot="10800000">
            <a:off x="1" y="3317648"/>
            <a:ext cx="7090229" cy="3540351"/>
          </a:xfrm>
          <a:custGeom>
            <a:avLst/>
            <a:gdLst>
              <a:gd name="T0" fmla="*/ 0 w 7680"/>
              <a:gd name="T1" fmla="*/ 0 h 1850"/>
              <a:gd name="T2" fmla="*/ 2319 w 7680"/>
              <a:gd name="T3" fmla="*/ 713 h 1850"/>
              <a:gd name="T4" fmla="*/ 7680 w 7680"/>
              <a:gd name="T5" fmla="*/ 1850 h 1850"/>
              <a:gd name="T6" fmla="*/ 7680 w 7680"/>
              <a:gd name="T7" fmla="*/ 0 h 1850"/>
              <a:gd name="T8" fmla="*/ 0 w 7680"/>
              <a:gd name="T9" fmla="*/ 0 h 1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0" h="1850">
                <a:moveTo>
                  <a:pt x="0" y="0"/>
                </a:moveTo>
                <a:cubicBezTo>
                  <a:pt x="0" y="0"/>
                  <a:pt x="649" y="713"/>
                  <a:pt x="2319" y="713"/>
                </a:cubicBezTo>
                <a:cubicBezTo>
                  <a:pt x="5172" y="713"/>
                  <a:pt x="4900" y="1850"/>
                  <a:pt x="7680" y="1850"/>
                </a:cubicBezTo>
                <a:cubicBezTo>
                  <a:pt x="7680" y="0"/>
                  <a:pt x="7680" y="0"/>
                  <a:pt x="7680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1000"/>
                </a:schemeClr>
              </a:gs>
              <a:gs pos="0">
                <a:schemeClr val="bg1">
                  <a:alpha val="21000"/>
                </a:schemeClr>
              </a:gs>
            </a:gsLst>
            <a:lin ang="8400000" scaled="0"/>
            <a:tileRect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стоит инвестировать в горно-геологическую отрасль?</a:t>
            </a: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05091" y="-12336"/>
            <a:ext cx="9578441" cy="5248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инвестиционных проектов по освоению месторождений золота и других металлов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A4F39C-77AD-4A6F-8C03-F32CC046CFD1}"/>
              </a:ext>
            </a:extLst>
          </p:cNvPr>
          <p:cNvSpPr txBox="1"/>
          <p:nvPr/>
        </p:nvSpPr>
        <p:spPr>
          <a:xfrm>
            <a:off x="122914" y="4027307"/>
            <a:ext cx="279489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Постоянная востребованность природных ресурсов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Они лежат в основе всего производства, а также необходимы для создания глобальной инфраструктуры и ремонта уже имеющейся.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9C52036-858B-42FB-8202-9851876B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691454"/>
            <a:ext cx="1773621" cy="16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0934BF0-B301-4F96-9726-5DF6F691F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536"/>
              </p:ext>
            </p:extLst>
          </p:nvPr>
        </p:nvGraphicFramePr>
        <p:xfrm>
          <a:off x="2942390" y="657779"/>
          <a:ext cx="9302470" cy="6222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651">
                  <a:extLst>
                    <a:ext uri="{9D8B030D-6E8A-4147-A177-3AD203B41FA5}">
                      <a16:colId xmlns:a16="http://schemas.microsoft.com/office/drawing/2014/main" val="286390600"/>
                    </a:ext>
                  </a:extLst>
                </a:gridCol>
                <a:gridCol w="1468006">
                  <a:extLst>
                    <a:ext uri="{9D8B030D-6E8A-4147-A177-3AD203B41FA5}">
                      <a16:colId xmlns:a16="http://schemas.microsoft.com/office/drawing/2014/main" val="1646254063"/>
                    </a:ext>
                  </a:extLst>
                </a:gridCol>
                <a:gridCol w="751691">
                  <a:extLst>
                    <a:ext uri="{9D8B030D-6E8A-4147-A177-3AD203B41FA5}">
                      <a16:colId xmlns:a16="http://schemas.microsoft.com/office/drawing/2014/main" val="781354543"/>
                    </a:ext>
                  </a:extLst>
                </a:gridCol>
                <a:gridCol w="910872">
                  <a:extLst>
                    <a:ext uri="{9D8B030D-6E8A-4147-A177-3AD203B41FA5}">
                      <a16:colId xmlns:a16="http://schemas.microsoft.com/office/drawing/2014/main" val="1331439752"/>
                    </a:ext>
                  </a:extLst>
                </a:gridCol>
                <a:gridCol w="775319">
                  <a:extLst>
                    <a:ext uri="{9D8B030D-6E8A-4147-A177-3AD203B41FA5}">
                      <a16:colId xmlns:a16="http://schemas.microsoft.com/office/drawing/2014/main" val="3290127102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475020396"/>
                    </a:ext>
                  </a:extLst>
                </a:gridCol>
                <a:gridCol w="2888471">
                  <a:extLst>
                    <a:ext uri="{9D8B030D-6E8A-4147-A177-3AD203B41FA5}">
                      <a16:colId xmlns:a16="http://schemas.microsoft.com/office/drawing/2014/main" val="4033122240"/>
                    </a:ext>
                  </a:extLst>
                </a:gridCol>
                <a:gridCol w="490834">
                  <a:extLst>
                    <a:ext uri="{9D8B030D-6E8A-4147-A177-3AD203B41FA5}">
                      <a16:colId xmlns:a16="http://schemas.microsoft.com/office/drawing/2014/main" val="806423522"/>
                    </a:ext>
                  </a:extLst>
                </a:gridCol>
                <a:gridCol w="208281">
                  <a:extLst>
                    <a:ext uri="{9D8B030D-6E8A-4147-A177-3AD203B41FA5}">
                      <a16:colId xmlns:a16="http://schemas.microsoft.com/office/drawing/2014/main" val="3166300718"/>
                    </a:ext>
                  </a:extLst>
                </a:gridCol>
                <a:gridCol w="666214">
                  <a:extLst>
                    <a:ext uri="{9D8B030D-6E8A-4147-A177-3AD203B41FA5}">
                      <a16:colId xmlns:a16="http://schemas.microsoft.com/office/drawing/2014/main" val="2011757562"/>
                    </a:ext>
                  </a:extLst>
                </a:gridCol>
              </a:tblGrid>
              <a:tr h="360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проектов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минерала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Прогнозные запасы, в тоннах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Содержание металла, гр/т.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Размещение месторождения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Рабочие места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Стоимость запаса, (</a:t>
                      </a:r>
                      <a:r>
                        <a:rPr lang="ru-RU" sz="1200" b="0" i="1" u="none" strike="noStrike" dirty="0">
                          <a:effectLst/>
                        </a:rPr>
                        <a:t>млрд. </a:t>
                      </a:r>
                      <a:r>
                        <a:rPr lang="ru-RU" sz="1200" b="0" i="1" u="none" strike="noStrike" dirty="0" err="1">
                          <a:effectLst/>
                        </a:rPr>
                        <a:t>долл</a:t>
                      </a:r>
                      <a:r>
                        <a:rPr lang="ru-RU" sz="1200" b="0" i="1" u="none" strike="noStrike" dirty="0">
                          <a:effectLst/>
                        </a:rPr>
                        <a:t>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Стоимость запаса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62925"/>
                  </a:ext>
                </a:extLst>
              </a:tr>
              <a:tr h="181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Руды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металла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756577"/>
                  </a:ext>
                </a:extLst>
              </a:tr>
              <a:tr h="211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2 282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47832"/>
                  </a:ext>
                </a:extLst>
              </a:tr>
              <a:tr h="538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Добыча золота на месторождении "АКБА"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Золото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3 106 730,0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13,97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4,50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Кашкадарьинская область, Китабский район (50 км Юго-западнее г. Шахрисабз и 42 км г. Китаб, 1,5-2 км южнее село Мадмон)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66627"/>
                  </a:ext>
                </a:extLst>
              </a:tr>
              <a:tr h="716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Разведка и добыча золота на месторождении "Ямбыскак"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Золото, серебро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подсчитано после геологической разведки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Навоийский область, Тамдынский район, 62 км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от рай. центра Томды, 72 км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от города Зарафшан, 19 км от населенного пункта Аякудук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62809"/>
                  </a:ext>
                </a:extLst>
              </a:tr>
              <a:tr h="716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Разведка и добыча золота на месторождении "Балакарак"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подсчитано после геологической разведки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Навоийской области, Канимехского  район (от </a:t>
                      </a:r>
                      <a:r>
                        <a:rPr lang="ru-RU" sz="1000" u="none" strike="noStrike" dirty="0" err="1">
                          <a:effectLst/>
                        </a:rPr>
                        <a:t>жд</a:t>
                      </a:r>
                      <a:r>
                        <a:rPr lang="ru-RU" sz="1000" u="none" strike="noStrike" dirty="0">
                          <a:effectLst/>
                        </a:rPr>
                        <a:t> станции Караката в 16 км и пос. Ченгельды в 20 км к востоку, пос. Балакарак- в 10 км к северо-востоку)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719350"/>
                  </a:ext>
                </a:extLst>
              </a:tr>
              <a:tr h="538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Добыча золота на месторождении "Темирчи"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2 967 000,0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6,0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2,02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Нуратинский район (21 км от поселка Дебаланд, 23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75528"/>
                  </a:ext>
                </a:extLst>
              </a:tr>
              <a:tr h="546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Добыча золота на месторождении "Пирали"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15 696 000,0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22,9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1,46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Бухарская  область, Гиждуванский район (20 км от города Зафарабад, 23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494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55925"/>
                  </a:ext>
                </a:extLst>
              </a:tr>
              <a:tr h="538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Добыча золота на месторождении "Аякудук"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333 300,0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1,0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3,00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Томдинский район (на территории населенного пункта Аяккудук, 50 км от города Аристантау)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46714"/>
                  </a:ext>
                </a:extLst>
              </a:tr>
              <a:tr h="538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Добыча золота на месторождении "Жонкелди"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582 300,0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4,0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6,87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Нуратинский район ( 21 км от поселка Дебаланд, 23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53077"/>
                  </a:ext>
                </a:extLst>
              </a:tr>
              <a:tr h="5383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Добыча серебра на месторождении "Жонкелди"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Серебро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582 300,0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13,9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23,87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Нуратинский район ( 21 км от поселка Дебаланд, 23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273195"/>
                  </a:ext>
                </a:extLst>
              </a:tr>
              <a:tr h="665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Добыча золота на месторождении "Акказат"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Золото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4 301 700,0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4,6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1,07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Навоийский область, Тамдынский район (62 км от рай. центра Томды, 72 км от города Зарафшан, 23 км от населенного пункта Аякудук)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8" marR="3628" marT="362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56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44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стоит инвестировать в горно-геологическую отрасль?</a:t>
            </a: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05091" y="-12336"/>
            <a:ext cx="9578441" cy="5248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инвестиционных проектов по освоению месторождений золота и других металлов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32F5D7-8638-4F1D-BD8D-21862CE62B82}"/>
              </a:ext>
            </a:extLst>
          </p:cNvPr>
          <p:cNvSpPr txBox="1"/>
          <p:nvPr/>
        </p:nvSpPr>
        <p:spPr>
          <a:xfrm>
            <a:off x="96049" y="3481118"/>
            <a:ext cx="27948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потенциала стратегически важных ископаемых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стране принято решение сосредоточиться на добыче высокодоходных минеральных ресурсов, (золота, серебра, меди, урана, углеводородов, цинка), минералов с высокой добавочной стоимостью (меди, железа, свинца и других технологических металлов, металлов, необходимых для перехода к «зелёной энергетике» (лития, меди, вольфрама, молибдена, ниобия, магния, тантала, графита).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9C52036-858B-42FB-8202-9851876B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691454"/>
            <a:ext cx="1773621" cy="16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6ED0CF8-CB27-4D17-A79E-17E105547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64895"/>
              </p:ext>
            </p:extLst>
          </p:nvPr>
        </p:nvGraphicFramePr>
        <p:xfrm>
          <a:off x="2976865" y="657779"/>
          <a:ext cx="9223621" cy="6231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975">
                  <a:extLst>
                    <a:ext uri="{9D8B030D-6E8A-4147-A177-3AD203B41FA5}">
                      <a16:colId xmlns:a16="http://schemas.microsoft.com/office/drawing/2014/main" val="3027800320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val="968401997"/>
                    </a:ext>
                  </a:extLst>
                </a:gridCol>
                <a:gridCol w="820291">
                  <a:extLst>
                    <a:ext uri="{9D8B030D-6E8A-4147-A177-3AD203B41FA5}">
                      <a16:colId xmlns:a16="http://schemas.microsoft.com/office/drawing/2014/main" val="3048666743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4203402944"/>
                    </a:ext>
                  </a:extLst>
                </a:gridCol>
                <a:gridCol w="779910">
                  <a:extLst>
                    <a:ext uri="{9D8B030D-6E8A-4147-A177-3AD203B41FA5}">
                      <a16:colId xmlns:a16="http://schemas.microsoft.com/office/drawing/2014/main" val="3586672580"/>
                    </a:ext>
                  </a:extLst>
                </a:gridCol>
                <a:gridCol w="601629">
                  <a:extLst>
                    <a:ext uri="{9D8B030D-6E8A-4147-A177-3AD203B41FA5}">
                      <a16:colId xmlns:a16="http://schemas.microsoft.com/office/drawing/2014/main" val="3504377738"/>
                    </a:ext>
                  </a:extLst>
                </a:gridCol>
                <a:gridCol w="2544418">
                  <a:extLst>
                    <a:ext uri="{9D8B030D-6E8A-4147-A177-3AD203B41FA5}">
                      <a16:colId xmlns:a16="http://schemas.microsoft.com/office/drawing/2014/main" val="3595091238"/>
                    </a:ext>
                  </a:extLst>
                </a:gridCol>
                <a:gridCol w="546652">
                  <a:extLst>
                    <a:ext uri="{9D8B030D-6E8A-4147-A177-3AD203B41FA5}">
                      <a16:colId xmlns:a16="http://schemas.microsoft.com/office/drawing/2014/main" val="1576906211"/>
                    </a:ext>
                  </a:extLst>
                </a:gridCol>
                <a:gridCol w="114210">
                  <a:extLst>
                    <a:ext uri="{9D8B030D-6E8A-4147-A177-3AD203B41FA5}">
                      <a16:colId xmlns:a16="http://schemas.microsoft.com/office/drawing/2014/main" val="981839447"/>
                    </a:ext>
                  </a:extLst>
                </a:gridCol>
                <a:gridCol w="666215">
                  <a:extLst>
                    <a:ext uri="{9D8B030D-6E8A-4147-A177-3AD203B41FA5}">
                      <a16:colId xmlns:a16="http://schemas.microsoft.com/office/drawing/2014/main" val="2606967346"/>
                    </a:ext>
                  </a:extLst>
                </a:gridCol>
              </a:tblGrid>
              <a:tr h="359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проектов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минерала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Прогнозные запасы, в тоннах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металла, гр/т.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месторождения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места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запаса,</a:t>
                      </a:r>
                      <a:b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(млрд. долл.)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запаса,</a:t>
                      </a:r>
                      <a:b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(млрд. долл.)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7495"/>
                  </a:ext>
                </a:extLst>
              </a:tr>
              <a:tr h="35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Руды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металла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2041"/>
                  </a:ext>
                </a:extLst>
              </a:tr>
              <a:tr h="5925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Корумди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221 600,0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1,7 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7,67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Конимехиский район (17 км от села Шамурат, 23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4630"/>
                  </a:ext>
                </a:extLst>
              </a:tr>
              <a:tr h="5370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серебра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Корумди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221 600,0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16,25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Конимехиский район (17 км от села Шамурат, 23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85270"/>
                  </a:ext>
                </a:extLst>
              </a:tr>
              <a:tr h="5963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Разведка и добыча золота на месторождении "Айрак"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Будет подсчитано после геологической разведки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Навоийский область, Тамдынский район (62 км от рай. центра Томды, 72 км от города Зарафшан, 23 км от населенного пункта Аякудук)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36904"/>
                  </a:ext>
                </a:extLst>
              </a:tr>
              <a:tr h="5370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Айдынбулак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213 600,0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5,62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Нуратинский район ( 20 км от поселка Дебаланд, 22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32079"/>
                  </a:ext>
                </a:extLst>
              </a:tr>
              <a:tr h="53708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серебра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Айдынбулак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213 600,0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32,77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Навоийская область, Нуратинский район ( 20 км от поселка Дебаланд, 22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11406"/>
                  </a:ext>
                </a:extLst>
              </a:tr>
              <a:tr h="4481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Четтык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2 231 470,0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4,57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2,05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Бухарская область, Гиждуванский район ( 15 км от города Зафарабад, 21 км от города Канимех)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368147"/>
                  </a:ext>
                </a:extLst>
              </a:tr>
              <a:tr h="5963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Белтау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547 000,0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0,80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Пешкунского района Бухарской области ( в северо-западной части горной системы Кульджуктау, от посёлка Калаата в 7,5 км к западу)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46648"/>
                  </a:ext>
                </a:extLst>
              </a:tr>
              <a:tr h="4851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Авлиё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4 438 600,0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2,48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Джизакский область, Галляаралский район (20 км от рай. Центра Галляарал, 6 км от села Узунбулак)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755634"/>
                  </a:ext>
                </a:extLst>
              </a:tr>
              <a:tr h="4481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серебра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Авлиё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4 438 600,0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0,36 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Джизакский область, Галляаралский район (20 км от рай. Центра Галляарал, 6 км от села Узунбулак)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86026"/>
                  </a:ext>
                </a:extLst>
              </a:tr>
              <a:tr h="5963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Разведка и добыча золота на месторождении "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Йулсай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Золото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Будет подсчитано после геологической разведки</a:t>
                      </a: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Джизакский область, Зааминский район, 30-40 км от центра района Заамин, ближайшие населенные пункты Еттыкечу расположены в 7-8 км от участка работ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2" marR="3722" marT="372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28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00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стоит инвестировать в горно-геологическую отрасль?</a:t>
            </a: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05091" y="-12336"/>
            <a:ext cx="9578441" cy="5248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инвестиционных проектов по освоению месторождений золота и других металлов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14F94C-1D5A-4107-8135-7A4363725F22}"/>
              </a:ext>
            </a:extLst>
          </p:cNvPr>
          <p:cNvSpPr txBox="1"/>
          <p:nvPr/>
        </p:nvSpPr>
        <p:spPr>
          <a:xfrm>
            <a:off x="25990" y="3662786"/>
            <a:ext cx="27948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sz="11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тимулирование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роста смежных секторов.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Горно-металлургическая промышленность предоставляет сырьё для электротехники, производства строительных материалов, химической промышленности и ювелирного дела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9C52036-858B-42FB-8202-9851876B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691454"/>
            <a:ext cx="1773621" cy="16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F35EDFA-AEDF-4E6A-9C87-119CA709A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59603"/>
              </p:ext>
            </p:extLst>
          </p:nvPr>
        </p:nvGraphicFramePr>
        <p:xfrm>
          <a:off x="2820884" y="657779"/>
          <a:ext cx="9345126" cy="6245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456">
                  <a:extLst>
                    <a:ext uri="{9D8B030D-6E8A-4147-A177-3AD203B41FA5}">
                      <a16:colId xmlns:a16="http://schemas.microsoft.com/office/drawing/2014/main" val="3303874570"/>
                    </a:ext>
                  </a:extLst>
                </a:gridCol>
                <a:gridCol w="1639957">
                  <a:extLst>
                    <a:ext uri="{9D8B030D-6E8A-4147-A177-3AD203B41FA5}">
                      <a16:colId xmlns:a16="http://schemas.microsoft.com/office/drawing/2014/main" val="37794727"/>
                    </a:ext>
                  </a:extLst>
                </a:gridCol>
                <a:gridCol w="596347">
                  <a:extLst>
                    <a:ext uri="{9D8B030D-6E8A-4147-A177-3AD203B41FA5}">
                      <a16:colId xmlns:a16="http://schemas.microsoft.com/office/drawing/2014/main" val="2065324896"/>
                    </a:ext>
                  </a:extLst>
                </a:gridCol>
                <a:gridCol w="884583">
                  <a:extLst>
                    <a:ext uri="{9D8B030D-6E8A-4147-A177-3AD203B41FA5}">
                      <a16:colId xmlns:a16="http://schemas.microsoft.com/office/drawing/2014/main" val="787293764"/>
                    </a:ext>
                  </a:extLst>
                </a:gridCol>
                <a:gridCol w="586409">
                  <a:extLst>
                    <a:ext uri="{9D8B030D-6E8A-4147-A177-3AD203B41FA5}">
                      <a16:colId xmlns:a16="http://schemas.microsoft.com/office/drawing/2014/main" val="2993686057"/>
                    </a:ext>
                  </a:extLst>
                </a:gridCol>
                <a:gridCol w="695739">
                  <a:extLst>
                    <a:ext uri="{9D8B030D-6E8A-4147-A177-3AD203B41FA5}">
                      <a16:colId xmlns:a16="http://schemas.microsoft.com/office/drawing/2014/main" val="819001259"/>
                    </a:ext>
                  </a:extLst>
                </a:gridCol>
                <a:gridCol w="2922104">
                  <a:extLst>
                    <a:ext uri="{9D8B030D-6E8A-4147-A177-3AD203B41FA5}">
                      <a16:colId xmlns:a16="http://schemas.microsoft.com/office/drawing/2014/main" val="1228060082"/>
                    </a:ext>
                  </a:extLst>
                </a:gridCol>
                <a:gridCol w="725558">
                  <a:extLst>
                    <a:ext uri="{9D8B030D-6E8A-4147-A177-3AD203B41FA5}">
                      <a16:colId xmlns:a16="http://schemas.microsoft.com/office/drawing/2014/main" val="3332647977"/>
                    </a:ext>
                  </a:extLst>
                </a:gridCol>
                <a:gridCol w="904973">
                  <a:extLst>
                    <a:ext uri="{9D8B030D-6E8A-4147-A177-3AD203B41FA5}">
                      <a16:colId xmlns:a16="http://schemas.microsoft.com/office/drawing/2014/main" val="62663383"/>
                    </a:ext>
                  </a:extLst>
                </a:gridCol>
              </a:tblGrid>
              <a:tr h="3133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проектов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минерала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Прогнозные запасы,</a:t>
                      </a: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тоннах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0" marR="4150" marT="41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металла, </a:t>
                      </a:r>
                      <a:r>
                        <a:rPr lang="ru-RU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/т.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месторождения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места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запаса,</a:t>
                      </a:r>
                      <a:b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(млрд. долл.)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98170"/>
                  </a:ext>
                </a:extLst>
              </a:tr>
              <a:tr h="309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Руды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металла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24246"/>
                  </a:ext>
                </a:extLst>
              </a:tr>
              <a:tr h="62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Разведка и добыча золота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Заргар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Золото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подсчитано после геологической разведки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Джизакский область, Галляаралский район (10 км от рай. центра Галляарал, 19 км от города Джизак)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882615"/>
                  </a:ext>
                </a:extLst>
              </a:tr>
              <a:tr h="62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Разведка и добыча золота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Кайрактас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подсчитано после геологической разведки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Республика Каракалпакстан, Берунийский район (10 км северо-запад от села Каландархана, 35 км от города Бустон)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30026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железа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Чигатай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Железо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2 546 010,0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580 490,3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Самаркандская область (в 8,2 км к востоку от районного центра Кошрабат, в 23,2 км к югу от города Митан)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77895"/>
                  </a:ext>
                </a:extLst>
              </a:tr>
              <a:tr h="62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Разведка и добыча золота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Заргар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подсчитано после геологической разведки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Самаркандская область, Кушрабадский район ( 25 км северо-восточнее от города Кушрабад, 22 км от поселка Зармитан)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11506"/>
                  </a:ext>
                </a:extLst>
              </a:tr>
              <a:tr h="521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Акбель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4 180 000,0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4,18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Самаркандская область, Кушрабадский район (25 км северо-западнее от города Кушрабад, 22 км западнее от поселка Зармитан)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47164"/>
                  </a:ext>
                </a:extLst>
              </a:tr>
              <a:tr h="62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Разведка и добыча олова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Лапас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Олово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Будет подсчитано после геологической разведки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Самаркандская область, Нурабадский район (11 км от села Тим, 25 км от города Акташ, 24 км от города Ингичка)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Будет уточнено подсчитано после геологоразведочных работ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12768"/>
                  </a:ext>
                </a:extLst>
              </a:tr>
              <a:tr h="62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"БАЙРАМ-1 (Юбилейное)"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5 740 000,0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Сурхандарьинская область, Сариасийский район (4 км от села Янгаклык, 20 км от города Шаргун)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61078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золота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Каракан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Золото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31 960 000,0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4,70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6,80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Сурхандарьинская область, Сариасинский район (7 км от села Янгаклык, 18 км от города Шаргун)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63630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серебра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Каракан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Серебро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31 960 000,0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70,50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4068,00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Сурхандарьинская область, Сариасинский район (7 км от села Янгаклык, 18 км от города Шаргун)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0170"/>
                  </a:ext>
                </a:extLst>
              </a:tr>
              <a:tr h="468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Добыча свинца на месторождении "</a:t>
                      </a:r>
                      <a:r>
                        <a:rPr lang="ru-RU" sz="10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Каракан</a:t>
                      </a:r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Свинец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31 960 000,0 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17551,00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Сурхандарьинская область, Сариасинский район (7 км от села Янгаклык, 18 км от города Шаргун)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50" marR="4150" marT="415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17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5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779C2-BB07-EB4D-05B0-97905C266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3254EE-4F43-1EF7-EB59-B28B8C8E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" y="-15761"/>
            <a:ext cx="12192000" cy="67354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EA4AB66F-96BF-2E31-6A47-16C193B2C0CA}"/>
              </a:ext>
            </a:extLst>
          </p:cNvPr>
          <p:cNvSpPr txBox="1"/>
          <p:nvPr/>
        </p:nvSpPr>
        <p:spPr>
          <a:xfrm>
            <a:off x="175489" y="2380027"/>
            <a:ext cx="2320426" cy="381515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Почему стоит инвестировать в горно-геологическую отрасль?</a:t>
            </a: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DE97AF7-2566-0520-5AA3-4AE4E3E316AF}"/>
              </a:ext>
            </a:extLst>
          </p:cNvPr>
          <p:cNvSpPr txBox="1">
            <a:spLocks/>
          </p:cNvSpPr>
          <p:nvPr/>
        </p:nvSpPr>
        <p:spPr>
          <a:xfrm>
            <a:off x="2105091" y="-12336"/>
            <a:ext cx="9578441" cy="5248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Перечень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инвестиционных проектов по освоению месторождений золота и других металлов</a:t>
            </a:r>
          </a:p>
        </p:txBody>
      </p:sp>
      <p:sp>
        <p:nvSpPr>
          <p:cNvPr id="66" name="AutoShape 4" descr="Динамика цены золота за последние 20 лет">
            <a:extLst>
              <a:ext uri="{FF2B5EF4-FFF2-40B4-BE49-F238E27FC236}">
                <a16:creationId xmlns:a16="http://schemas.microsoft.com/office/drawing/2014/main" id="{3454281D-6997-97A6-C88F-2C4976044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AutoShape 6" descr="Динамика цены золота за последние 20 лет">
            <a:extLst>
              <a:ext uri="{FF2B5EF4-FFF2-40B4-BE49-F238E27FC236}">
                <a16:creationId xmlns:a16="http://schemas.microsoft.com/office/drawing/2014/main" id="{1016EEC5-FBB0-5C4A-71F9-9BC15DD578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B085C-E087-4567-9D27-079C9CBD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4" y="-94144"/>
            <a:ext cx="1850413" cy="878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14F94C-1D5A-4107-8135-7A4363725F22}"/>
              </a:ext>
            </a:extLst>
          </p:cNvPr>
          <p:cNvSpPr txBox="1"/>
          <p:nvPr/>
        </p:nvSpPr>
        <p:spPr>
          <a:xfrm>
            <a:off x="25987" y="3276600"/>
            <a:ext cx="2794897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горнодобывающей промышленности и геологии Республики Узбекистан осуществляет реализацию единой политики изучения, использования и охраны недр, а также обеспечение прироста запасов полезных ископаемых и воспроизводства минерально-сырьевой базы и промышленных мощностей на местах.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Заинтересованным инвесторам будет передано имеющая техническая документация для ознакомления после подписания соглашения NDA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9C52036-858B-42FB-8202-9851876B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691454"/>
            <a:ext cx="1773621" cy="16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DC5BB85-5EC6-4978-8795-0E6814F72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19150"/>
              </p:ext>
            </p:extLst>
          </p:nvPr>
        </p:nvGraphicFramePr>
        <p:xfrm>
          <a:off x="2820884" y="665922"/>
          <a:ext cx="9364488" cy="6232355"/>
        </p:xfrm>
        <a:graphic>
          <a:graphicData uri="http://schemas.openxmlformats.org/drawingml/2006/table">
            <a:tbl>
              <a:tblPr/>
              <a:tblGrid>
                <a:gridCol w="463769">
                  <a:extLst>
                    <a:ext uri="{9D8B030D-6E8A-4147-A177-3AD203B41FA5}">
                      <a16:colId xmlns:a16="http://schemas.microsoft.com/office/drawing/2014/main" val="1820288664"/>
                    </a:ext>
                  </a:extLst>
                </a:gridCol>
                <a:gridCol w="2031874">
                  <a:extLst>
                    <a:ext uri="{9D8B030D-6E8A-4147-A177-3AD203B41FA5}">
                      <a16:colId xmlns:a16="http://schemas.microsoft.com/office/drawing/2014/main" val="724317321"/>
                    </a:ext>
                  </a:extLst>
                </a:gridCol>
                <a:gridCol w="783495">
                  <a:extLst>
                    <a:ext uri="{9D8B030D-6E8A-4147-A177-3AD203B41FA5}">
                      <a16:colId xmlns:a16="http://schemas.microsoft.com/office/drawing/2014/main" val="4091530546"/>
                    </a:ext>
                  </a:extLst>
                </a:gridCol>
                <a:gridCol w="736638">
                  <a:extLst>
                    <a:ext uri="{9D8B030D-6E8A-4147-A177-3AD203B41FA5}">
                      <a16:colId xmlns:a16="http://schemas.microsoft.com/office/drawing/2014/main" val="3585150213"/>
                    </a:ext>
                  </a:extLst>
                </a:gridCol>
                <a:gridCol w="807274">
                  <a:extLst>
                    <a:ext uri="{9D8B030D-6E8A-4147-A177-3AD203B41FA5}">
                      <a16:colId xmlns:a16="http://schemas.microsoft.com/office/drawing/2014/main" val="3540027"/>
                    </a:ext>
                  </a:extLst>
                </a:gridCol>
                <a:gridCol w="978735">
                  <a:extLst>
                    <a:ext uri="{9D8B030D-6E8A-4147-A177-3AD203B41FA5}">
                      <a16:colId xmlns:a16="http://schemas.microsoft.com/office/drawing/2014/main" val="4163302259"/>
                    </a:ext>
                  </a:extLst>
                </a:gridCol>
                <a:gridCol w="2256573">
                  <a:extLst>
                    <a:ext uri="{9D8B030D-6E8A-4147-A177-3AD203B41FA5}">
                      <a16:colId xmlns:a16="http://schemas.microsoft.com/office/drawing/2014/main" val="3495588390"/>
                    </a:ext>
                  </a:extLst>
                </a:gridCol>
                <a:gridCol w="629741">
                  <a:extLst>
                    <a:ext uri="{9D8B030D-6E8A-4147-A177-3AD203B41FA5}">
                      <a16:colId xmlns:a16="http://schemas.microsoft.com/office/drawing/2014/main" val="1188098642"/>
                    </a:ext>
                  </a:extLst>
                </a:gridCol>
                <a:gridCol w="676389">
                  <a:extLst>
                    <a:ext uri="{9D8B030D-6E8A-4147-A177-3AD203B41FA5}">
                      <a16:colId xmlns:a16="http://schemas.microsoft.com/office/drawing/2014/main" val="4227833103"/>
                    </a:ext>
                  </a:extLst>
                </a:gridCol>
              </a:tblGrid>
              <a:tr h="4803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проектов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минерала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Прогнозные запасы, в тоннах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Содержание металла,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/т.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Размещение месторождения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Рабочие места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запаса,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(млрд. долл.)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64273"/>
                  </a:ext>
                </a:extLst>
              </a:tr>
              <a:tr h="201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Руды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металла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66967"/>
                  </a:ext>
                </a:extLst>
              </a:tr>
              <a:tr h="637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Добыча цинка на месторождении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Каракан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Цинк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31 960 000,0  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39150,00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Сурхандарьинская область, Сариасинский район (7 км от села Янгаклык, 18 км от города Шаргун)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47869"/>
                  </a:ext>
                </a:extLst>
              </a:tr>
              <a:tr h="527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Разведка и добыча свинца на месторождении "Янгаклык"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Свинец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Будет подсчитано после геологической разведки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Сурхандарьинская область, Сариасинский район  (4 км от села Янгаклык, 20 км от города Шаргун)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Будет уточнено подсчитано после геологоразведочных работ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332766"/>
                  </a:ext>
                </a:extLst>
              </a:tr>
              <a:tr h="45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Разведка и добыча цинка на месторождении "Янгаклык"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Цинк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Будет подсчитано после геологической разведки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Сурхандарьинская область, Сариасинский район  (4 км от села Янгаклык, 20 км от города Шаргун)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Будет уточнено подсчитано после геологоразведочных работ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243999"/>
                  </a:ext>
                </a:extLst>
              </a:tr>
              <a:tr h="45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Разведка и добыча свинца и цинка на месторождении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Киргакли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Свинец, цинк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Будет подсчитано после геологической разведки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Сурхандаринская область, Сариасинский район (8 км  от села Янгаклык, 15 км от города Дарбанд)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Будет уточнено подсчитано после геологоразведочных работ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70053"/>
                  </a:ext>
                </a:extLst>
              </a:tr>
              <a:tr h="45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Добыча золота на месторождении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Терекли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Золото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432 000,00  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Ахангаранский район Ташкентской области (Вблизи -  10 км от пос. Шаугаз, пос. Курган 2 км)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40698"/>
                  </a:ext>
                </a:extLst>
              </a:tr>
              <a:tr h="820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Добыча золота на месторождении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Толбулок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Золото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209 300,00  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Ташкентская область, Ахангаранского  район (27 км от города Алмалык, автомагистраль Ташкент-Коканд ЛЭП от Ново-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Ангренской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ГРЭС, в 5км расположена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ж.д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станций)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00334"/>
                  </a:ext>
                </a:extLst>
              </a:tr>
              <a:tr h="751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Добыча серебро на месторождении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Толбулок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Серебро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209 300,00  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Ташкентская область, Ахангаранского  район (27 км от города Алмалык, автомагистраль Ташкент-Коканд ЛЭП от Ново-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Ангренской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ГРЭС, в 5км расположена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ж.д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станций)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0,005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5245"/>
                  </a:ext>
                </a:extLst>
              </a:tr>
              <a:tr h="729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Добыча железа на месторождении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Лайлакхона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Железо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8 006 400,0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1 545 235,2  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Ташкентская область, Паркентксий район ( 4,5 км от посёлка Кумушкан, 15 км от города Паркент)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496145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Добыча железа на месторождении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Темирли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Железо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6 516 400,0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1 792 010,0   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Ташкентская область, Паркентсий район (5,25 км от поселка Чангир, 9,5 км от города Паркент)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4661" marR="4661" marT="4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27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47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2509</Words>
  <Application>Microsoft Office PowerPoint</Application>
  <PresentationFormat>Широкоэкранный</PresentationFormat>
  <Paragraphs>505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Segoe UI</vt:lpstr>
      <vt:lpstr>Segoe UI Light</vt:lpstr>
      <vt:lpstr>Times New Roman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2025-05-08T13:49:39Z</dcterms:created>
  <dcterms:modified xsi:type="dcterms:W3CDTF">2025-07-06T16:04:41Z</dcterms:modified>
</cp:coreProperties>
</file>