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147479663" r:id="rId3"/>
    <p:sldId id="2147479774" r:id="rId4"/>
    <p:sldId id="2147479783" r:id="rId5"/>
    <p:sldId id="2147479782" r:id="rId6"/>
    <p:sldId id="2147479784" r:id="rId7"/>
    <p:sldId id="2147479785" r:id="rId8"/>
    <p:sldId id="2147479664" r:id="rId9"/>
    <p:sldId id="2147479665"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4" d="100"/>
          <a:sy n="114" d="100"/>
        </p:scale>
        <p:origin x="300"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EF8A7-A89D-45AA-8ED3-1F6691092C7B}" type="datetimeFigureOut">
              <a:rPr lang="ru-RU" smtClean="0"/>
              <a:t>24.07.2025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107B6-F400-422E-93C1-17F141E09517}" type="slidenum">
              <a:rPr lang="ru-RU" smtClean="0"/>
              <a:t>‹#›</a:t>
            </a:fld>
            <a:endParaRPr lang="ru-RU"/>
          </a:p>
        </p:txBody>
      </p:sp>
    </p:spTree>
    <p:extLst>
      <p:ext uri="{BB962C8B-B14F-4D97-AF65-F5344CB8AC3E}">
        <p14:creationId xmlns:p14="http://schemas.microsoft.com/office/powerpoint/2010/main" val="17791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329D0-19BB-4137-8B1C-2F91A7FBBB0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69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329D0-19BB-4137-8B1C-2F91A7FBBB0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846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329D0-19BB-4137-8B1C-2F91A7FBBB0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59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329D0-19BB-4137-8B1C-2F91A7FBBB0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014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329D0-19BB-4137-8B1C-2F91A7FBBB0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69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6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8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2D3719-4CBD-4ACA-B5CC-BA9D335FC6A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7501A1E-E408-4515-B3E4-07E544D85F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F3AE38E-0943-4CDC-A4C8-331308B1C828}"/>
              </a:ext>
            </a:extLst>
          </p:cNvPr>
          <p:cNvSpPr>
            <a:spLocks noGrp="1"/>
          </p:cNvSpPr>
          <p:nvPr>
            <p:ph type="dt" sz="half" idx="10"/>
          </p:nvPr>
        </p:nvSpPr>
        <p:spPr/>
        <p:txBody>
          <a:bodyPr/>
          <a:lstStyle/>
          <a:p>
            <a:fld id="{D892A226-EF7B-4098-BA5D-102E0EDA7A1E}" type="datetimeFigureOut">
              <a:rPr lang="ru-RU" smtClean="0"/>
              <a:t>24.07.2025</a:t>
            </a:fld>
            <a:endParaRPr lang="ru-RU"/>
          </a:p>
        </p:txBody>
      </p:sp>
      <p:sp>
        <p:nvSpPr>
          <p:cNvPr id="5" name="Нижний колонтитул 4">
            <a:extLst>
              <a:ext uri="{FF2B5EF4-FFF2-40B4-BE49-F238E27FC236}">
                <a16:creationId xmlns:a16="http://schemas.microsoft.com/office/drawing/2014/main" id="{F322AEAC-8CC1-443A-8774-673B5CC7178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E3EBE5-3B92-4A40-A9B5-022AB21DD792}"/>
              </a:ext>
            </a:extLst>
          </p:cNvPr>
          <p:cNvSpPr>
            <a:spLocks noGrp="1"/>
          </p:cNvSpPr>
          <p:nvPr>
            <p:ph type="sldNum" sz="quarter" idx="12"/>
          </p:nvPr>
        </p:nvSpPr>
        <p:spPr/>
        <p:txBody>
          <a:bodyPr/>
          <a:lstStyle/>
          <a:p>
            <a:fld id="{5F241900-6B26-46FE-A1B5-E69F0D6E3CFF}" type="slidenum">
              <a:rPr lang="ru-RU" smtClean="0"/>
              <a:t>‹#›</a:t>
            </a:fld>
            <a:endParaRPr lang="ru-RU"/>
          </a:p>
        </p:txBody>
      </p:sp>
    </p:spTree>
    <p:extLst>
      <p:ext uri="{BB962C8B-B14F-4D97-AF65-F5344CB8AC3E}">
        <p14:creationId xmlns:p14="http://schemas.microsoft.com/office/powerpoint/2010/main" val="339795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ACD865-D4F5-4DC2-AFBA-FEC5A3F5718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3FFADB0-642C-4CE9-8028-6A3AD687C2D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CDA255E-59C2-46B8-A3C4-393D7529570E}"/>
              </a:ext>
            </a:extLst>
          </p:cNvPr>
          <p:cNvSpPr>
            <a:spLocks noGrp="1"/>
          </p:cNvSpPr>
          <p:nvPr>
            <p:ph type="dt" sz="half" idx="10"/>
          </p:nvPr>
        </p:nvSpPr>
        <p:spPr/>
        <p:txBody>
          <a:bodyPr/>
          <a:lstStyle/>
          <a:p>
            <a:fld id="{D892A226-EF7B-4098-BA5D-102E0EDA7A1E}" type="datetimeFigureOut">
              <a:rPr lang="ru-RU" smtClean="0"/>
              <a:t>24.07.2025</a:t>
            </a:fld>
            <a:endParaRPr lang="ru-RU"/>
          </a:p>
        </p:txBody>
      </p:sp>
      <p:sp>
        <p:nvSpPr>
          <p:cNvPr id="5" name="Нижний колонтитул 4">
            <a:extLst>
              <a:ext uri="{FF2B5EF4-FFF2-40B4-BE49-F238E27FC236}">
                <a16:creationId xmlns:a16="http://schemas.microsoft.com/office/drawing/2014/main" id="{92F0803F-D22B-4F50-A453-1A67D79B158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51AD8D7-7BF0-4216-8DE0-471A92AC3B54}"/>
              </a:ext>
            </a:extLst>
          </p:cNvPr>
          <p:cNvSpPr>
            <a:spLocks noGrp="1"/>
          </p:cNvSpPr>
          <p:nvPr>
            <p:ph type="sldNum" sz="quarter" idx="12"/>
          </p:nvPr>
        </p:nvSpPr>
        <p:spPr/>
        <p:txBody>
          <a:bodyPr/>
          <a:lstStyle/>
          <a:p>
            <a:fld id="{5F241900-6B26-46FE-A1B5-E69F0D6E3CFF}" type="slidenum">
              <a:rPr lang="ru-RU" smtClean="0"/>
              <a:t>‹#›</a:t>
            </a:fld>
            <a:endParaRPr lang="ru-RU"/>
          </a:p>
        </p:txBody>
      </p:sp>
    </p:spTree>
    <p:extLst>
      <p:ext uri="{BB962C8B-B14F-4D97-AF65-F5344CB8AC3E}">
        <p14:creationId xmlns:p14="http://schemas.microsoft.com/office/powerpoint/2010/main" val="313216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D5AFE42-31B6-4451-945C-AA045CFB1E6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F8F5208-9EED-4B22-8C1C-47385B14CEA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C435413-E123-41D2-934B-24C1970BB2C9}"/>
              </a:ext>
            </a:extLst>
          </p:cNvPr>
          <p:cNvSpPr>
            <a:spLocks noGrp="1"/>
          </p:cNvSpPr>
          <p:nvPr>
            <p:ph type="dt" sz="half" idx="10"/>
          </p:nvPr>
        </p:nvSpPr>
        <p:spPr/>
        <p:txBody>
          <a:bodyPr/>
          <a:lstStyle/>
          <a:p>
            <a:fld id="{D892A226-EF7B-4098-BA5D-102E0EDA7A1E}" type="datetimeFigureOut">
              <a:rPr lang="ru-RU" smtClean="0"/>
              <a:t>24.07.2025</a:t>
            </a:fld>
            <a:endParaRPr lang="ru-RU"/>
          </a:p>
        </p:txBody>
      </p:sp>
      <p:sp>
        <p:nvSpPr>
          <p:cNvPr id="5" name="Нижний колонтитул 4">
            <a:extLst>
              <a:ext uri="{FF2B5EF4-FFF2-40B4-BE49-F238E27FC236}">
                <a16:creationId xmlns:a16="http://schemas.microsoft.com/office/drawing/2014/main" id="{4DFBEA76-4807-4639-887C-A876CBECDBD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AA295F9-A6AF-48A3-8D8C-57F840F0E41D}"/>
              </a:ext>
            </a:extLst>
          </p:cNvPr>
          <p:cNvSpPr>
            <a:spLocks noGrp="1"/>
          </p:cNvSpPr>
          <p:nvPr>
            <p:ph type="sldNum" sz="quarter" idx="12"/>
          </p:nvPr>
        </p:nvSpPr>
        <p:spPr/>
        <p:txBody>
          <a:bodyPr/>
          <a:lstStyle/>
          <a:p>
            <a:fld id="{5F241900-6B26-46FE-A1B5-E69F0D6E3CFF}" type="slidenum">
              <a:rPr lang="ru-RU" smtClean="0"/>
              <a:t>‹#›</a:t>
            </a:fld>
            <a:endParaRPr lang="ru-RU"/>
          </a:p>
        </p:txBody>
      </p:sp>
    </p:spTree>
    <p:extLst>
      <p:ext uri="{BB962C8B-B14F-4D97-AF65-F5344CB8AC3E}">
        <p14:creationId xmlns:p14="http://schemas.microsoft.com/office/powerpoint/2010/main" val="3802625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F36E-D742-41FF-86BF-DB06B752CA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FB5A01-95C3-45AE-8F91-DA55376D2C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0FF61A-4986-4212-BC69-7CFEA1534204}"/>
              </a:ext>
            </a:extLst>
          </p:cNvPr>
          <p:cNvSpPr>
            <a:spLocks noGrp="1"/>
          </p:cNvSpPr>
          <p:nvPr>
            <p:ph type="dt" sz="half" idx="10"/>
          </p:nvPr>
        </p:nvSpPr>
        <p:spPr/>
        <p:txBody>
          <a:bodyPr/>
          <a:lstStyle/>
          <a:p>
            <a:fld id="{00A69124-F480-403E-A988-0BA85AE1B687}" type="datetimeFigureOut">
              <a:rPr lang="en-US" smtClean="0"/>
              <a:t>7/24/2025</a:t>
            </a:fld>
            <a:endParaRPr lang="en-US"/>
          </a:p>
        </p:txBody>
      </p:sp>
      <p:sp>
        <p:nvSpPr>
          <p:cNvPr id="5" name="Footer Placeholder 4">
            <a:extLst>
              <a:ext uri="{FF2B5EF4-FFF2-40B4-BE49-F238E27FC236}">
                <a16:creationId xmlns:a16="http://schemas.microsoft.com/office/drawing/2014/main" id="{3989A63F-84D7-42FA-A7DF-6E2BA803A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02AFF-AE75-405D-8935-07379B93B433}"/>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417538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62217-5043-4906-9C1A-19B086BC5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1D0B98-5BE2-438B-8B3E-D45EE697775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40E684-94C1-47AF-827D-CF0E3EFC82D4}"/>
              </a:ext>
            </a:extLst>
          </p:cNvPr>
          <p:cNvSpPr>
            <a:spLocks noGrp="1"/>
          </p:cNvSpPr>
          <p:nvPr>
            <p:ph type="dt" sz="half" idx="10"/>
          </p:nvPr>
        </p:nvSpPr>
        <p:spPr/>
        <p:txBody>
          <a:bodyPr/>
          <a:lstStyle/>
          <a:p>
            <a:fld id="{00A69124-F480-403E-A988-0BA85AE1B687}" type="datetimeFigureOut">
              <a:rPr lang="en-US" smtClean="0"/>
              <a:t>7/24/2025</a:t>
            </a:fld>
            <a:endParaRPr lang="en-US"/>
          </a:p>
        </p:txBody>
      </p:sp>
      <p:sp>
        <p:nvSpPr>
          <p:cNvPr id="5" name="Footer Placeholder 4">
            <a:extLst>
              <a:ext uri="{FF2B5EF4-FFF2-40B4-BE49-F238E27FC236}">
                <a16:creationId xmlns:a16="http://schemas.microsoft.com/office/drawing/2014/main" id="{E0BA9A84-7222-43F9-8755-01CE29192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59720-0C61-4CB2-8461-7F5D48F9F6E2}"/>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3363467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D49B-BDCB-4C87-B9ED-E136D7AE05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1CDB91-58D4-4B8B-82AB-09D639C1DD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FCC830-FA68-439F-9629-21E2C9A94298}"/>
              </a:ext>
            </a:extLst>
          </p:cNvPr>
          <p:cNvSpPr>
            <a:spLocks noGrp="1"/>
          </p:cNvSpPr>
          <p:nvPr>
            <p:ph type="dt" sz="half" idx="10"/>
          </p:nvPr>
        </p:nvSpPr>
        <p:spPr/>
        <p:txBody>
          <a:bodyPr/>
          <a:lstStyle/>
          <a:p>
            <a:fld id="{00A69124-F480-403E-A988-0BA85AE1B687}" type="datetimeFigureOut">
              <a:rPr lang="en-US" smtClean="0"/>
              <a:t>7/24/2025</a:t>
            </a:fld>
            <a:endParaRPr lang="en-US"/>
          </a:p>
        </p:txBody>
      </p:sp>
      <p:sp>
        <p:nvSpPr>
          <p:cNvPr id="5" name="Footer Placeholder 4">
            <a:extLst>
              <a:ext uri="{FF2B5EF4-FFF2-40B4-BE49-F238E27FC236}">
                <a16:creationId xmlns:a16="http://schemas.microsoft.com/office/drawing/2014/main" id="{EBE38687-F5C4-41F0-BF4A-89ACF1B66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E444A-547E-409C-8D8A-7A415A1573F0}"/>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3669692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A55EF-4798-46AF-A3DE-9E2846ED1B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B2A393-C6DD-4989-8A64-7921D93EED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1574A1-5AF7-49DD-968A-D59822612A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7F6725-646C-4F5D-8F5F-ACB2CE2B863F}"/>
              </a:ext>
            </a:extLst>
          </p:cNvPr>
          <p:cNvSpPr>
            <a:spLocks noGrp="1"/>
          </p:cNvSpPr>
          <p:nvPr>
            <p:ph type="dt" sz="half" idx="10"/>
          </p:nvPr>
        </p:nvSpPr>
        <p:spPr/>
        <p:txBody>
          <a:bodyPr/>
          <a:lstStyle/>
          <a:p>
            <a:fld id="{00A69124-F480-403E-A988-0BA85AE1B687}" type="datetimeFigureOut">
              <a:rPr lang="en-US" smtClean="0"/>
              <a:t>7/24/2025</a:t>
            </a:fld>
            <a:endParaRPr lang="en-US"/>
          </a:p>
        </p:txBody>
      </p:sp>
      <p:sp>
        <p:nvSpPr>
          <p:cNvPr id="6" name="Footer Placeholder 5">
            <a:extLst>
              <a:ext uri="{FF2B5EF4-FFF2-40B4-BE49-F238E27FC236}">
                <a16:creationId xmlns:a16="http://schemas.microsoft.com/office/drawing/2014/main" id="{9CFAFB24-4D31-41D0-8A4C-B3E27559F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C7FA7E-9887-410C-8DFF-09030C7349F2}"/>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1367518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A9CE-B4EF-476C-96B0-FF36C75687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5D2369-0DAB-453A-9874-846EEBAC1E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24578D-2A4C-435A-B996-3587EE45A8C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46F75B-5428-416A-AACC-B10BC5703E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675593-CE7A-4A1A-9759-6EAD157C82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9E15F3-4E3C-4520-BA8E-D9C3B7B82235}"/>
              </a:ext>
            </a:extLst>
          </p:cNvPr>
          <p:cNvSpPr>
            <a:spLocks noGrp="1"/>
          </p:cNvSpPr>
          <p:nvPr>
            <p:ph type="dt" sz="half" idx="10"/>
          </p:nvPr>
        </p:nvSpPr>
        <p:spPr/>
        <p:txBody>
          <a:bodyPr/>
          <a:lstStyle/>
          <a:p>
            <a:fld id="{00A69124-F480-403E-A988-0BA85AE1B687}" type="datetimeFigureOut">
              <a:rPr lang="en-US" smtClean="0"/>
              <a:t>7/24/2025</a:t>
            </a:fld>
            <a:endParaRPr lang="en-US"/>
          </a:p>
        </p:txBody>
      </p:sp>
      <p:sp>
        <p:nvSpPr>
          <p:cNvPr id="8" name="Footer Placeholder 7">
            <a:extLst>
              <a:ext uri="{FF2B5EF4-FFF2-40B4-BE49-F238E27FC236}">
                <a16:creationId xmlns:a16="http://schemas.microsoft.com/office/drawing/2014/main" id="{A14D7743-BFE9-4FDF-B619-A5D0A0AC5A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23D764-F04F-4756-ADAA-6705C38978C4}"/>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2612505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FA6B-21FF-4E12-95C2-B6CE6D7852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063016-83CA-4C49-B552-ADE8E2BD9389}"/>
              </a:ext>
            </a:extLst>
          </p:cNvPr>
          <p:cNvSpPr>
            <a:spLocks noGrp="1"/>
          </p:cNvSpPr>
          <p:nvPr>
            <p:ph type="dt" sz="half" idx="10"/>
          </p:nvPr>
        </p:nvSpPr>
        <p:spPr/>
        <p:txBody>
          <a:bodyPr/>
          <a:lstStyle/>
          <a:p>
            <a:fld id="{00A69124-F480-403E-A988-0BA85AE1B687}" type="datetimeFigureOut">
              <a:rPr lang="en-US" smtClean="0"/>
              <a:t>7/24/2025</a:t>
            </a:fld>
            <a:endParaRPr lang="en-US"/>
          </a:p>
        </p:txBody>
      </p:sp>
      <p:sp>
        <p:nvSpPr>
          <p:cNvPr id="4" name="Footer Placeholder 3">
            <a:extLst>
              <a:ext uri="{FF2B5EF4-FFF2-40B4-BE49-F238E27FC236}">
                <a16:creationId xmlns:a16="http://schemas.microsoft.com/office/drawing/2014/main" id="{1428F744-E61D-4DD5-98D8-F866346CAB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3AF878-2E2F-4F5D-982A-3273B74E801E}"/>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3910493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85A32F-ABAD-4396-BC91-35700E4BC54E}"/>
              </a:ext>
            </a:extLst>
          </p:cNvPr>
          <p:cNvSpPr>
            <a:spLocks noGrp="1"/>
          </p:cNvSpPr>
          <p:nvPr>
            <p:ph type="dt" sz="half" idx="10"/>
          </p:nvPr>
        </p:nvSpPr>
        <p:spPr/>
        <p:txBody>
          <a:bodyPr/>
          <a:lstStyle/>
          <a:p>
            <a:fld id="{00A69124-F480-403E-A988-0BA85AE1B687}" type="datetimeFigureOut">
              <a:rPr lang="en-US" smtClean="0"/>
              <a:t>7/24/2025</a:t>
            </a:fld>
            <a:endParaRPr lang="en-US"/>
          </a:p>
        </p:txBody>
      </p:sp>
      <p:sp>
        <p:nvSpPr>
          <p:cNvPr id="3" name="Footer Placeholder 2">
            <a:extLst>
              <a:ext uri="{FF2B5EF4-FFF2-40B4-BE49-F238E27FC236}">
                <a16:creationId xmlns:a16="http://schemas.microsoft.com/office/drawing/2014/main" id="{A577B16B-7D1E-4DF0-A6B8-315DB4805E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04AFA6-6058-4A08-BB82-C50B6D972E58}"/>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299014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8E8D9-7886-4C3E-B5F2-240C3D9EF3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A9E0B1-38A3-4DE7-B310-E204F909B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1EAFE4-8B38-4ED1-ADF4-E93C8AB5A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A84692-7A41-4F9F-AB76-9BBCB20B4518}"/>
              </a:ext>
            </a:extLst>
          </p:cNvPr>
          <p:cNvSpPr>
            <a:spLocks noGrp="1"/>
          </p:cNvSpPr>
          <p:nvPr>
            <p:ph type="dt" sz="half" idx="10"/>
          </p:nvPr>
        </p:nvSpPr>
        <p:spPr/>
        <p:txBody>
          <a:bodyPr/>
          <a:lstStyle/>
          <a:p>
            <a:fld id="{00A69124-F480-403E-A988-0BA85AE1B687}" type="datetimeFigureOut">
              <a:rPr lang="en-US" smtClean="0"/>
              <a:t>7/24/2025</a:t>
            </a:fld>
            <a:endParaRPr lang="en-US"/>
          </a:p>
        </p:txBody>
      </p:sp>
      <p:sp>
        <p:nvSpPr>
          <p:cNvPr id="6" name="Footer Placeholder 5">
            <a:extLst>
              <a:ext uri="{FF2B5EF4-FFF2-40B4-BE49-F238E27FC236}">
                <a16:creationId xmlns:a16="http://schemas.microsoft.com/office/drawing/2014/main" id="{D9B48EFA-6444-4676-BD7E-10C6728F03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C91D16-E952-4B1E-B2DC-F31B68C020AF}"/>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364649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0CD9C9-F392-424F-8FC5-6DF924389FE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0C6A51A-7D32-4290-A50E-6322E638BD4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F2BA135-B5CA-41C5-B5D2-72BD39E71174}"/>
              </a:ext>
            </a:extLst>
          </p:cNvPr>
          <p:cNvSpPr>
            <a:spLocks noGrp="1"/>
          </p:cNvSpPr>
          <p:nvPr>
            <p:ph type="dt" sz="half" idx="10"/>
          </p:nvPr>
        </p:nvSpPr>
        <p:spPr/>
        <p:txBody>
          <a:bodyPr/>
          <a:lstStyle/>
          <a:p>
            <a:fld id="{D892A226-EF7B-4098-BA5D-102E0EDA7A1E}" type="datetimeFigureOut">
              <a:rPr lang="ru-RU" smtClean="0"/>
              <a:t>24.07.2025</a:t>
            </a:fld>
            <a:endParaRPr lang="ru-RU"/>
          </a:p>
        </p:txBody>
      </p:sp>
      <p:sp>
        <p:nvSpPr>
          <p:cNvPr id="5" name="Нижний колонтитул 4">
            <a:extLst>
              <a:ext uri="{FF2B5EF4-FFF2-40B4-BE49-F238E27FC236}">
                <a16:creationId xmlns:a16="http://schemas.microsoft.com/office/drawing/2014/main" id="{6D9045D9-0941-4B88-8FF6-BAA97A52486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C016138-191D-46F2-B33E-797EC3F9335F}"/>
              </a:ext>
            </a:extLst>
          </p:cNvPr>
          <p:cNvSpPr>
            <a:spLocks noGrp="1"/>
          </p:cNvSpPr>
          <p:nvPr>
            <p:ph type="sldNum" sz="quarter" idx="12"/>
          </p:nvPr>
        </p:nvSpPr>
        <p:spPr/>
        <p:txBody>
          <a:bodyPr/>
          <a:lstStyle/>
          <a:p>
            <a:fld id="{5F241900-6B26-46FE-A1B5-E69F0D6E3CFF}" type="slidenum">
              <a:rPr lang="ru-RU" smtClean="0"/>
              <a:t>‹#›</a:t>
            </a:fld>
            <a:endParaRPr lang="ru-RU"/>
          </a:p>
        </p:txBody>
      </p:sp>
    </p:spTree>
    <p:extLst>
      <p:ext uri="{BB962C8B-B14F-4D97-AF65-F5344CB8AC3E}">
        <p14:creationId xmlns:p14="http://schemas.microsoft.com/office/powerpoint/2010/main" val="936045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A6446-B45C-4A97-8927-BF565FB3B2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81EFDA-BBFC-4610-8CD6-4303EEE3ED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4B79EB-B1A3-45D0-9B07-164F6CB14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78DC7C-52DD-4DF2-B548-970E61585A09}"/>
              </a:ext>
            </a:extLst>
          </p:cNvPr>
          <p:cNvSpPr>
            <a:spLocks noGrp="1"/>
          </p:cNvSpPr>
          <p:nvPr>
            <p:ph type="dt" sz="half" idx="10"/>
          </p:nvPr>
        </p:nvSpPr>
        <p:spPr/>
        <p:txBody>
          <a:bodyPr/>
          <a:lstStyle/>
          <a:p>
            <a:fld id="{00A69124-F480-403E-A988-0BA85AE1B687}" type="datetimeFigureOut">
              <a:rPr lang="en-US" smtClean="0"/>
              <a:t>7/24/2025</a:t>
            </a:fld>
            <a:endParaRPr lang="en-US"/>
          </a:p>
        </p:txBody>
      </p:sp>
      <p:sp>
        <p:nvSpPr>
          <p:cNvPr id="6" name="Footer Placeholder 5">
            <a:extLst>
              <a:ext uri="{FF2B5EF4-FFF2-40B4-BE49-F238E27FC236}">
                <a16:creationId xmlns:a16="http://schemas.microsoft.com/office/drawing/2014/main" id="{0E2ACF1A-6A69-4A7C-926E-1348C2CB87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82C4C7-1FCF-4E20-8568-BCDB40096B5D}"/>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2309917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696E-30D8-4BCA-9AC0-48BE4BCC86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CE48FC-0B66-4855-91F3-A397BF3CE6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1B0E8-EE46-45EA-BEB2-207B6088A4EF}"/>
              </a:ext>
            </a:extLst>
          </p:cNvPr>
          <p:cNvSpPr>
            <a:spLocks noGrp="1"/>
          </p:cNvSpPr>
          <p:nvPr>
            <p:ph type="dt" sz="half" idx="10"/>
          </p:nvPr>
        </p:nvSpPr>
        <p:spPr/>
        <p:txBody>
          <a:bodyPr/>
          <a:lstStyle/>
          <a:p>
            <a:fld id="{00A69124-F480-403E-A988-0BA85AE1B687}" type="datetimeFigureOut">
              <a:rPr lang="en-US" smtClean="0"/>
              <a:t>7/24/2025</a:t>
            </a:fld>
            <a:endParaRPr lang="en-US"/>
          </a:p>
        </p:txBody>
      </p:sp>
      <p:sp>
        <p:nvSpPr>
          <p:cNvPr id="5" name="Footer Placeholder 4">
            <a:extLst>
              <a:ext uri="{FF2B5EF4-FFF2-40B4-BE49-F238E27FC236}">
                <a16:creationId xmlns:a16="http://schemas.microsoft.com/office/drawing/2014/main" id="{4081331E-A467-47EF-98A2-4171C3DFB5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E0359-C092-4198-98BA-0D78EC14A732}"/>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2429935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8F9FEB-1C77-420D-8BA2-F777DAB2BF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8C9CC5-A75C-4251-8686-963304442E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F2058-21B4-47AD-A445-F8FC7ACA450D}"/>
              </a:ext>
            </a:extLst>
          </p:cNvPr>
          <p:cNvSpPr>
            <a:spLocks noGrp="1"/>
          </p:cNvSpPr>
          <p:nvPr>
            <p:ph type="dt" sz="half" idx="10"/>
          </p:nvPr>
        </p:nvSpPr>
        <p:spPr/>
        <p:txBody>
          <a:bodyPr/>
          <a:lstStyle/>
          <a:p>
            <a:fld id="{00A69124-F480-403E-A988-0BA85AE1B687}" type="datetimeFigureOut">
              <a:rPr lang="en-US" smtClean="0"/>
              <a:t>7/24/2025</a:t>
            </a:fld>
            <a:endParaRPr lang="en-US"/>
          </a:p>
        </p:txBody>
      </p:sp>
      <p:sp>
        <p:nvSpPr>
          <p:cNvPr id="5" name="Footer Placeholder 4">
            <a:extLst>
              <a:ext uri="{FF2B5EF4-FFF2-40B4-BE49-F238E27FC236}">
                <a16:creationId xmlns:a16="http://schemas.microsoft.com/office/drawing/2014/main" id="{993EF04E-B140-4E59-9FE5-6685DA10D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7DA313-75C0-4FBB-9BCB-94A714C76DD2}"/>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2433507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32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6E862D60-4645-488F-9FDC-0D5205DF09C6}"/>
              </a:ext>
            </a:extLst>
          </p:cNvPr>
          <p:cNvSpPr>
            <a:spLocks noGrp="1"/>
          </p:cNvSpPr>
          <p:nvPr>
            <p:ph type="pic" sz="quarter" idx="10" hasCustomPrompt="1"/>
          </p:nvPr>
        </p:nvSpPr>
        <p:spPr>
          <a:xfrm>
            <a:off x="2" y="0"/>
            <a:ext cx="12191999" cy="6858000"/>
          </a:xfrm>
          <a:custGeom>
            <a:avLst/>
            <a:gdLst>
              <a:gd name="connsiteX0" fmla="*/ 0 w 12191999"/>
              <a:gd name="connsiteY0" fmla="*/ 0 h 2583543"/>
              <a:gd name="connsiteX1" fmla="*/ 12191999 w 12191999"/>
              <a:gd name="connsiteY1" fmla="*/ 0 h 2583543"/>
              <a:gd name="connsiteX2" fmla="*/ 12191999 w 12191999"/>
              <a:gd name="connsiteY2" fmla="*/ 2583543 h 2583543"/>
              <a:gd name="connsiteX3" fmla="*/ 0 w 12191999"/>
              <a:gd name="connsiteY3" fmla="*/ 2583543 h 2583543"/>
            </a:gdLst>
            <a:ahLst/>
            <a:cxnLst>
              <a:cxn ang="0">
                <a:pos x="connsiteX0" y="connsiteY0"/>
              </a:cxn>
              <a:cxn ang="0">
                <a:pos x="connsiteX1" y="connsiteY1"/>
              </a:cxn>
              <a:cxn ang="0">
                <a:pos x="connsiteX2" y="connsiteY2"/>
              </a:cxn>
              <a:cxn ang="0">
                <a:pos x="connsiteX3" y="connsiteY3"/>
              </a:cxn>
            </a:cxnLst>
            <a:rect l="l" t="t" r="r" b="b"/>
            <a:pathLst>
              <a:path w="12191999" h="2583543">
                <a:moveTo>
                  <a:pt x="0" y="0"/>
                </a:moveTo>
                <a:lnTo>
                  <a:pt x="12191999" y="0"/>
                </a:lnTo>
                <a:lnTo>
                  <a:pt x="12191999" y="2583543"/>
                </a:lnTo>
                <a:lnTo>
                  <a:pt x="0" y="2583543"/>
                </a:lnTo>
                <a:close/>
              </a:path>
            </a:pathLst>
          </a:custGeom>
          <a:solidFill>
            <a:schemeClr val="bg1">
              <a:lumMod val="65000"/>
              <a:alpha val="10000"/>
            </a:schemeClr>
          </a:solidFill>
        </p:spPr>
        <p:txBody>
          <a:bodyPr wrap="square">
            <a:noAutofit/>
          </a:bodyPr>
          <a:lstStyle>
            <a:lvl1pPr marL="0" indent="0">
              <a:buNone/>
              <a:defRPr sz="1400">
                <a:solidFill>
                  <a:schemeClr val="bg1">
                    <a:lumMod val="65000"/>
                  </a:schemeClr>
                </a:solidFill>
              </a:defRPr>
            </a:lvl1pPr>
          </a:lstStyle>
          <a:p>
            <a:r>
              <a:rPr lang="x-none" dirty="0"/>
              <a:t>Image placeholder</a:t>
            </a:r>
            <a:endParaRPr lang="en-US" dirty="0"/>
          </a:p>
        </p:txBody>
      </p:sp>
    </p:spTree>
    <p:extLst>
      <p:ext uri="{BB962C8B-B14F-4D97-AF65-F5344CB8AC3E}">
        <p14:creationId xmlns:p14="http://schemas.microsoft.com/office/powerpoint/2010/main" val="65710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3" presetClass="path" presetSubtype="0" accel="14000" decel="86000" fill="hold" grpId="1" nodeType="withEffect">
                                  <p:stCondLst>
                                    <p:cond delay="250"/>
                                  </p:stCondLst>
                                  <p:childTnLst>
                                    <p:animMotion origin="layout" path="M 0 -4.81481E-6 L 0 0.53102 " pathEditMode="relative" rAng="0" ptsTypes="AA">
                                      <p:cBhvr>
                                        <p:cTn id="9" dur="1250" spd="-100000" fill="hold"/>
                                        <p:tgtEl>
                                          <p:spTgt spid="2"/>
                                        </p:tgtEl>
                                        <p:attrNameLst>
                                          <p:attrName>ppt_x</p:attrName>
                                          <p:attrName>ppt_y</p:attrName>
                                        </p:attrNameLst>
                                      </p:cBhvr>
                                      <p:rCtr x="0" y="26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6E862D60-4645-488F-9FDC-0D5205DF09C6}"/>
              </a:ext>
            </a:extLst>
          </p:cNvPr>
          <p:cNvSpPr>
            <a:spLocks noGrp="1"/>
          </p:cNvSpPr>
          <p:nvPr>
            <p:ph type="pic" sz="quarter" idx="10" hasCustomPrompt="1"/>
          </p:nvPr>
        </p:nvSpPr>
        <p:spPr>
          <a:xfrm>
            <a:off x="2" y="0"/>
            <a:ext cx="12191999" cy="6858000"/>
          </a:xfrm>
          <a:custGeom>
            <a:avLst/>
            <a:gdLst>
              <a:gd name="connsiteX0" fmla="*/ 0 w 12191999"/>
              <a:gd name="connsiteY0" fmla="*/ 0 h 2583543"/>
              <a:gd name="connsiteX1" fmla="*/ 12191999 w 12191999"/>
              <a:gd name="connsiteY1" fmla="*/ 0 h 2583543"/>
              <a:gd name="connsiteX2" fmla="*/ 12191999 w 12191999"/>
              <a:gd name="connsiteY2" fmla="*/ 2583543 h 2583543"/>
              <a:gd name="connsiteX3" fmla="*/ 0 w 12191999"/>
              <a:gd name="connsiteY3" fmla="*/ 2583543 h 2583543"/>
            </a:gdLst>
            <a:ahLst/>
            <a:cxnLst>
              <a:cxn ang="0">
                <a:pos x="connsiteX0" y="connsiteY0"/>
              </a:cxn>
              <a:cxn ang="0">
                <a:pos x="connsiteX1" y="connsiteY1"/>
              </a:cxn>
              <a:cxn ang="0">
                <a:pos x="connsiteX2" y="connsiteY2"/>
              </a:cxn>
              <a:cxn ang="0">
                <a:pos x="connsiteX3" y="connsiteY3"/>
              </a:cxn>
            </a:cxnLst>
            <a:rect l="l" t="t" r="r" b="b"/>
            <a:pathLst>
              <a:path w="12191999" h="2583543">
                <a:moveTo>
                  <a:pt x="0" y="0"/>
                </a:moveTo>
                <a:lnTo>
                  <a:pt x="12191999" y="0"/>
                </a:lnTo>
                <a:lnTo>
                  <a:pt x="12191999" y="2583543"/>
                </a:lnTo>
                <a:lnTo>
                  <a:pt x="0" y="2583543"/>
                </a:lnTo>
                <a:close/>
              </a:path>
            </a:pathLst>
          </a:custGeom>
          <a:solidFill>
            <a:schemeClr val="bg1">
              <a:lumMod val="65000"/>
              <a:alpha val="10000"/>
            </a:schemeClr>
          </a:solidFill>
        </p:spPr>
        <p:txBody>
          <a:bodyPr wrap="square">
            <a:noAutofit/>
          </a:bodyPr>
          <a:lstStyle>
            <a:lvl1pPr marL="0" indent="0">
              <a:buNone/>
              <a:defRPr sz="1400">
                <a:solidFill>
                  <a:schemeClr val="bg1">
                    <a:lumMod val="65000"/>
                  </a:schemeClr>
                </a:solidFill>
              </a:defRPr>
            </a:lvl1pPr>
          </a:lstStyle>
          <a:p>
            <a:r>
              <a:rPr lang="x-none" dirty="0"/>
              <a:t>Image placeholder</a:t>
            </a:r>
            <a:endParaRPr lang="en-US" dirty="0"/>
          </a:p>
        </p:txBody>
      </p:sp>
      <p:sp>
        <p:nvSpPr>
          <p:cNvPr id="5" name="Picture Placeholder 4">
            <a:extLst>
              <a:ext uri="{FF2B5EF4-FFF2-40B4-BE49-F238E27FC236}">
                <a16:creationId xmlns:a16="http://schemas.microsoft.com/office/drawing/2014/main" id="{91C92070-9C6F-4BBE-88C3-3D5E83AFF6D8}"/>
              </a:ext>
            </a:extLst>
          </p:cNvPr>
          <p:cNvSpPr>
            <a:spLocks noGrp="1"/>
          </p:cNvSpPr>
          <p:nvPr>
            <p:ph type="pic" sz="quarter" idx="11" hasCustomPrompt="1"/>
          </p:nvPr>
        </p:nvSpPr>
        <p:spPr>
          <a:xfrm>
            <a:off x="5351723" y="2035694"/>
            <a:ext cx="1488556" cy="1488556"/>
          </a:xfrm>
          <a:custGeom>
            <a:avLst/>
            <a:gdLst>
              <a:gd name="connsiteX0" fmla="*/ 744278 w 1488556"/>
              <a:gd name="connsiteY0" fmla="*/ 0 h 1488556"/>
              <a:gd name="connsiteX1" fmla="*/ 1488556 w 1488556"/>
              <a:gd name="connsiteY1" fmla="*/ 744278 h 1488556"/>
              <a:gd name="connsiteX2" fmla="*/ 744278 w 1488556"/>
              <a:gd name="connsiteY2" fmla="*/ 1488556 h 1488556"/>
              <a:gd name="connsiteX3" fmla="*/ 0 w 1488556"/>
              <a:gd name="connsiteY3" fmla="*/ 744278 h 1488556"/>
              <a:gd name="connsiteX4" fmla="*/ 744278 w 1488556"/>
              <a:gd name="connsiteY4" fmla="*/ 0 h 1488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56" h="1488556">
                <a:moveTo>
                  <a:pt x="744278" y="0"/>
                </a:moveTo>
                <a:cubicBezTo>
                  <a:pt x="1155331" y="0"/>
                  <a:pt x="1488556" y="333225"/>
                  <a:pt x="1488556" y="744278"/>
                </a:cubicBezTo>
                <a:cubicBezTo>
                  <a:pt x="1488556" y="1155331"/>
                  <a:pt x="1155331" y="1488556"/>
                  <a:pt x="744278" y="1488556"/>
                </a:cubicBezTo>
                <a:cubicBezTo>
                  <a:pt x="333225" y="1488556"/>
                  <a:pt x="0" y="1155331"/>
                  <a:pt x="0" y="744278"/>
                </a:cubicBezTo>
                <a:cubicBezTo>
                  <a:pt x="0" y="333225"/>
                  <a:pt x="333225" y="0"/>
                  <a:pt x="744278" y="0"/>
                </a:cubicBezTo>
                <a:close/>
              </a:path>
            </a:pathLst>
          </a:custGeom>
          <a:solidFill>
            <a:schemeClr val="bg1">
              <a:lumMod val="65000"/>
              <a:alpha val="10000"/>
            </a:schemeClr>
          </a:solidFill>
        </p:spPr>
        <p:txBody>
          <a:bodyPr wrap="square">
            <a:noAutofit/>
          </a:bodyPr>
          <a:lstStyle>
            <a:lvl1pPr marL="0" indent="0">
              <a:buNone/>
              <a:defRPr sz="1400">
                <a:solidFill>
                  <a:schemeClr val="bg1">
                    <a:lumMod val="65000"/>
                  </a:schemeClr>
                </a:solidFill>
              </a:defRPr>
            </a:lvl1pPr>
          </a:lstStyle>
          <a:p>
            <a:r>
              <a:rPr lang="x-none" dirty="0"/>
              <a:t>Image placeholder</a:t>
            </a:r>
            <a:endParaRPr lang="en-US" dirty="0"/>
          </a:p>
        </p:txBody>
      </p:sp>
      <p:sp>
        <p:nvSpPr>
          <p:cNvPr id="9" name="Picture Placeholder 8">
            <a:extLst>
              <a:ext uri="{FF2B5EF4-FFF2-40B4-BE49-F238E27FC236}">
                <a16:creationId xmlns:a16="http://schemas.microsoft.com/office/drawing/2014/main" id="{077231A0-C366-4F47-958B-0A341426C22E}"/>
              </a:ext>
            </a:extLst>
          </p:cNvPr>
          <p:cNvSpPr>
            <a:spLocks noGrp="1"/>
          </p:cNvSpPr>
          <p:nvPr>
            <p:ph type="pic" sz="quarter" idx="12" hasCustomPrompt="1"/>
          </p:nvPr>
        </p:nvSpPr>
        <p:spPr>
          <a:xfrm>
            <a:off x="3851675" y="2343928"/>
            <a:ext cx="872088" cy="872088"/>
          </a:xfrm>
          <a:custGeom>
            <a:avLst/>
            <a:gdLst>
              <a:gd name="connsiteX0" fmla="*/ 436044 w 872088"/>
              <a:gd name="connsiteY0" fmla="*/ 0 h 872088"/>
              <a:gd name="connsiteX1" fmla="*/ 872088 w 872088"/>
              <a:gd name="connsiteY1" fmla="*/ 436044 h 872088"/>
              <a:gd name="connsiteX2" fmla="*/ 436044 w 872088"/>
              <a:gd name="connsiteY2" fmla="*/ 872088 h 872088"/>
              <a:gd name="connsiteX3" fmla="*/ 0 w 872088"/>
              <a:gd name="connsiteY3" fmla="*/ 436044 h 872088"/>
              <a:gd name="connsiteX4" fmla="*/ 436044 w 872088"/>
              <a:gd name="connsiteY4" fmla="*/ 0 h 87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088" h="872088">
                <a:moveTo>
                  <a:pt x="436044" y="0"/>
                </a:moveTo>
                <a:cubicBezTo>
                  <a:pt x="676864" y="0"/>
                  <a:pt x="872088" y="195224"/>
                  <a:pt x="872088" y="436044"/>
                </a:cubicBezTo>
                <a:cubicBezTo>
                  <a:pt x="872088" y="676864"/>
                  <a:pt x="676864" y="872088"/>
                  <a:pt x="436044" y="872088"/>
                </a:cubicBezTo>
                <a:cubicBezTo>
                  <a:pt x="195224" y="872088"/>
                  <a:pt x="0" y="676864"/>
                  <a:pt x="0" y="436044"/>
                </a:cubicBezTo>
                <a:cubicBezTo>
                  <a:pt x="0" y="195224"/>
                  <a:pt x="195224" y="0"/>
                  <a:pt x="436044" y="0"/>
                </a:cubicBezTo>
                <a:close/>
              </a:path>
            </a:pathLst>
          </a:custGeom>
          <a:solidFill>
            <a:schemeClr val="bg1">
              <a:lumMod val="65000"/>
              <a:alpha val="10000"/>
            </a:schemeClr>
          </a:solidFill>
        </p:spPr>
        <p:txBody>
          <a:bodyPr wrap="square">
            <a:noAutofit/>
          </a:bodyPr>
          <a:lstStyle>
            <a:lvl1pPr marL="0" indent="0">
              <a:buNone/>
              <a:defRPr sz="1400">
                <a:solidFill>
                  <a:schemeClr val="bg1">
                    <a:lumMod val="65000"/>
                  </a:schemeClr>
                </a:solidFill>
              </a:defRPr>
            </a:lvl1pPr>
          </a:lstStyle>
          <a:p>
            <a:r>
              <a:rPr lang="x-none" dirty="0"/>
              <a:t>Image placeholder</a:t>
            </a:r>
            <a:endParaRPr lang="en-US" dirty="0"/>
          </a:p>
        </p:txBody>
      </p:sp>
      <p:sp>
        <p:nvSpPr>
          <p:cNvPr id="10" name="Picture Placeholder 9">
            <a:extLst>
              <a:ext uri="{FF2B5EF4-FFF2-40B4-BE49-F238E27FC236}">
                <a16:creationId xmlns:a16="http://schemas.microsoft.com/office/drawing/2014/main" id="{D75DAA7D-35BC-42AD-BD82-FC985759D6A4}"/>
              </a:ext>
            </a:extLst>
          </p:cNvPr>
          <p:cNvSpPr>
            <a:spLocks noGrp="1"/>
          </p:cNvSpPr>
          <p:nvPr>
            <p:ph type="pic" sz="quarter" idx="13" hasCustomPrompt="1"/>
          </p:nvPr>
        </p:nvSpPr>
        <p:spPr>
          <a:xfrm>
            <a:off x="7468238" y="2343928"/>
            <a:ext cx="872088" cy="872088"/>
          </a:xfrm>
          <a:custGeom>
            <a:avLst/>
            <a:gdLst>
              <a:gd name="connsiteX0" fmla="*/ 436044 w 872088"/>
              <a:gd name="connsiteY0" fmla="*/ 0 h 872088"/>
              <a:gd name="connsiteX1" fmla="*/ 872088 w 872088"/>
              <a:gd name="connsiteY1" fmla="*/ 436044 h 872088"/>
              <a:gd name="connsiteX2" fmla="*/ 436044 w 872088"/>
              <a:gd name="connsiteY2" fmla="*/ 872088 h 872088"/>
              <a:gd name="connsiteX3" fmla="*/ 0 w 872088"/>
              <a:gd name="connsiteY3" fmla="*/ 436044 h 872088"/>
              <a:gd name="connsiteX4" fmla="*/ 436044 w 872088"/>
              <a:gd name="connsiteY4" fmla="*/ 0 h 87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088" h="872088">
                <a:moveTo>
                  <a:pt x="436044" y="0"/>
                </a:moveTo>
                <a:cubicBezTo>
                  <a:pt x="676864" y="0"/>
                  <a:pt x="872088" y="195224"/>
                  <a:pt x="872088" y="436044"/>
                </a:cubicBezTo>
                <a:cubicBezTo>
                  <a:pt x="872088" y="676864"/>
                  <a:pt x="676864" y="872088"/>
                  <a:pt x="436044" y="872088"/>
                </a:cubicBezTo>
                <a:cubicBezTo>
                  <a:pt x="195224" y="872088"/>
                  <a:pt x="0" y="676864"/>
                  <a:pt x="0" y="436044"/>
                </a:cubicBezTo>
                <a:cubicBezTo>
                  <a:pt x="0" y="195224"/>
                  <a:pt x="195224" y="0"/>
                  <a:pt x="436044" y="0"/>
                </a:cubicBezTo>
                <a:close/>
              </a:path>
            </a:pathLst>
          </a:custGeom>
          <a:solidFill>
            <a:schemeClr val="bg1">
              <a:lumMod val="65000"/>
              <a:alpha val="10000"/>
            </a:schemeClr>
          </a:solidFill>
        </p:spPr>
        <p:txBody>
          <a:bodyPr wrap="square">
            <a:noAutofit/>
          </a:bodyPr>
          <a:lstStyle>
            <a:lvl1pPr marL="0" indent="0">
              <a:buNone/>
              <a:defRPr sz="1400">
                <a:solidFill>
                  <a:schemeClr val="bg1">
                    <a:lumMod val="65000"/>
                  </a:schemeClr>
                </a:solidFill>
              </a:defRPr>
            </a:lvl1pPr>
          </a:lstStyle>
          <a:p>
            <a:r>
              <a:rPr lang="x-none" dirty="0"/>
              <a:t>Image placeholder</a:t>
            </a:r>
            <a:endParaRPr lang="en-US" dirty="0"/>
          </a:p>
        </p:txBody>
      </p:sp>
    </p:spTree>
    <p:extLst>
      <p:ext uri="{BB962C8B-B14F-4D97-AF65-F5344CB8AC3E}">
        <p14:creationId xmlns:p14="http://schemas.microsoft.com/office/powerpoint/2010/main" val="282041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3" presetClass="path" presetSubtype="0" accel="14000" decel="86000" fill="hold" grpId="1" nodeType="withEffect">
                                  <p:stCondLst>
                                    <p:cond delay="250"/>
                                  </p:stCondLst>
                                  <p:childTnLst>
                                    <p:animMotion origin="layout" path="M 0 -4.81481E-6 L 0 0.53102 " pathEditMode="relative" rAng="0" ptsTypes="AA">
                                      <p:cBhvr>
                                        <p:cTn id="9" dur="1250" spd="-100000" fill="hold"/>
                                        <p:tgtEl>
                                          <p:spTgt spid="2"/>
                                        </p:tgtEl>
                                        <p:attrNameLst>
                                          <p:attrName>ppt_x</p:attrName>
                                          <p:attrName>ppt_y</p:attrName>
                                        </p:attrNameLst>
                                      </p:cBhvr>
                                      <p:rCtr x="0" y="26551"/>
                                    </p:animMotion>
                                  </p:childTnLst>
                                </p:cTn>
                              </p:par>
                              <p:par>
                                <p:cTn id="10" presetID="10" presetClass="entr" presetSubtype="0" fill="hold" grpId="0"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63" presetClass="path" presetSubtype="0" accel="14000" decel="86000" fill="hold" grpId="1" nodeType="withEffect">
                                  <p:stCondLst>
                                    <p:cond delay="250"/>
                                  </p:stCondLst>
                                  <p:childTnLst>
                                    <p:animMotion origin="layout" path="M -2.70833E-6 -4.07407E-6 L -2.70833E-6 0.93357 " pathEditMode="relative" rAng="0" ptsTypes="AA">
                                      <p:cBhvr>
                                        <p:cTn id="14" dur="1250" spd="-100000" fill="hold"/>
                                        <p:tgtEl>
                                          <p:spTgt spid="9"/>
                                        </p:tgtEl>
                                        <p:attrNameLst>
                                          <p:attrName>ppt_x</p:attrName>
                                          <p:attrName>ppt_y</p:attrName>
                                        </p:attrNameLst>
                                      </p:cBhvr>
                                      <p:rCtr x="0" y="46667"/>
                                    </p:animMotion>
                                  </p:childTnLst>
                                </p:cTn>
                              </p:par>
                              <p:par>
                                <p:cTn id="15" presetID="10" presetClass="entr" presetSubtype="0" fill="hold" grpId="0" nodeType="with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63" presetClass="path" presetSubtype="0" accel="14000" decel="86000" fill="hold" grpId="1" nodeType="withEffect">
                                  <p:stCondLst>
                                    <p:cond delay="250"/>
                                  </p:stCondLst>
                                  <p:childTnLst>
                                    <p:animMotion origin="layout" path="M 0 -4.07407E-6 L 0 0.82246 " pathEditMode="relative" rAng="0" ptsTypes="AA">
                                      <p:cBhvr>
                                        <p:cTn id="19" dur="1250" spd="-100000" fill="hold"/>
                                        <p:tgtEl>
                                          <p:spTgt spid="5"/>
                                        </p:tgtEl>
                                        <p:attrNameLst>
                                          <p:attrName>ppt_x</p:attrName>
                                          <p:attrName>ppt_y</p:attrName>
                                        </p:attrNameLst>
                                      </p:cBhvr>
                                      <p:rCtr x="0" y="41111"/>
                                    </p:animMotion>
                                  </p:childTnLst>
                                </p:cTn>
                              </p:par>
                              <p:par>
                                <p:cTn id="20" presetID="10" presetClass="entr" presetSubtype="0" fill="hold" grpId="0" nodeType="withEffect">
                                  <p:stCondLst>
                                    <p:cond delay="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63" presetClass="path" presetSubtype="0" accel="14000" decel="86000" fill="hold" grpId="1" nodeType="withEffect">
                                  <p:stCondLst>
                                    <p:cond delay="250"/>
                                  </p:stCondLst>
                                  <p:childTnLst>
                                    <p:animMotion origin="layout" path="M -2.70833E-6 -4.07407E-6 L -2.70833E-6 0.93357 " pathEditMode="relative" rAng="0" ptsTypes="AA">
                                      <p:cBhvr>
                                        <p:cTn id="24" dur="1250" spd="-100000" fill="hold"/>
                                        <p:tgtEl>
                                          <p:spTgt spid="10"/>
                                        </p:tgtEl>
                                        <p:attrNameLst>
                                          <p:attrName>ppt_x</p:attrName>
                                          <p:attrName>ppt_y</p:attrName>
                                        </p:attrNameLst>
                                      </p:cBhvr>
                                      <p:rCtr x="0" y="4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9" grpId="0" animBg="1"/>
      <p:bldP spid="9" grpId="1" animBg="1"/>
      <p:bldP spid="10" grpId="0" animBg="1"/>
      <p:bldP spid="10"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8BBA5A-1092-4214-BBF4-9BF62513AE3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8E631CC-59AB-4DF9-AA6F-3046A91792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53A4E4B-F194-4757-85F5-E68D40F8F2C2}"/>
              </a:ext>
            </a:extLst>
          </p:cNvPr>
          <p:cNvSpPr>
            <a:spLocks noGrp="1"/>
          </p:cNvSpPr>
          <p:nvPr>
            <p:ph type="dt" sz="half" idx="10"/>
          </p:nvPr>
        </p:nvSpPr>
        <p:spPr/>
        <p:txBody>
          <a:bodyPr/>
          <a:lstStyle/>
          <a:p>
            <a:fld id="{D892A226-EF7B-4098-BA5D-102E0EDA7A1E}" type="datetimeFigureOut">
              <a:rPr lang="ru-RU" smtClean="0"/>
              <a:t>24.07.2025</a:t>
            </a:fld>
            <a:endParaRPr lang="ru-RU"/>
          </a:p>
        </p:txBody>
      </p:sp>
      <p:sp>
        <p:nvSpPr>
          <p:cNvPr id="5" name="Нижний колонтитул 4">
            <a:extLst>
              <a:ext uri="{FF2B5EF4-FFF2-40B4-BE49-F238E27FC236}">
                <a16:creationId xmlns:a16="http://schemas.microsoft.com/office/drawing/2014/main" id="{BED7B04C-990A-47B1-9182-80CDFF599A9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27349AC-6936-4AC5-B153-C00F593D9115}"/>
              </a:ext>
            </a:extLst>
          </p:cNvPr>
          <p:cNvSpPr>
            <a:spLocks noGrp="1"/>
          </p:cNvSpPr>
          <p:nvPr>
            <p:ph type="sldNum" sz="quarter" idx="12"/>
          </p:nvPr>
        </p:nvSpPr>
        <p:spPr/>
        <p:txBody>
          <a:bodyPr/>
          <a:lstStyle/>
          <a:p>
            <a:fld id="{5F241900-6B26-46FE-A1B5-E69F0D6E3CFF}" type="slidenum">
              <a:rPr lang="ru-RU" smtClean="0"/>
              <a:t>‹#›</a:t>
            </a:fld>
            <a:endParaRPr lang="ru-RU"/>
          </a:p>
        </p:txBody>
      </p:sp>
    </p:spTree>
    <p:extLst>
      <p:ext uri="{BB962C8B-B14F-4D97-AF65-F5344CB8AC3E}">
        <p14:creationId xmlns:p14="http://schemas.microsoft.com/office/powerpoint/2010/main" val="152024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29AA98-5201-403C-9E34-949450487B0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7460B19-DD8B-4634-8180-96087B2B5F0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ED641BF-6DB0-4197-B3B1-AF88CCBEA0D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45E3D8A-EE3F-4698-A50D-117EF0B0A189}"/>
              </a:ext>
            </a:extLst>
          </p:cNvPr>
          <p:cNvSpPr>
            <a:spLocks noGrp="1"/>
          </p:cNvSpPr>
          <p:nvPr>
            <p:ph type="dt" sz="half" idx="10"/>
          </p:nvPr>
        </p:nvSpPr>
        <p:spPr/>
        <p:txBody>
          <a:bodyPr/>
          <a:lstStyle/>
          <a:p>
            <a:fld id="{D892A226-EF7B-4098-BA5D-102E0EDA7A1E}" type="datetimeFigureOut">
              <a:rPr lang="ru-RU" smtClean="0"/>
              <a:t>24.07.2025</a:t>
            </a:fld>
            <a:endParaRPr lang="ru-RU"/>
          </a:p>
        </p:txBody>
      </p:sp>
      <p:sp>
        <p:nvSpPr>
          <p:cNvPr id="6" name="Нижний колонтитул 5">
            <a:extLst>
              <a:ext uri="{FF2B5EF4-FFF2-40B4-BE49-F238E27FC236}">
                <a16:creationId xmlns:a16="http://schemas.microsoft.com/office/drawing/2014/main" id="{4DDABCBA-D99E-4A28-9609-6D7B1B13A78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414D2C5-96F7-422A-BA78-1A6556042BC3}"/>
              </a:ext>
            </a:extLst>
          </p:cNvPr>
          <p:cNvSpPr>
            <a:spLocks noGrp="1"/>
          </p:cNvSpPr>
          <p:nvPr>
            <p:ph type="sldNum" sz="quarter" idx="12"/>
          </p:nvPr>
        </p:nvSpPr>
        <p:spPr/>
        <p:txBody>
          <a:bodyPr/>
          <a:lstStyle/>
          <a:p>
            <a:fld id="{5F241900-6B26-46FE-A1B5-E69F0D6E3CFF}" type="slidenum">
              <a:rPr lang="ru-RU" smtClean="0"/>
              <a:t>‹#›</a:t>
            </a:fld>
            <a:endParaRPr lang="ru-RU"/>
          </a:p>
        </p:txBody>
      </p:sp>
    </p:spTree>
    <p:extLst>
      <p:ext uri="{BB962C8B-B14F-4D97-AF65-F5344CB8AC3E}">
        <p14:creationId xmlns:p14="http://schemas.microsoft.com/office/powerpoint/2010/main" val="360786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383339-A1FC-484E-AB91-E8991953D51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F71FF15-E2C1-4FD3-B533-326616A93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0A7B650-FB1E-433F-93F8-597B4C25392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1571C4F-589E-4B49-A308-8942D7CD25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EE8265C-926F-4A20-A244-028FF03AEE6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A050D59-6B71-4DB2-8B0F-4F20078D8576}"/>
              </a:ext>
            </a:extLst>
          </p:cNvPr>
          <p:cNvSpPr>
            <a:spLocks noGrp="1"/>
          </p:cNvSpPr>
          <p:nvPr>
            <p:ph type="dt" sz="half" idx="10"/>
          </p:nvPr>
        </p:nvSpPr>
        <p:spPr/>
        <p:txBody>
          <a:bodyPr/>
          <a:lstStyle/>
          <a:p>
            <a:fld id="{D892A226-EF7B-4098-BA5D-102E0EDA7A1E}" type="datetimeFigureOut">
              <a:rPr lang="ru-RU" smtClean="0"/>
              <a:t>24.07.2025</a:t>
            </a:fld>
            <a:endParaRPr lang="ru-RU"/>
          </a:p>
        </p:txBody>
      </p:sp>
      <p:sp>
        <p:nvSpPr>
          <p:cNvPr id="8" name="Нижний колонтитул 7">
            <a:extLst>
              <a:ext uri="{FF2B5EF4-FFF2-40B4-BE49-F238E27FC236}">
                <a16:creationId xmlns:a16="http://schemas.microsoft.com/office/drawing/2014/main" id="{61FF1094-7B02-49BA-8634-DEFC2A4EA9B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01EAF45-71DD-405F-AC3F-4ED64A898383}"/>
              </a:ext>
            </a:extLst>
          </p:cNvPr>
          <p:cNvSpPr>
            <a:spLocks noGrp="1"/>
          </p:cNvSpPr>
          <p:nvPr>
            <p:ph type="sldNum" sz="quarter" idx="12"/>
          </p:nvPr>
        </p:nvSpPr>
        <p:spPr/>
        <p:txBody>
          <a:bodyPr/>
          <a:lstStyle/>
          <a:p>
            <a:fld id="{5F241900-6B26-46FE-A1B5-E69F0D6E3CFF}" type="slidenum">
              <a:rPr lang="ru-RU" smtClean="0"/>
              <a:t>‹#›</a:t>
            </a:fld>
            <a:endParaRPr lang="ru-RU"/>
          </a:p>
        </p:txBody>
      </p:sp>
    </p:spTree>
    <p:extLst>
      <p:ext uri="{BB962C8B-B14F-4D97-AF65-F5344CB8AC3E}">
        <p14:creationId xmlns:p14="http://schemas.microsoft.com/office/powerpoint/2010/main" val="377797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C45270-BF81-494C-AEC9-8CDC13F3027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0709424-9691-4FF8-90B6-8E86D18DF887}"/>
              </a:ext>
            </a:extLst>
          </p:cNvPr>
          <p:cNvSpPr>
            <a:spLocks noGrp="1"/>
          </p:cNvSpPr>
          <p:nvPr>
            <p:ph type="dt" sz="half" idx="10"/>
          </p:nvPr>
        </p:nvSpPr>
        <p:spPr/>
        <p:txBody>
          <a:bodyPr/>
          <a:lstStyle/>
          <a:p>
            <a:fld id="{D892A226-EF7B-4098-BA5D-102E0EDA7A1E}" type="datetimeFigureOut">
              <a:rPr lang="ru-RU" smtClean="0"/>
              <a:t>24.07.2025</a:t>
            </a:fld>
            <a:endParaRPr lang="ru-RU"/>
          </a:p>
        </p:txBody>
      </p:sp>
      <p:sp>
        <p:nvSpPr>
          <p:cNvPr id="4" name="Нижний колонтитул 3">
            <a:extLst>
              <a:ext uri="{FF2B5EF4-FFF2-40B4-BE49-F238E27FC236}">
                <a16:creationId xmlns:a16="http://schemas.microsoft.com/office/drawing/2014/main" id="{93BF1485-7A87-4C37-B670-E5372DCD3FA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A4E377C-F202-4EA3-A183-2E9C835E9DF0}"/>
              </a:ext>
            </a:extLst>
          </p:cNvPr>
          <p:cNvSpPr>
            <a:spLocks noGrp="1"/>
          </p:cNvSpPr>
          <p:nvPr>
            <p:ph type="sldNum" sz="quarter" idx="12"/>
          </p:nvPr>
        </p:nvSpPr>
        <p:spPr/>
        <p:txBody>
          <a:bodyPr/>
          <a:lstStyle/>
          <a:p>
            <a:fld id="{5F241900-6B26-46FE-A1B5-E69F0D6E3CFF}" type="slidenum">
              <a:rPr lang="ru-RU" smtClean="0"/>
              <a:t>‹#›</a:t>
            </a:fld>
            <a:endParaRPr lang="ru-RU"/>
          </a:p>
        </p:txBody>
      </p:sp>
    </p:spTree>
    <p:extLst>
      <p:ext uri="{BB962C8B-B14F-4D97-AF65-F5344CB8AC3E}">
        <p14:creationId xmlns:p14="http://schemas.microsoft.com/office/powerpoint/2010/main" val="105995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6F35F47-8C06-4B2F-BCF9-99C42D3808EF}"/>
              </a:ext>
            </a:extLst>
          </p:cNvPr>
          <p:cNvSpPr>
            <a:spLocks noGrp="1"/>
          </p:cNvSpPr>
          <p:nvPr>
            <p:ph type="dt" sz="half" idx="10"/>
          </p:nvPr>
        </p:nvSpPr>
        <p:spPr/>
        <p:txBody>
          <a:bodyPr/>
          <a:lstStyle/>
          <a:p>
            <a:fld id="{D892A226-EF7B-4098-BA5D-102E0EDA7A1E}" type="datetimeFigureOut">
              <a:rPr lang="ru-RU" smtClean="0"/>
              <a:t>24.07.2025</a:t>
            </a:fld>
            <a:endParaRPr lang="ru-RU"/>
          </a:p>
        </p:txBody>
      </p:sp>
      <p:sp>
        <p:nvSpPr>
          <p:cNvPr id="3" name="Нижний колонтитул 2">
            <a:extLst>
              <a:ext uri="{FF2B5EF4-FFF2-40B4-BE49-F238E27FC236}">
                <a16:creationId xmlns:a16="http://schemas.microsoft.com/office/drawing/2014/main" id="{B0F60D8D-B8BF-47BC-BAB4-55E2B2FAB7B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A3FAEB3-C707-4B58-BFD1-A9D908F61A68}"/>
              </a:ext>
            </a:extLst>
          </p:cNvPr>
          <p:cNvSpPr>
            <a:spLocks noGrp="1"/>
          </p:cNvSpPr>
          <p:nvPr>
            <p:ph type="sldNum" sz="quarter" idx="12"/>
          </p:nvPr>
        </p:nvSpPr>
        <p:spPr/>
        <p:txBody>
          <a:bodyPr/>
          <a:lstStyle/>
          <a:p>
            <a:fld id="{5F241900-6B26-46FE-A1B5-E69F0D6E3CFF}" type="slidenum">
              <a:rPr lang="ru-RU" smtClean="0"/>
              <a:t>‹#›</a:t>
            </a:fld>
            <a:endParaRPr lang="ru-RU"/>
          </a:p>
        </p:txBody>
      </p:sp>
    </p:spTree>
    <p:extLst>
      <p:ext uri="{BB962C8B-B14F-4D97-AF65-F5344CB8AC3E}">
        <p14:creationId xmlns:p14="http://schemas.microsoft.com/office/powerpoint/2010/main" val="3270859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5350D3-D470-48EB-AF68-8E0382A93A3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73A9A3E-C105-4962-AD39-E91E87C56D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1D5F089-B5A4-470A-8C2B-C22409BE8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0BCC69B-193D-407A-A12A-1DFA0CD0F796}"/>
              </a:ext>
            </a:extLst>
          </p:cNvPr>
          <p:cNvSpPr>
            <a:spLocks noGrp="1"/>
          </p:cNvSpPr>
          <p:nvPr>
            <p:ph type="dt" sz="half" idx="10"/>
          </p:nvPr>
        </p:nvSpPr>
        <p:spPr/>
        <p:txBody>
          <a:bodyPr/>
          <a:lstStyle/>
          <a:p>
            <a:fld id="{D892A226-EF7B-4098-BA5D-102E0EDA7A1E}" type="datetimeFigureOut">
              <a:rPr lang="ru-RU" smtClean="0"/>
              <a:t>24.07.2025</a:t>
            </a:fld>
            <a:endParaRPr lang="ru-RU"/>
          </a:p>
        </p:txBody>
      </p:sp>
      <p:sp>
        <p:nvSpPr>
          <p:cNvPr id="6" name="Нижний колонтитул 5">
            <a:extLst>
              <a:ext uri="{FF2B5EF4-FFF2-40B4-BE49-F238E27FC236}">
                <a16:creationId xmlns:a16="http://schemas.microsoft.com/office/drawing/2014/main" id="{784C177D-B278-4889-95EA-2990F4BF543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0E5D4AE-5C6C-43AA-B5EC-94E20D2A568D}"/>
              </a:ext>
            </a:extLst>
          </p:cNvPr>
          <p:cNvSpPr>
            <a:spLocks noGrp="1"/>
          </p:cNvSpPr>
          <p:nvPr>
            <p:ph type="sldNum" sz="quarter" idx="12"/>
          </p:nvPr>
        </p:nvSpPr>
        <p:spPr/>
        <p:txBody>
          <a:bodyPr/>
          <a:lstStyle/>
          <a:p>
            <a:fld id="{5F241900-6B26-46FE-A1B5-E69F0D6E3CFF}" type="slidenum">
              <a:rPr lang="ru-RU" smtClean="0"/>
              <a:t>‹#›</a:t>
            </a:fld>
            <a:endParaRPr lang="ru-RU"/>
          </a:p>
        </p:txBody>
      </p:sp>
    </p:spTree>
    <p:extLst>
      <p:ext uri="{BB962C8B-B14F-4D97-AF65-F5344CB8AC3E}">
        <p14:creationId xmlns:p14="http://schemas.microsoft.com/office/powerpoint/2010/main" val="262228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C02F57-E5DA-4FED-80A8-0C4AD031FEC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08AF48F-B69D-47E5-B0B8-938F8205DA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60DBDE6-4DEE-437D-8C54-6C513C2550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E408A8E-2E8B-4D3D-925D-8EF4CCC4AFF6}"/>
              </a:ext>
            </a:extLst>
          </p:cNvPr>
          <p:cNvSpPr>
            <a:spLocks noGrp="1"/>
          </p:cNvSpPr>
          <p:nvPr>
            <p:ph type="dt" sz="half" idx="10"/>
          </p:nvPr>
        </p:nvSpPr>
        <p:spPr/>
        <p:txBody>
          <a:bodyPr/>
          <a:lstStyle/>
          <a:p>
            <a:fld id="{D892A226-EF7B-4098-BA5D-102E0EDA7A1E}" type="datetimeFigureOut">
              <a:rPr lang="ru-RU" smtClean="0"/>
              <a:t>24.07.2025</a:t>
            </a:fld>
            <a:endParaRPr lang="ru-RU"/>
          </a:p>
        </p:txBody>
      </p:sp>
      <p:sp>
        <p:nvSpPr>
          <p:cNvPr id="6" name="Нижний колонтитул 5">
            <a:extLst>
              <a:ext uri="{FF2B5EF4-FFF2-40B4-BE49-F238E27FC236}">
                <a16:creationId xmlns:a16="http://schemas.microsoft.com/office/drawing/2014/main" id="{D19A49EE-C71B-421F-AB49-A6719CDFF6A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D7A1F4E-FFAC-46A5-BAB6-AE94E7B0A3F2}"/>
              </a:ext>
            </a:extLst>
          </p:cNvPr>
          <p:cNvSpPr>
            <a:spLocks noGrp="1"/>
          </p:cNvSpPr>
          <p:nvPr>
            <p:ph type="sldNum" sz="quarter" idx="12"/>
          </p:nvPr>
        </p:nvSpPr>
        <p:spPr/>
        <p:txBody>
          <a:bodyPr/>
          <a:lstStyle/>
          <a:p>
            <a:fld id="{5F241900-6B26-46FE-A1B5-E69F0D6E3CFF}" type="slidenum">
              <a:rPr lang="ru-RU" smtClean="0"/>
              <a:t>‹#›</a:t>
            </a:fld>
            <a:endParaRPr lang="ru-RU"/>
          </a:p>
        </p:txBody>
      </p:sp>
    </p:spTree>
    <p:extLst>
      <p:ext uri="{BB962C8B-B14F-4D97-AF65-F5344CB8AC3E}">
        <p14:creationId xmlns:p14="http://schemas.microsoft.com/office/powerpoint/2010/main" val="2319822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E756A1-0C8A-4AC0-B583-28C398AEF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A6C6CC3-FEAC-4B70-9144-59C74D7C7B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10CB0BB-DC53-40E7-A942-EF200AADE1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2A226-EF7B-4098-BA5D-102E0EDA7A1E}" type="datetimeFigureOut">
              <a:rPr lang="ru-RU" smtClean="0"/>
              <a:t>24.07.2025</a:t>
            </a:fld>
            <a:endParaRPr lang="ru-RU"/>
          </a:p>
        </p:txBody>
      </p:sp>
      <p:sp>
        <p:nvSpPr>
          <p:cNvPr id="5" name="Нижний колонтитул 4">
            <a:extLst>
              <a:ext uri="{FF2B5EF4-FFF2-40B4-BE49-F238E27FC236}">
                <a16:creationId xmlns:a16="http://schemas.microsoft.com/office/drawing/2014/main" id="{B460BE35-B4AC-4A3A-9EC4-36926E9626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B987DE8-7665-4BDD-9CCE-6309EBFDA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41900-6B26-46FE-A1B5-E69F0D6E3CFF}" type="slidenum">
              <a:rPr lang="ru-RU" smtClean="0"/>
              <a:t>‹#›</a:t>
            </a:fld>
            <a:endParaRPr lang="ru-RU"/>
          </a:p>
        </p:txBody>
      </p:sp>
    </p:spTree>
    <p:extLst>
      <p:ext uri="{BB962C8B-B14F-4D97-AF65-F5344CB8AC3E}">
        <p14:creationId xmlns:p14="http://schemas.microsoft.com/office/powerpoint/2010/main" val="4099498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4AF4AA-F1D8-4FAA-A160-D95BE334E0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99DE6E-24BC-4A42-904F-7E87EC8E50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EDADB-1CDC-4509-B6A9-345D45227A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69124-F480-403E-A988-0BA85AE1B687}" type="datetimeFigureOut">
              <a:rPr lang="en-US" smtClean="0"/>
              <a:t>7/24/2025</a:t>
            </a:fld>
            <a:endParaRPr lang="en-US"/>
          </a:p>
        </p:txBody>
      </p:sp>
      <p:sp>
        <p:nvSpPr>
          <p:cNvPr id="5" name="Footer Placeholder 4">
            <a:extLst>
              <a:ext uri="{FF2B5EF4-FFF2-40B4-BE49-F238E27FC236}">
                <a16:creationId xmlns:a16="http://schemas.microsoft.com/office/drawing/2014/main" id="{E7D6A414-018C-43CE-BEDB-2679001FF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F76337-4C09-4DEE-B88C-54DFED7B48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3076B-7A76-4AF4-921E-2D2B80443D76}" type="slidenum">
              <a:rPr lang="en-US" smtClean="0"/>
              <a:t>‹#›</a:t>
            </a:fld>
            <a:endParaRPr lang="en-US"/>
          </a:p>
        </p:txBody>
      </p:sp>
    </p:spTree>
    <p:extLst>
      <p:ext uri="{BB962C8B-B14F-4D97-AF65-F5344CB8AC3E}">
        <p14:creationId xmlns:p14="http://schemas.microsoft.com/office/powerpoint/2010/main" val="278736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9BDCF">
            <a:alpha val="13000"/>
          </a:srgbClr>
        </a:solidFill>
        <a:effectLst/>
      </p:bgPr>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3FCF343-CB3B-4BEF-A8F3-184D24C47EFF}"/>
              </a:ext>
            </a:extLst>
          </p:cNvPr>
          <p:cNvPicPr>
            <a:picLocks noChangeAspect="1"/>
          </p:cNvPicPr>
          <p:nvPr/>
        </p:nvPicPr>
        <p:blipFill>
          <a:blip r:embed="rId3"/>
          <a:stretch>
            <a:fillRect/>
          </a:stretch>
        </p:blipFill>
        <p:spPr>
          <a:xfrm>
            <a:off x="31156" y="-44096"/>
            <a:ext cx="12192000" cy="673540"/>
          </a:xfrm>
          <a:prstGeom prst="rect">
            <a:avLst/>
          </a:prstGeom>
        </p:spPr>
      </p:pic>
      <p:pic>
        <p:nvPicPr>
          <p:cNvPr id="4" name="Рисунок 3">
            <a:extLst>
              <a:ext uri="{FF2B5EF4-FFF2-40B4-BE49-F238E27FC236}">
                <a16:creationId xmlns:a16="http://schemas.microsoft.com/office/drawing/2014/main" id="{E032980E-9885-4084-9EBF-A98EEB805A2A}"/>
              </a:ext>
            </a:extLst>
          </p:cNvPr>
          <p:cNvPicPr>
            <a:picLocks noChangeAspect="1"/>
          </p:cNvPicPr>
          <p:nvPr/>
        </p:nvPicPr>
        <p:blipFill>
          <a:blip r:embed="rId4"/>
          <a:stretch>
            <a:fillRect/>
          </a:stretch>
        </p:blipFill>
        <p:spPr>
          <a:xfrm>
            <a:off x="3652759" y="4862247"/>
            <a:ext cx="2472485" cy="990752"/>
          </a:xfrm>
          <a:prstGeom prst="rect">
            <a:avLst/>
          </a:prstGeom>
        </p:spPr>
      </p:pic>
      <p:sp>
        <p:nvSpPr>
          <p:cNvPr id="6" name="object 6">
            <a:extLst>
              <a:ext uri="{FF2B5EF4-FFF2-40B4-BE49-F238E27FC236}">
                <a16:creationId xmlns:a16="http://schemas.microsoft.com/office/drawing/2014/main" id="{22ABF9AD-A55E-4615-AF07-9999FE23E031}"/>
              </a:ext>
            </a:extLst>
          </p:cNvPr>
          <p:cNvSpPr txBox="1"/>
          <p:nvPr/>
        </p:nvSpPr>
        <p:spPr>
          <a:xfrm>
            <a:off x="96088" y="2590191"/>
            <a:ext cx="6010391" cy="2212785"/>
          </a:xfrm>
          <a:prstGeom prst="rect">
            <a:avLst/>
          </a:prstGeom>
        </p:spPr>
        <p:txBody>
          <a:bodyPr vert="horz" wrap="square" lIns="0" tIns="12065" rIns="0" bIns="0" rtlCol="0">
            <a:spAutoFit/>
          </a:bodyPr>
          <a:lstStyle/>
          <a:p>
            <a:pPr marL="12700" lvl="0" algn="just">
              <a:spcBef>
                <a:spcPts val="195"/>
              </a:spcBef>
              <a:defRPr/>
            </a:pPr>
            <a:r>
              <a:rPr lang="en-US" sz="1200" b="1" spc="-10" dirty="0">
                <a:solidFill>
                  <a:srgbClr val="0070C0"/>
                </a:solidFill>
                <a:latin typeface="Times New Roman" panose="02020603050405020304" pitchFamily="18" charset="0"/>
                <a:cs typeface="Times New Roman" panose="02020603050405020304" pitchFamily="18" charset="0"/>
              </a:rPr>
              <a:t>Deposits and Estimated Reserves</a:t>
            </a:r>
          </a:p>
          <a:p>
            <a:pPr marL="12700" lvl="0" algn="just">
              <a:spcBef>
                <a:spcPts val="195"/>
              </a:spcBef>
              <a:defRPr/>
            </a:pPr>
            <a:r>
              <a:rPr lang="en-US" sz="1100" dirty="0">
                <a:solidFill>
                  <a:prstClr val="black"/>
                </a:solidFill>
                <a:latin typeface="Times New Roman" panose="02020603050405020304" pitchFamily="18" charset="0"/>
                <a:cs typeface="Times New Roman" panose="02020603050405020304" pitchFamily="18" charset="0"/>
              </a:rPr>
              <a:t>Proven gold reserves in Uzbekistan amount to 6,4 thousand tons. The country also holds large deposits of silver — 24,6 thousand tons, and copper — 21,3 million tons. Significant reserves of non-ferrous metals create opportunities for investment in extraction and processing.</a:t>
            </a:r>
          </a:p>
          <a:p>
            <a:pPr marL="12700" lvl="0" algn="just">
              <a:spcBef>
                <a:spcPts val="195"/>
              </a:spcBef>
              <a:defRPr/>
            </a:pPr>
            <a:r>
              <a:rPr lang="en-US" sz="1100" dirty="0">
                <a:solidFill>
                  <a:prstClr val="black"/>
                </a:solidFill>
                <a:latin typeface="Times New Roman" panose="02020603050405020304" pitchFamily="18" charset="0"/>
                <a:cs typeface="Times New Roman" panose="02020603050405020304" pitchFamily="18" charset="0"/>
              </a:rPr>
              <a:t>According to the State Committee on Geology and Mineral Resources of Uzbekistan, the country has 41 registered gold deposits, including 33 primary gold ore deposits.</a:t>
            </a:r>
          </a:p>
          <a:p>
            <a:pPr marL="12700" lvl="0" algn="just">
              <a:spcBef>
                <a:spcPts val="195"/>
              </a:spcBef>
              <a:defRPr/>
            </a:pPr>
            <a:r>
              <a:rPr lang="en-US" sz="1100" dirty="0">
                <a:solidFill>
                  <a:prstClr val="black"/>
                </a:solidFill>
                <a:latin typeface="Times New Roman" panose="02020603050405020304" pitchFamily="18" charset="0"/>
                <a:cs typeface="Times New Roman" panose="02020603050405020304" pitchFamily="18" charset="0"/>
              </a:rPr>
              <a:t>Uzbekistan’s estimated gold resources are more than twice the volume of its explored reserves. </a:t>
            </a:r>
          </a:p>
          <a:p>
            <a:pPr marL="12700" lvl="0" algn="just">
              <a:spcBef>
                <a:spcPts val="195"/>
              </a:spcBef>
              <a:defRPr/>
            </a:pPr>
            <a:r>
              <a:rPr lang="en-US" sz="1100" dirty="0">
                <a:solidFill>
                  <a:prstClr val="black"/>
                </a:solidFill>
                <a:latin typeface="Times New Roman" panose="02020603050405020304" pitchFamily="18" charset="0"/>
                <a:cs typeface="Times New Roman" panose="02020603050405020304" pitchFamily="18" charset="0"/>
              </a:rPr>
              <a:t>For example:</a:t>
            </a:r>
          </a:p>
          <a:p>
            <a:pPr marL="12700" lvl="0" algn="just">
              <a:spcBef>
                <a:spcPts val="195"/>
              </a:spcBef>
              <a:defRPr/>
            </a:pPr>
            <a:r>
              <a:rPr lang="en-US" sz="1100" dirty="0">
                <a:solidFill>
                  <a:prstClr val="black"/>
                </a:solidFill>
                <a:latin typeface="Times New Roman" panose="02020603050405020304" pitchFamily="18" charset="0"/>
                <a:cs typeface="Times New Roman" panose="02020603050405020304" pitchFamily="18" charset="0"/>
              </a:rPr>
              <a:t>4260 tons — resources of primary gold ore bodies, the majority of which are located in the </a:t>
            </a:r>
            <a:r>
              <a:rPr lang="en-US" sz="1100" dirty="0" err="1">
                <a:solidFill>
                  <a:prstClr val="black"/>
                </a:solidFill>
                <a:latin typeface="Times New Roman" panose="02020603050405020304" pitchFamily="18" charset="0"/>
                <a:cs typeface="Times New Roman" panose="02020603050405020304" pitchFamily="18" charset="0"/>
              </a:rPr>
              <a:t>Kyzylkum</a:t>
            </a:r>
            <a:r>
              <a:rPr lang="en-US" sz="1100" dirty="0">
                <a:solidFill>
                  <a:prstClr val="black"/>
                </a:solidFill>
                <a:latin typeface="Times New Roman" panose="02020603050405020304" pitchFamily="18" charset="0"/>
                <a:cs typeface="Times New Roman" panose="02020603050405020304" pitchFamily="18" charset="0"/>
              </a:rPr>
              <a:t> region (2434 tons) and the Samarkand region (1571 tons).</a:t>
            </a:r>
          </a:p>
          <a:p>
            <a:pPr marL="12700" lvl="0" algn="just">
              <a:spcBef>
                <a:spcPts val="195"/>
              </a:spcBef>
              <a:defRPr/>
            </a:pPr>
            <a:r>
              <a:rPr lang="en-US" sz="1100" dirty="0">
                <a:solidFill>
                  <a:prstClr val="black"/>
                </a:solidFill>
                <a:latin typeface="Times New Roman" panose="02020603050405020304" pitchFamily="18" charset="0"/>
                <a:cs typeface="Times New Roman" panose="02020603050405020304" pitchFamily="18" charset="0"/>
              </a:rPr>
              <a:t>2500 tons — resources of gold-bearing deposits, most of which are located in the Pre-Tashkent region (2445 tons).</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7" name="object 10">
            <a:extLst>
              <a:ext uri="{FF2B5EF4-FFF2-40B4-BE49-F238E27FC236}">
                <a16:creationId xmlns:a16="http://schemas.microsoft.com/office/drawing/2014/main" id="{265F8E4D-F0D6-42BF-9545-1432172E4C4B}"/>
              </a:ext>
            </a:extLst>
          </p:cNvPr>
          <p:cNvSpPr txBox="1">
            <a:spLocks/>
          </p:cNvSpPr>
          <p:nvPr/>
        </p:nvSpPr>
        <p:spPr>
          <a:xfrm>
            <a:off x="1988192" y="-3023"/>
            <a:ext cx="9529892" cy="5120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lvl="0" algn="ctr">
              <a:spcBef>
                <a:spcPts val="105"/>
              </a:spcBef>
              <a:defRPr/>
            </a:pPr>
            <a:r>
              <a:rPr lang="en-US" sz="1800" b="1" dirty="0">
                <a:solidFill>
                  <a:srgbClr val="0070C0"/>
                </a:solidFill>
                <a:latin typeface="Times New Roman" panose="02020603050405020304" pitchFamily="18" charset="0"/>
                <a:cs typeface="Times New Roman" panose="02020603050405020304" pitchFamily="18" charset="0"/>
              </a:rPr>
              <a:t>Investment Projects for the Development of Gold and Other Metal Deposits in the Republic of Uzbekistan</a:t>
            </a:r>
            <a:endParaRPr kumimoji="0" lang="ru-RU" sz="18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endParaRPr>
          </a:p>
        </p:txBody>
      </p:sp>
      <p:sp>
        <p:nvSpPr>
          <p:cNvPr id="8" name="object 12">
            <a:extLst>
              <a:ext uri="{FF2B5EF4-FFF2-40B4-BE49-F238E27FC236}">
                <a16:creationId xmlns:a16="http://schemas.microsoft.com/office/drawing/2014/main" id="{1A0D7BA1-0895-471E-8271-824F43F5FA93}"/>
              </a:ext>
            </a:extLst>
          </p:cNvPr>
          <p:cNvSpPr txBox="1"/>
          <p:nvPr/>
        </p:nvSpPr>
        <p:spPr>
          <a:xfrm>
            <a:off x="3394524" y="1012263"/>
            <a:ext cx="2745356" cy="1589538"/>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tabLst/>
              <a:defRPr/>
            </a:pPr>
            <a:r>
              <a:rPr kumimoji="0" lang="en-US"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Project goal</a:t>
            </a:r>
            <a:endParaRPr kumimoji="0" lang="ru-RU"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lvl="0" algn="just">
              <a:spcBef>
                <a:spcPts val="195"/>
              </a:spcBef>
              <a:defRPr/>
            </a:pPr>
            <a:r>
              <a:rPr lang="en-US" sz="1100" spc="-10" dirty="0">
                <a:solidFill>
                  <a:prstClr val="black"/>
                </a:solidFill>
                <a:latin typeface="Times New Roman" panose="02020603050405020304" pitchFamily="18" charset="0"/>
                <a:cs typeface="Times New Roman" panose="02020603050405020304" pitchFamily="18" charset="0"/>
              </a:rPr>
              <a:t>The development of the sector is driven by the expansion of exploration activities for new raw material sources within known ore regions and new promising areas in </a:t>
            </a:r>
            <a:r>
              <a:rPr lang="en-US" sz="1100" spc="-10" dirty="0" err="1">
                <a:solidFill>
                  <a:prstClr val="black"/>
                </a:solidFill>
                <a:latin typeface="Times New Roman" panose="02020603050405020304" pitchFamily="18" charset="0"/>
                <a:cs typeface="Times New Roman" panose="02020603050405020304" pitchFamily="18" charset="0"/>
              </a:rPr>
              <a:t>Meso</a:t>
            </a:r>
            <a:r>
              <a:rPr lang="en-US" sz="1100" spc="-10" dirty="0">
                <a:solidFill>
                  <a:prstClr val="black"/>
                </a:solidFill>
                <a:latin typeface="Times New Roman" panose="02020603050405020304" pitchFamily="18" charset="0"/>
                <a:cs typeface="Times New Roman" panose="02020603050405020304" pitchFamily="18" charset="0"/>
              </a:rPr>
              <a:t>-Cenozoic formations.</a:t>
            </a:r>
            <a:r>
              <a:rPr lang="ru-RU" sz="1100" spc="-10" dirty="0">
                <a:solidFill>
                  <a:prstClr val="black"/>
                </a:solidFill>
                <a:latin typeface="Times New Roman" panose="02020603050405020304" pitchFamily="18" charset="0"/>
                <a:cs typeface="Times New Roman" panose="02020603050405020304" pitchFamily="18" charset="0"/>
              </a:rPr>
              <a:t> </a:t>
            </a:r>
            <a:r>
              <a:rPr lang="en-US" sz="1100" spc="-10" dirty="0">
                <a:solidFill>
                  <a:prstClr val="black"/>
                </a:solidFill>
                <a:latin typeface="Times New Roman" panose="02020603050405020304" pitchFamily="18" charset="0"/>
                <a:cs typeface="Times New Roman" panose="02020603050405020304" pitchFamily="18" charset="0"/>
              </a:rPr>
              <a:t>The project provides for the auction-based sale of exploration and mining rights for gold and other metals at approximately </a:t>
            </a:r>
            <a:r>
              <a:rPr lang="ru-RU" sz="1100" spc="-10" dirty="0">
                <a:solidFill>
                  <a:prstClr val="black"/>
                </a:solidFill>
                <a:latin typeface="Times New Roman" panose="02020603050405020304" pitchFamily="18" charset="0"/>
                <a:cs typeface="Times New Roman" panose="02020603050405020304" pitchFamily="18" charset="0"/>
              </a:rPr>
              <a:t>38</a:t>
            </a:r>
            <a:r>
              <a:rPr lang="en-US" sz="1100" spc="-10" dirty="0">
                <a:solidFill>
                  <a:prstClr val="black"/>
                </a:solidFill>
                <a:latin typeface="Times New Roman" panose="02020603050405020304" pitchFamily="18" charset="0"/>
                <a:cs typeface="Times New Roman" panose="02020603050405020304" pitchFamily="18" charset="0"/>
              </a:rPr>
              <a:t> deposits across the Republic of Uzbekistan.</a:t>
            </a:r>
            <a:endParaRPr kumimoji="0" lang="ru-RU" sz="11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bject 14">
            <a:extLst>
              <a:ext uri="{FF2B5EF4-FFF2-40B4-BE49-F238E27FC236}">
                <a16:creationId xmlns:a16="http://schemas.microsoft.com/office/drawing/2014/main" id="{E1CFBF8D-B1F3-4598-9A2D-94A44844E460}"/>
              </a:ext>
            </a:extLst>
          </p:cNvPr>
          <p:cNvSpPr txBox="1"/>
          <p:nvPr/>
        </p:nvSpPr>
        <p:spPr>
          <a:xfrm>
            <a:off x="102836" y="4841982"/>
            <a:ext cx="3476484" cy="653384"/>
          </a:xfrm>
          <a:prstGeom prst="rect">
            <a:avLst/>
          </a:prstGeom>
        </p:spPr>
        <p:txBody>
          <a:bodyPr vert="horz" wrap="square" lIns="0" tIns="12065" rIns="0" bIns="0" rtlCol="0">
            <a:spAutoFit/>
          </a:bodyPr>
          <a:lstStyle/>
          <a:p>
            <a:pPr marL="12700" marR="7620" lvl="0" indent="0" algn="just" defTabSz="914400" rtl="0" eaLnBrk="1" fontAlgn="auto" latinLnBrk="0" hangingPunct="1">
              <a:lnSpc>
                <a:spcPts val="1160"/>
              </a:lnSpc>
              <a:spcBef>
                <a:spcPts val="195"/>
              </a:spcBef>
              <a:spcAft>
                <a:spcPts val="0"/>
              </a:spcAft>
              <a:buClrTx/>
              <a:buSzTx/>
              <a:buFontTx/>
              <a:buNone/>
              <a:tabLst>
                <a:tab pos="184785" algn="l"/>
              </a:tabLst>
              <a:defRPr/>
            </a:pPr>
            <a:r>
              <a:rPr lang="en-US" sz="1200" b="1" spc="-10" dirty="0">
                <a:solidFill>
                  <a:srgbClr val="0070C0"/>
                </a:solidFill>
                <a:latin typeface="Times New Roman" panose="02020603050405020304" pitchFamily="18" charset="0"/>
                <a:cs typeface="Times New Roman" panose="02020603050405020304" pitchFamily="18" charset="0"/>
              </a:rPr>
              <a:t>Market</a:t>
            </a:r>
            <a:endParaRPr kumimoji="0" lang="ru-RU"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7620" lvl="0" algn="just">
              <a:lnSpc>
                <a:spcPts val="1160"/>
              </a:lnSpc>
              <a:spcBef>
                <a:spcPts val="195"/>
              </a:spcBef>
              <a:tabLst>
                <a:tab pos="184785" algn="l"/>
              </a:tabLst>
              <a:defRPr/>
            </a:pPr>
            <a:r>
              <a:rPr lang="en-US" sz="1100" dirty="0">
                <a:solidFill>
                  <a:prstClr val="black"/>
                </a:solidFill>
                <a:latin typeface="Times New Roman" panose="02020603050405020304" pitchFamily="18" charset="0"/>
                <a:cs typeface="Times New Roman" panose="02020603050405020304" pitchFamily="18" charset="0"/>
              </a:rPr>
              <a:t>Gold futures reached $</a:t>
            </a:r>
            <a:r>
              <a:rPr lang="ru-RU" sz="1100" dirty="0">
                <a:solidFill>
                  <a:prstClr val="black"/>
                </a:solidFill>
                <a:latin typeface="Times New Roman" panose="02020603050405020304" pitchFamily="18" charset="0"/>
                <a:cs typeface="Times New Roman" panose="02020603050405020304" pitchFamily="18" charset="0"/>
              </a:rPr>
              <a:t>3,500</a:t>
            </a:r>
            <a:r>
              <a:rPr lang="en-US" sz="1100" dirty="0">
                <a:solidFill>
                  <a:prstClr val="black"/>
                </a:solidFill>
                <a:latin typeface="Times New Roman" panose="02020603050405020304" pitchFamily="18" charset="0"/>
                <a:cs typeface="Times New Roman" panose="02020603050405020304" pitchFamily="18" charset="0"/>
              </a:rPr>
              <a:t>, and the spot price also briefly surpassed this level during intraday trading. This is a stunning increase of </a:t>
            </a:r>
            <a:r>
              <a:rPr lang="ru-RU" sz="1100" dirty="0">
                <a:solidFill>
                  <a:prstClr val="black"/>
                </a:solidFill>
                <a:latin typeface="Times New Roman" panose="02020603050405020304" pitchFamily="18" charset="0"/>
                <a:cs typeface="Times New Roman" panose="02020603050405020304" pitchFamily="18" charset="0"/>
              </a:rPr>
              <a:t>775</a:t>
            </a:r>
            <a:r>
              <a:rPr lang="en-US" sz="1100" dirty="0">
                <a:solidFill>
                  <a:prstClr val="black"/>
                </a:solidFill>
                <a:latin typeface="Times New Roman" panose="02020603050405020304" pitchFamily="18" charset="0"/>
                <a:cs typeface="Times New Roman" panose="02020603050405020304" pitchFamily="18" charset="0"/>
              </a:rPr>
              <a:t>% in just </a:t>
            </a:r>
            <a:r>
              <a:rPr lang="ru-RU" sz="1100" dirty="0">
                <a:solidFill>
                  <a:prstClr val="black"/>
                </a:solidFill>
                <a:latin typeface="Times New Roman" panose="02020603050405020304" pitchFamily="18" charset="0"/>
                <a:cs typeface="Times New Roman" panose="02020603050405020304" pitchFamily="18" charset="0"/>
              </a:rPr>
              <a:t>20 </a:t>
            </a:r>
            <a:r>
              <a:rPr lang="en-US" sz="1100" dirty="0">
                <a:solidFill>
                  <a:prstClr val="black"/>
                </a:solidFill>
                <a:latin typeface="Times New Roman" panose="02020603050405020304" pitchFamily="18" charset="0"/>
                <a:cs typeface="Times New Roman" panose="02020603050405020304" pitchFamily="18" charset="0"/>
              </a:rPr>
              <a:t>years!</a:t>
            </a:r>
            <a:endPar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3" name="object 12">
            <a:extLst>
              <a:ext uri="{FF2B5EF4-FFF2-40B4-BE49-F238E27FC236}">
                <a16:creationId xmlns:a16="http://schemas.microsoft.com/office/drawing/2014/main" id="{4F85F351-8D40-4963-8A79-661C27B75696}"/>
              </a:ext>
            </a:extLst>
          </p:cNvPr>
          <p:cNvSpPr txBox="1"/>
          <p:nvPr/>
        </p:nvSpPr>
        <p:spPr>
          <a:xfrm>
            <a:off x="6296634" y="5534876"/>
            <a:ext cx="5705544" cy="1212511"/>
          </a:xfrm>
          <a:prstGeom prst="rect">
            <a:avLst/>
          </a:prstGeom>
        </p:spPr>
        <p:txBody>
          <a:bodyPr vert="horz" wrap="square" lIns="0" tIns="24765" rIns="0" bIns="0" rtlCol="0">
            <a:spAutoFit/>
          </a:bodyPr>
          <a:lstStyle/>
          <a:p>
            <a:pPr marL="12700" lvl="0">
              <a:spcBef>
                <a:spcPts val="95"/>
              </a:spcBef>
              <a:defRPr/>
            </a:pPr>
            <a:r>
              <a:rPr lang="en-US" sz="1200" b="1" spc="-10" dirty="0">
                <a:solidFill>
                  <a:srgbClr val="0070C0"/>
                </a:solidFill>
                <a:latin typeface="Times New Roman" panose="02020603050405020304" pitchFamily="18" charset="0"/>
                <a:cs typeface="Times New Roman" panose="02020603050405020304" pitchFamily="18" charset="0"/>
              </a:rPr>
              <a:t>Initiator</a:t>
            </a:r>
            <a:endParaRPr kumimoji="0" lang="ru-RU"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lvl="0" algn="just">
              <a:spcBef>
                <a:spcPts val="95"/>
              </a:spcBef>
              <a:defRPr/>
            </a:pPr>
            <a:r>
              <a:rPr kumimoji="0" lang="en-US" sz="105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050" spc="-10" dirty="0">
                <a:solidFill>
                  <a:prstClr val="black"/>
                </a:solidFill>
                <a:latin typeface="Times New Roman" panose="02020603050405020304" pitchFamily="18" charset="0"/>
                <a:cs typeface="Times New Roman" panose="02020603050405020304" pitchFamily="18" charset="0"/>
              </a:rPr>
              <a:t>The Ministry of Mining Industry and Geology of the Republic of Uzbekistan is responsible for implementing a unified policy on the exploration, use, and protection of subsoil resources, as well as ensuring the growth of mineral reserves and the development of local mineral resource bases and industrial capacities.</a:t>
            </a:r>
          </a:p>
          <a:p>
            <a:pPr marL="12700" lvl="0" algn="just">
              <a:spcBef>
                <a:spcPts val="95"/>
              </a:spcBef>
              <a:defRPr/>
            </a:pPr>
            <a:r>
              <a:rPr lang="en-US" sz="1050" spc="-10" dirty="0">
                <a:solidFill>
                  <a:prstClr val="black"/>
                </a:solidFill>
                <a:latin typeface="Times New Roman" panose="02020603050405020304" pitchFamily="18" charset="0"/>
                <a:cs typeface="Times New Roman" panose="02020603050405020304" pitchFamily="18" charset="0"/>
              </a:rPr>
              <a:t>Interested investors will be provided with available technical documentation for review upon signing a Non-Disclosure Agreement (NDA).</a:t>
            </a:r>
            <a:endParaRPr kumimoji="0" lang="ru-RU" sz="105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9" name="object 3">
            <a:extLst>
              <a:ext uri="{FF2B5EF4-FFF2-40B4-BE49-F238E27FC236}">
                <a16:creationId xmlns:a16="http://schemas.microsoft.com/office/drawing/2014/main" id="{3B3ACB9C-2B27-4D7F-A891-10013E96C607}"/>
              </a:ext>
            </a:extLst>
          </p:cNvPr>
          <p:cNvSpPr txBox="1"/>
          <p:nvPr/>
        </p:nvSpPr>
        <p:spPr>
          <a:xfrm>
            <a:off x="6270394" y="646318"/>
            <a:ext cx="2620174" cy="197490"/>
          </a:xfrm>
          <a:prstGeom prst="rect">
            <a:avLst/>
          </a:prstGeom>
        </p:spPr>
        <p:txBody>
          <a:bodyPr vert="horz" wrap="square" lIns="0" tIns="12700" rIns="0" bIns="0" rtlCol="0">
            <a:spAutoFit/>
          </a:bodyPr>
          <a:lstStyle/>
          <a:p>
            <a:pPr marL="12700">
              <a:spcBef>
                <a:spcPts val="100"/>
              </a:spcBef>
              <a:defRPr/>
            </a:pPr>
            <a:r>
              <a:rPr lang="en-US" sz="1200" b="1" spc="-10" dirty="0">
                <a:solidFill>
                  <a:srgbClr val="0070C0"/>
                </a:solidFill>
                <a:latin typeface="Times New Roman" panose="02020603050405020304" pitchFamily="18" charset="0"/>
                <a:cs typeface="Times New Roman" panose="02020603050405020304" pitchFamily="18" charset="0"/>
              </a:rPr>
              <a:t> General Information on Deposits</a:t>
            </a:r>
            <a:endParaRPr kumimoji="0" lang="ru-RU"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1" name="object 12">
            <a:extLst>
              <a:ext uri="{FF2B5EF4-FFF2-40B4-BE49-F238E27FC236}">
                <a16:creationId xmlns:a16="http://schemas.microsoft.com/office/drawing/2014/main" id="{2388C0CB-0412-4FF4-B2CA-2D4B54A0BC4F}"/>
              </a:ext>
            </a:extLst>
          </p:cNvPr>
          <p:cNvSpPr txBox="1"/>
          <p:nvPr/>
        </p:nvSpPr>
        <p:spPr>
          <a:xfrm>
            <a:off x="3403206" y="609044"/>
            <a:ext cx="2826772" cy="391774"/>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tabLst/>
              <a:defRPr/>
            </a:pPr>
            <a:r>
              <a:rPr lang="en-US" sz="1200" b="1" spc="-10" noProof="0" dirty="0">
                <a:solidFill>
                  <a:srgbClr val="0070C0"/>
                </a:solidFill>
                <a:latin typeface="Times New Roman" panose="02020603050405020304" pitchFamily="18" charset="0"/>
                <a:cs typeface="Times New Roman" panose="02020603050405020304" pitchFamily="18" charset="0"/>
              </a:rPr>
              <a:t>Industry</a:t>
            </a:r>
            <a:endParaRPr kumimoji="0" lang="ru-RU"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38100" lvl="0">
              <a:spcBef>
                <a:spcPts val="95"/>
              </a:spcBef>
              <a:defRPr/>
            </a:pPr>
            <a:r>
              <a:rPr lang="en-US" sz="1100" spc="-10" dirty="0">
                <a:solidFill>
                  <a:prstClr val="black"/>
                </a:solidFill>
                <a:latin typeface="Times New Roman" panose="02020603050405020304" pitchFamily="18" charset="0"/>
                <a:cs typeface="Times New Roman" panose="02020603050405020304" pitchFamily="18" charset="0"/>
              </a:rPr>
              <a:t>Geology and Non-Ferrous Metallurgy</a:t>
            </a:r>
            <a:endParaRPr kumimoji="0" lang="ru-RU" sz="11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2" name="Рисунок 61">
            <a:extLst>
              <a:ext uri="{FF2B5EF4-FFF2-40B4-BE49-F238E27FC236}">
                <a16:creationId xmlns:a16="http://schemas.microsoft.com/office/drawing/2014/main" id="{E0245C15-C62D-4CF4-A512-7EB464E765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
        <p:nvSpPr>
          <p:cNvPr id="65" name="object 14">
            <a:extLst>
              <a:ext uri="{FF2B5EF4-FFF2-40B4-BE49-F238E27FC236}">
                <a16:creationId xmlns:a16="http://schemas.microsoft.com/office/drawing/2014/main" id="{A55E5614-BFEA-4CCD-97A2-CB0979FEB7F5}"/>
              </a:ext>
            </a:extLst>
          </p:cNvPr>
          <p:cNvSpPr txBox="1"/>
          <p:nvPr/>
        </p:nvSpPr>
        <p:spPr>
          <a:xfrm>
            <a:off x="74794" y="5786225"/>
            <a:ext cx="5992043" cy="653384"/>
          </a:xfrm>
          <a:prstGeom prst="rect">
            <a:avLst/>
          </a:prstGeom>
        </p:spPr>
        <p:txBody>
          <a:bodyPr vert="horz" wrap="square" lIns="0" tIns="12065" rIns="0" bIns="0" rtlCol="0">
            <a:spAutoFit/>
          </a:bodyPr>
          <a:lstStyle/>
          <a:p>
            <a:pPr marL="12700" marR="7620" lvl="0" algn="just">
              <a:lnSpc>
                <a:spcPts val="1160"/>
              </a:lnSpc>
              <a:spcBef>
                <a:spcPts val="195"/>
              </a:spcBef>
              <a:tabLst>
                <a:tab pos="184785" algn="l"/>
              </a:tabLst>
              <a:defRPr/>
            </a:pPr>
            <a:r>
              <a:rPr lang="en-US" sz="1200" b="1" spc="-10" dirty="0">
                <a:solidFill>
                  <a:srgbClr val="0070C0"/>
                </a:solidFill>
                <a:latin typeface="Times New Roman" panose="02020603050405020304" pitchFamily="18" charset="0"/>
                <a:cs typeface="Times New Roman" panose="02020603050405020304" pitchFamily="18" charset="0"/>
              </a:rPr>
              <a:t>What makes the project attractive?</a:t>
            </a:r>
            <a:endParaRPr lang="ru-RU" sz="1200" b="1" spc="-10" dirty="0">
              <a:solidFill>
                <a:srgbClr val="0070C0"/>
              </a:solidFill>
              <a:latin typeface="Times New Roman" panose="02020603050405020304" pitchFamily="18" charset="0"/>
              <a:cs typeface="Times New Roman" panose="02020603050405020304" pitchFamily="18" charset="0"/>
            </a:endParaRPr>
          </a:p>
          <a:p>
            <a:pPr marL="12700" marR="7620" lvl="0" algn="just">
              <a:lnSpc>
                <a:spcPts val="1160"/>
              </a:lnSpc>
              <a:spcBef>
                <a:spcPts val="195"/>
              </a:spcBef>
              <a:tabLst>
                <a:tab pos="184785" algn="l"/>
              </a:tabLst>
              <a:defRPr/>
            </a:pPr>
            <a:r>
              <a:rPr lang="en-US" sz="1100" dirty="0">
                <a:solidFill>
                  <a:prstClr val="black"/>
                </a:solidFill>
                <a:latin typeface="Times New Roman" panose="02020603050405020304" pitchFamily="18" charset="0"/>
                <a:cs typeface="Times New Roman" panose="02020603050405020304" pitchFamily="18" charset="0"/>
              </a:rPr>
              <a:t>All signs indicate that gold is in the midst of a historic rally, with prices consistently reaching record highs. Here are some forecasts supporting gold’s upward momentum and solid macroeconomic foundation: Goldman Sachs: $</a:t>
            </a:r>
            <a:r>
              <a:rPr lang="ru-RU" sz="1100" dirty="0">
                <a:solidFill>
                  <a:prstClr val="black"/>
                </a:solidFill>
                <a:latin typeface="Times New Roman" panose="02020603050405020304" pitchFamily="18" charset="0"/>
                <a:cs typeface="Times New Roman" panose="02020603050405020304" pitchFamily="18" charset="0"/>
              </a:rPr>
              <a:t> 4,500 </a:t>
            </a:r>
            <a:r>
              <a:rPr lang="en-US" sz="1100" dirty="0">
                <a:solidFill>
                  <a:prstClr val="black"/>
                </a:solidFill>
                <a:latin typeface="Times New Roman" panose="02020603050405020304" pitchFamily="18" charset="0"/>
                <a:cs typeface="Times New Roman" panose="02020603050405020304" pitchFamily="18" charset="0"/>
              </a:rPr>
              <a:t>in </a:t>
            </a:r>
            <a:r>
              <a:rPr lang="ru-RU" sz="1100" dirty="0">
                <a:solidFill>
                  <a:prstClr val="black"/>
                </a:solidFill>
                <a:latin typeface="Times New Roman" panose="02020603050405020304" pitchFamily="18" charset="0"/>
                <a:cs typeface="Times New Roman" panose="02020603050405020304" pitchFamily="18" charset="0"/>
              </a:rPr>
              <a:t>2025 </a:t>
            </a:r>
            <a:r>
              <a:rPr lang="en-US" sz="1100" dirty="0">
                <a:solidFill>
                  <a:prstClr val="black"/>
                </a:solidFill>
                <a:latin typeface="Times New Roman" panose="02020603050405020304" pitchFamily="18" charset="0"/>
                <a:cs typeface="Times New Roman" panose="02020603050405020304" pitchFamily="18" charset="0"/>
              </a:rPr>
              <a:t>;J.P. Morgan: $</a:t>
            </a:r>
            <a:r>
              <a:rPr lang="ru-RU" sz="1100" dirty="0">
                <a:solidFill>
                  <a:prstClr val="black"/>
                </a:solidFill>
                <a:latin typeface="Times New Roman" panose="02020603050405020304" pitchFamily="18" charset="0"/>
                <a:cs typeface="Times New Roman" panose="02020603050405020304" pitchFamily="18" charset="0"/>
              </a:rPr>
              <a:t>4,000</a:t>
            </a:r>
            <a:r>
              <a:rPr lang="en-US" sz="1100" dirty="0">
                <a:solidFill>
                  <a:prstClr val="black"/>
                </a:solidFill>
                <a:latin typeface="Times New Roman" panose="02020603050405020304" pitchFamily="18" charset="0"/>
                <a:cs typeface="Times New Roman" panose="02020603050405020304" pitchFamily="18" charset="0"/>
              </a:rPr>
              <a:t> by Q2 </a:t>
            </a:r>
            <a:r>
              <a:rPr lang="ru-RU" sz="1100" dirty="0">
                <a:solidFill>
                  <a:prstClr val="black"/>
                </a:solidFill>
                <a:latin typeface="Times New Roman" panose="02020603050405020304" pitchFamily="18" charset="0"/>
                <a:cs typeface="Times New Roman" panose="02020603050405020304" pitchFamily="18" charset="0"/>
              </a:rPr>
              <a:t>2026</a:t>
            </a:r>
            <a:r>
              <a:rPr lang="en-US" sz="1100" dirty="0">
                <a:solidFill>
                  <a:prstClr val="black"/>
                </a:solidFill>
                <a:latin typeface="Times New Roman" panose="02020603050405020304" pitchFamily="18" charset="0"/>
                <a:cs typeface="Times New Roman" panose="02020603050405020304" pitchFamily="18" charset="0"/>
              </a:rPr>
              <a:t>;R. </a:t>
            </a:r>
            <a:r>
              <a:rPr lang="en-US" sz="1100" dirty="0" err="1">
                <a:solidFill>
                  <a:prstClr val="black"/>
                </a:solidFill>
                <a:latin typeface="Times New Roman" panose="02020603050405020304" pitchFamily="18" charset="0"/>
                <a:cs typeface="Times New Roman" panose="02020603050405020304" pitchFamily="18" charset="0"/>
              </a:rPr>
              <a:t>Kiyosaki</a:t>
            </a:r>
            <a:r>
              <a:rPr lang="en-US" sz="1100" dirty="0">
                <a:solidFill>
                  <a:prstClr val="black"/>
                </a:solidFill>
                <a:latin typeface="Times New Roman" panose="02020603050405020304" pitchFamily="18" charset="0"/>
                <a:cs typeface="Times New Roman" panose="02020603050405020304" pitchFamily="18" charset="0"/>
              </a:rPr>
              <a:t>: $</a:t>
            </a:r>
            <a:r>
              <a:rPr lang="ru-RU" sz="1100" dirty="0">
                <a:solidFill>
                  <a:prstClr val="black"/>
                </a:solidFill>
                <a:latin typeface="Times New Roman" panose="02020603050405020304" pitchFamily="18" charset="0"/>
                <a:cs typeface="Times New Roman" panose="02020603050405020304" pitchFamily="18" charset="0"/>
              </a:rPr>
              <a:t>5,000</a:t>
            </a:r>
            <a:r>
              <a:rPr lang="en-US" sz="1100" dirty="0">
                <a:solidFill>
                  <a:prstClr val="black"/>
                </a:solidFill>
                <a:latin typeface="Times New Roman" panose="02020603050405020304" pitchFamily="18" charset="0"/>
                <a:cs typeface="Times New Roman" panose="02020603050405020304" pitchFamily="18" charset="0"/>
              </a:rPr>
              <a:t> in </a:t>
            </a:r>
            <a:r>
              <a:rPr lang="ru-RU" sz="1100" dirty="0">
                <a:solidFill>
                  <a:prstClr val="black"/>
                </a:solidFill>
                <a:latin typeface="Times New Roman" panose="02020603050405020304" pitchFamily="18" charset="0"/>
                <a:cs typeface="Times New Roman" panose="02020603050405020304" pitchFamily="18" charset="0"/>
              </a:rPr>
              <a:t>2025</a:t>
            </a:r>
            <a:r>
              <a:rPr lang="en-US" sz="1100" dirty="0">
                <a:solidFill>
                  <a:prstClr val="black"/>
                </a:solidFill>
                <a:latin typeface="Times New Roman" panose="02020603050405020304" pitchFamily="18" charset="0"/>
                <a:cs typeface="Times New Roman" panose="02020603050405020304" pitchFamily="18" charset="0"/>
              </a:rPr>
              <a:t>.</a:t>
            </a:r>
            <a:endPar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31E9D47-0F4B-40FE-BA9D-B80284B0F4A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52641387-B0FF-454A-B312-92DDA80335C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8" name="object 13">
            <a:extLst>
              <a:ext uri="{FF2B5EF4-FFF2-40B4-BE49-F238E27FC236}">
                <a16:creationId xmlns:a16="http://schemas.microsoft.com/office/drawing/2014/main" id="{74319AE7-203E-4E4A-B528-CFB5A214D5E5}"/>
              </a:ext>
            </a:extLst>
          </p:cNvPr>
          <p:cNvSpPr txBox="1"/>
          <p:nvPr/>
        </p:nvSpPr>
        <p:spPr>
          <a:xfrm>
            <a:off x="6327184" y="1214820"/>
            <a:ext cx="5705544" cy="740587"/>
          </a:xfrm>
          <a:prstGeom prst="rect">
            <a:avLst/>
          </a:prstGeom>
        </p:spPr>
        <p:txBody>
          <a:bodyPr vert="horz" wrap="square" lIns="0" tIns="12065" rIns="0" bIns="0" rtlCol="0">
            <a:spAutoFit/>
          </a:bodyPr>
          <a:lstStyle/>
          <a:p>
            <a:pPr marL="12700" marR="7620" lvl="0" algn="just">
              <a:spcBef>
                <a:spcPts val="195"/>
              </a:spcBef>
              <a:tabLst>
                <a:tab pos="184785" algn="l"/>
              </a:tabLst>
              <a:defRPr/>
            </a:pPr>
            <a:r>
              <a:rPr lang="en-US" sz="1100" spc="-10" dirty="0">
                <a:solidFill>
                  <a:prstClr val="black"/>
                </a:solidFill>
                <a:latin typeface="Times New Roman" panose="02020603050405020304" pitchFamily="18" charset="0"/>
                <a:cs typeface="Times New Roman" panose="02020603050405020304" pitchFamily="18" charset="0"/>
              </a:rPr>
              <a:t>The average exploration cost for gold reserves is estimated at $</a:t>
            </a:r>
            <a:r>
              <a:rPr lang="ru-RU" sz="1100" spc="-10" dirty="0">
                <a:solidFill>
                  <a:prstClr val="black"/>
                </a:solidFill>
                <a:latin typeface="Times New Roman" panose="02020603050405020304" pitchFamily="18" charset="0"/>
                <a:cs typeface="Times New Roman" panose="02020603050405020304" pitchFamily="18" charset="0"/>
              </a:rPr>
              <a:t>75</a:t>
            </a:r>
            <a:r>
              <a:rPr lang="en-US" sz="1100" spc="-10" dirty="0">
                <a:solidFill>
                  <a:prstClr val="black"/>
                </a:solidFill>
                <a:latin typeface="Times New Roman" panose="02020603050405020304" pitchFamily="18" charset="0"/>
                <a:cs typeface="Times New Roman" panose="02020603050405020304" pitchFamily="18" charset="0"/>
              </a:rPr>
              <a:t> per ounce.</a:t>
            </a:r>
            <a:endParaRPr lang="ru-RU" sz="1100" spc="-10" dirty="0">
              <a:solidFill>
                <a:prstClr val="black"/>
              </a:solidFill>
              <a:latin typeface="Times New Roman" panose="02020603050405020304" pitchFamily="18" charset="0"/>
              <a:cs typeface="Times New Roman" panose="02020603050405020304" pitchFamily="18" charset="0"/>
            </a:endParaRPr>
          </a:p>
          <a:p>
            <a:pPr marL="12700" marR="7620" lvl="0" algn="just">
              <a:spcBef>
                <a:spcPts val="195"/>
              </a:spcBef>
              <a:tabLst>
                <a:tab pos="184785" algn="l"/>
              </a:tabLst>
              <a:defRPr/>
            </a:pPr>
            <a:r>
              <a:rPr lang="en-US" sz="1100" spc="-10" dirty="0">
                <a:solidFill>
                  <a:prstClr val="black"/>
                </a:solidFill>
                <a:latin typeface="Times New Roman" panose="02020603050405020304" pitchFamily="18" charset="0"/>
                <a:cs typeface="Times New Roman" panose="02020603050405020304" pitchFamily="18" charset="0"/>
              </a:rPr>
              <a:t>The average capital expenditures for these projects are expected to be around $</a:t>
            </a:r>
            <a:r>
              <a:rPr lang="ru-RU" sz="1100" spc="-10" dirty="0">
                <a:solidFill>
                  <a:prstClr val="black"/>
                </a:solidFill>
                <a:latin typeface="Times New Roman" panose="02020603050405020304" pitchFamily="18" charset="0"/>
                <a:cs typeface="Times New Roman" panose="02020603050405020304" pitchFamily="18" charset="0"/>
              </a:rPr>
              <a:t>200</a:t>
            </a:r>
            <a:r>
              <a:rPr lang="en-US" sz="1100" spc="-10" dirty="0">
                <a:solidFill>
                  <a:prstClr val="black"/>
                </a:solidFill>
                <a:latin typeface="Times New Roman" panose="02020603050405020304" pitchFamily="18" charset="0"/>
                <a:cs typeface="Times New Roman" panose="02020603050405020304" pitchFamily="18" charset="0"/>
              </a:rPr>
              <a:t> per ounce.</a:t>
            </a:r>
            <a:endParaRPr lang="ru-RU" sz="1100" spc="-10" dirty="0">
              <a:solidFill>
                <a:prstClr val="black"/>
              </a:solidFill>
              <a:latin typeface="Times New Roman" panose="02020603050405020304" pitchFamily="18" charset="0"/>
              <a:cs typeface="Times New Roman" panose="02020603050405020304" pitchFamily="18" charset="0"/>
            </a:endParaRPr>
          </a:p>
          <a:p>
            <a:pPr marL="12700" marR="7620" lvl="0" algn="just">
              <a:spcBef>
                <a:spcPts val="195"/>
              </a:spcBef>
              <a:tabLst>
                <a:tab pos="184785" algn="l"/>
              </a:tabLst>
              <a:defRPr/>
            </a:pPr>
            <a:r>
              <a:rPr lang="en-US" sz="1100" spc="-10" dirty="0">
                <a:solidFill>
                  <a:prstClr val="black"/>
                </a:solidFill>
                <a:latin typeface="Times New Roman" panose="02020603050405020304" pitchFamily="18" charset="0"/>
                <a:cs typeface="Times New Roman" panose="02020603050405020304" pitchFamily="18" charset="0"/>
              </a:rPr>
              <a:t>The final cost and financing structure of the project will be determined based on the results of negotiations with the investor.</a:t>
            </a:r>
            <a:endParaRPr kumimoji="0" lang="ru-RU" sz="11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26" name="Picture 2" descr="Picture background">
            <a:extLst>
              <a:ext uri="{FF2B5EF4-FFF2-40B4-BE49-F238E27FC236}">
                <a16:creationId xmlns:a16="http://schemas.microsoft.com/office/drawing/2014/main" id="{A32DD731-DB48-4CDB-A9A9-507D077658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88" y="691454"/>
            <a:ext cx="3253016" cy="1884845"/>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Группа 39">
            <a:extLst>
              <a:ext uri="{FF2B5EF4-FFF2-40B4-BE49-F238E27FC236}">
                <a16:creationId xmlns:a16="http://schemas.microsoft.com/office/drawing/2014/main" id="{47BF37E1-B13D-4B58-AF37-282292F6BDC0}"/>
              </a:ext>
            </a:extLst>
          </p:cNvPr>
          <p:cNvGrpSpPr/>
          <p:nvPr/>
        </p:nvGrpSpPr>
        <p:grpSpPr>
          <a:xfrm>
            <a:off x="6306509" y="887593"/>
            <a:ext cx="1911946" cy="320601"/>
            <a:chOff x="6374386" y="1201494"/>
            <a:chExt cx="1823761" cy="320601"/>
          </a:xfrm>
        </p:grpSpPr>
        <p:grpSp>
          <p:nvGrpSpPr>
            <p:cNvPr id="41" name="Group 17">
              <a:extLst>
                <a:ext uri="{FF2B5EF4-FFF2-40B4-BE49-F238E27FC236}">
                  <a16:creationId xmlns:a16="http://schemas.microsoft.com/office/drawing/2014/main" id="{489934DD-9306-46D9-828F-5708CE7E21B0}"/>
                </a:ext>
              </a:extLst>
            </p:cNvPr>
            <p:cNvGrpSpPr>
              <a:grpSpLocks noChangeAspect="1"/>
            </p:cNvGrpSpPr>
            <p:nvPr/>
          </p:nvGrpSpPr>
          <p:grpSpPr bwMode="auto">
            <a:xfrm>
              <a:off x="6477869" y="1404935"/>
              <a:ext cx="50047" cy="53015"/>
              <a:chOff x="4973" y="3723"/>
              <a:chExt cx="57" cy="88"/>
            </a:xfrm>
            <a:solidFill>
              <a:srgbClr val="92D050"/>
            </a:solidFill>
          </p:grpSpPr>
          <p:sp>
            <p:nvSpPr>
              <p:cNvPr id="47" name="Freeform 19">
                <a:extLst>
                  <a:ext uri="{FF2B5EF4-FFF2-40B4-BE49-F238E27FC236}">
                    <a16:creationId xmlns:a16="http://schemas.microsoft.com/office/drawing/2014/main" id="{EC9AAD93-1BA6-43EC-885A-8724E6DD4E84}"/>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48" name="Freeform 20">
                <a:extLst>
                  <a:ext uri="{FF2B5EF4-FFF2-40B4-BE49-F238E27FC236}">
                    <a16:creationId xmlns:a16="http://schemas.microsoft.com/office/drawing/2014/main" id="{3F2FB1F5-E2B0-4DBE-BC14-0E8050216FE1}"/>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50" name="Freeform 22">
                <a:extLst>
                  <a:ext uri="{FF2B5EF4-FFF2-40B4-BE49-F238E27FC236}">
                    <a16:creationId xmlns:a16="http://schemas.microsoft.com/office/drawing/2014/main" id="{53BCA8CA-C7D4-42F6-91B2-4F0D7D15E91B}"/>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42" name="object 57">
              <a:extLst>
                <a:ext uri="{FF2B5EF4-FFF2-40B4-BE49-F238E27FC236}">
                  <a16:creationId xmlns:a16="http://schemas.microsoft.com/office/drawing/2014/main" id="{487A3ED3-E85D-44E1-A31B-84656B008D49}"/>
                </a:ext>
              </a:extLst>
            </p:cNvPr>
            <p:cNvSpPr txBox="1"/>
            <p:nvPr/>
          </p:nvSpPr>
          <p:spPr>
            <a:xfrm>
              <a:off x="6582814" y="1201494"/>
              <a:ext cx="871639" cy="320601"/>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Number of Deposits</a:t>
              </a:r>
              <a:endParaRPr lang="ru-RU" sz="1000" b="1" dirty="0">
                <a:latin typeface="Times New Roman" panose="02020603050405020304" pitchFamily="18" charset="0"/>
                <a:cs typeface="Times New Roman" panose="02020603050405020304" pitchFamily="18" charset="0"/>
              </a:endParaRPr>
            </a:p>
          </p:txBody>
        </p:sp>
        <p:pic>
          <p:nvPicPr>
            <p:cNvPr id="44" name="object 52">
              <a:extLst>
                <a:ext uri="{FF2B5EF4-FFF2-40B4-BE49-F238E27FC236}">
                  <a16:creationId xmlns:a16="http://schemas.microsoft.com/office/drawing/2014/main" id="{6D460F80-3FA6-4B10-8676-F70D17247EDC}"/>
                </a:ext>
              </a:extLst>
            </p:cNvPr>
            <p:cNvPicPr/>
            <p:nvPr/>
          </p:nvPicPr>
          <p:blipFill>
            <a:blip r:embed="rId7" cstate="print"/>
            <a:stretch>
              <a:fillRect/>
            </a:stretch>
          </p:blipFill>
          <p:spPr>
            <a:xfrm rot="10800000" flipV="1">
              <a:off x="6374386" y="1221207"/>
              <a:ext cx="194826" cy="281178"/>
            </a:xfrm>
            <a:prstGeom prst="rect">
              <a:avLst/>
            </a:prstGeom>
          </p:spPr>
        </p:pic>
        <p:sp>
          <p:nvSpPr>
            <p:cNvPr id="45" name="object 60">
              <a:extLst>
                <a:ext uri="{FF2B5EF4-FFF2-40B4-BE49-F238E27FC236}">
                  <a16:creationId xmlns:a16="http://schemas.microsoft.com/office/drawing/2014/main" id="{09F6A5D2-4AEA-4C0A-BF3B-0DEADC973410}"/>
                </a:ext>
              </a:extLst>
            </p:cNvPr>
            <p:cNvSpPr txBox="1"/>
            <p:nvPr/>
          </p:nvSpPr>
          <p:spPr>
            <a:xfrm>
              <a:off x="7419064" y="1209801"/>
              <a:ext cx="779083" cy="228268"/>
            </a:xfrm>
            <a:prstGeom prst="rect">
              <a:avLst/>
            </a:prstGeom>
          </p:spPr>
          <p:txBody>
            <a:bodyPr vert="horz" wrap="square" lIns="0" tIns="12700" rIns="0" bIns="0" rtlCol="0">
              <a:spAutoFit/>
            </a:bodyPr>
            <a:lstStyle/>
            <a:p>
              <a:pPr marL="12700">
                <a:lnSpc>
                  <a:spcPct val="100000"/>
                </a:lnSpc>
                <a:spcBef>
                  <a:spcPts val="100"/>
                </a:spcBef>
              </a:pP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38</a:t>
              </a:r>
              <a:r>
                <a:rPr lang="en-US" sz="1400" b="1" dirty="0">
                  <a:latin typeface="Times New Roman" panose="02020603050405020304" pitchFamily="18" charset="0"/>
                  <a:cs typeface="Times New Roman" panose="02020603050405020304" pitchFamily="18" charset="0"/>
                </a:rPr>
                <a:t> units</a:t>
              </a:r>
              <a:r>
                <a:rPr lang="ru-RU" sz="1400" b="1" dirty="0">
                  <a:latin typeface="Times New Roman" panose="02020603050405020304" pitchFamily="18" charset="0"/>
                  <a:cs typeface="Times New Roman" panose="02020603050405020304" pitchFamily="18" charset="0"/>
                </a:rPr>
                <a:t> </a:t>
              </a:r>
              <a:endParaRPr sz="1400" b="1" dirty="0">
                <a:latin typeface="Times New Roman" panose="02020603050405020304" pitchFamily="18" charset="0"/>
                <a:cs typeface="Times New Roman" panose="02020603050405020304" pitchFamily="18" charset="0"/>
              </a:endParaRPr>
            </a:p>
          </p:txBody>
        </p:sp>
      </p:grpSp>
      <p:sp>
        <p:nvSpPr>
          <p:cNvPr id="69" name="Freeform 21">
            <a:extLst>
              <a:ext uri="{FF2B5EF4-FFF2-40B4-BE49-F238E27FC236}">
                <a16:creationId xmlns:a16="http://schemas.microsoft.com/office/drawing/2014/main" id="{6E499F0F-6567-48DD-AD1C-AFF0A24D53C8}"/>
              </a:ext>
            </a:extLst>
          </p:cNvPr>
          <p:cNvSpPr>
            <a:spLocks noEditPoints="1"/>
          </p:cNvSpPr>
          <p:nvPr/>
        </p:nvSpPr>
        <p:spPr bwMode="auto">
          <a:xfrm>
            <a:off x="8175253" y="910349"/>
            <a:ext cx="280468" cy="228327"/>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solidFill>
            <a:srgbClr val="92D050"/>
          </a:solid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nvGrpSpPr>
          <p:cNvPr id="71" name="Группа 70">
            <a:extLst>
              <a:ext uri="{FF2B5EF4-FFF2-40B4-BE49-F238E27FC236}">
                <a16:creationId xmlns:a16="http://schemas.microsoft.com/office/drawing/2014/main" id="{41174730-DD7C-42DA-A20C-89C537593C97}"/>
              </a:ext>
            </a:extLst>
          </p:cNvPr>
          <p:cNvGrpSpPr/>
          <p:nvPr/>
        </p:nvGrpSpPr>
        <p:grpSpPr>
          <a:xfrm>
            <a:off x="8243393" y="865548"/>
            <a:ext cx="1855824" cy="325661"/>
            <a:chOff x="6477869" y="1132289"/>
            <a:chExt cx="1887214" cy="325661"/>
          </a:xfrm>
        </p:grpSpPr>
        <p:grpSp>
          <p:nvGrpSpPr>
            <p:cNvPr id="72" name="Group 17">
              <a:extLst>
                <a:ext uri="{FF2B5EF4-FFF2-40B4-BE49-F238E27FC236}">
                  <a16:creationId xmlns:a16="http://schemas.microsoft.com/office/drawing/2014/main" id="{90F28C88-5F42-4B54-A70D-AB25448B45BA}"/>
                </a:ext>
              </a:extLst>
            </p:cNvPr>
            <p:cNvGrpSpPr>
              <a:grpSpLocks noChangeAspect="1"/>
            </p:cNvGrpSpPr>
            <p:nvPr/>
          </p:nvGrpSpPr>
          <p:grpSpPr bwMode="auto">
            <a:xfrm>
              <a:off x="6477869" y="1404935"/>
              <a:ext cx="50047" cy="53015"/>
              <a:chOff x="4973" y="3723"/>
              <a:chExt cx="57" cy="88"/>
            </a:xfrm>
            <a:solidFill>
              <a:srgbClr val="92D050"/>
            </a:solidFill>
          </p:grpSpPr>
          <p:sp>
            <p:nvSpPr>
              <p:cNvPr id="76" name="Freeform 19">
                <a:extLst>
                  <a:ext uri="{FF2B5EF4-FFF2-40B4-BE49-F238E27FC236}">
                    <a16:creationId xmlns:a16="http://schemas.microsoft.com/office/drawing/2014/main" id="{289F5735-6781-4876-BFE5-33523CFDFE29}"/>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77" name="Freeform 20">
                <a:extLst>
                  <a:ext uri="{FF2B5EF4-FFF2-40B4-BE49-F238E27FC236}">
                    <a16:creationId xmlns:a16="http://schemas.microsoft.com/office/drawing/2014/main" id="{DFBBCA97-0568-45B8-A5EB-92FF7183824B}"/>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78" name="Freeform 22">
                <a:extLst>
                  <a:ext uri="{FF2B5EF4-FFF2-40B4-BE49-F238E27FC236}">
                    <a16:creationId xmlns:a16="http://schemas.microsoft.com/office/drawing/2014/main" id="{E9487C55-4720-49D6-B6D0-35C1B6E135B0}"/>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73" name="object 57">
              <a:extLst>
                <a:ext uri="{FF2B5EF4-FFF2-40B4-BE49-F238E27FC236}">
                  <a16:creationId xmlns:a16="http://schemas.microsoft.com/office/drawing/2014/main" id="{46D892D7-64A4-4F1C-A891-F58F8975FB30}"/>
                </a:ext>
              </a:extLst>
            </p:cNvPr>
            <p:cNvSpPr txBox="1"/>
            <p:nvPr/>
          </p:nvSpPr>
          <p:spPr>
            <a:xfrm>
              <a:off x="6546167" y="1132289"/>
              <a:ext cx="871639" cy="320601"/>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Value of Reserves</a:t>
              </a:r>
              <a:endParaRPr lang="ru-RU" sz="1000" b="1" dirty="0">
                <a:latin typeface="Times New Roman" panose="02020603050405020304" pitchFamily="18" charset="0"/>
                <a:cs typeface="Times New Roman" panose="02020603050405020304" pitchFamily="18" charset="0"/>
              </a:endParaRPr>
            </a:p>
          </p:txBody>
        </p:sp>
        <p:sp>
          <p:nvSpPr>
            <p:cNvPr id="75" name="object 60">
              <a:extLst>
                <a:ext uri="{FF2B5EF4-FFF2-40B4-BE49-F238E27FC236}">
                  <a16:creationId xmlns:a16="http://schemas.microsoft.com/office/drawing/2014/main" id="{462890E6-5FC4-44DB-821B-AE7B9B7B0200}"/>
                </a:ext>
              </a:extLst>
            </p:cNvPr>
            <p:cNvSpPr txBox="1"/>
            <p:nvPr/>
          </p:nvSpPr>
          <p:spPr>
            <a:xfrm>
              <a:off x="7269177" y="1171670"/>
              <a:ext cx="1095906" cy="228268"/>
            </a:xfrm>
            <a:prstGeom prst="rect">
              <a:avLst/>
            </a:prstGeom>
          </p:spPr>
          <p:txBody>
            <a:bodyPr vert="horz" wrap="square" lIns="0" tIns="12700" rIns="0" bIns="0" rtlCol="0">
              <a:spAutoFit/>
            </a:bodyPr>
            <a:lstStyle/>
            <a:p>
              <a:pPr marL="12700">
                <a:lnSpc>
                  <a:spcPct val="100000"/>
                </a:lnSpc>
                <a:spcBef>
                  <a:spcPts val="100"/>
                </a:spcBef>
              </a:pPr>
              <a:r>
                <a:rPr lang="ru-RU"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$ 11,4 billion</a:t>
              </a:r>
              <a:endParaRPr sz="1400" b="1" dirty="0">
                <a:latin typeface="Times New Roman" panose="02020603050405020304" pitchFamily="18" charset="0"/>
                <a:cs typeface="Times New Roman" panose="02020603050405020304" pitchFamily="18" charset="0"/>
              </a:endParaRPr>
            </a:p>
          </p:txBody>
        </p:sp>
      </p:grpSp>
      <p:grpSp>
        <p:nvGrpSpPr>
          <p:cNvPr id="79" name="Группа 78">
            <a:extLst>
              <a:ext uri="{FF2B5EF4-FFF2-40B4-BE49-F238E27FC236}">
                <a16:creationId xmlns:a16="http://schemas.microsoft.com/office/drawing/2014/main" id="{4BFE388B-6EC9-4BBB-A660-A7467F9034FD}"/>
              </a:ext>
            </a:extLst>
          </p:cNvPr>
          <p:cNvGrpSpPr/>
          <p:nvPr/>
        </p:nvGrpSpPr>
        <p:grpSpPr>
          <a:xfrm>
            <a:off x="10397754" y="852314"/>
            <a:ext cx="1809664" cy="333497"/>
            <a:chOff x="6477869" y="1124453"/>
            <a:chExt cx="1840274" cy="333497"/>
          </a:xfrm>
        </p:grpSpPr>
        <p:grpSp>
          <p:nvGrpSpPr>
            <p:cNvPr id="80" name="Group 17">
              <a:extLst>
                <a:ext uri="{FF2B5EF4-FFF2-40B4-BE49-F238E27FC236}">
                  <a16:creationId xmlns:a16="http://schemas.microsoft.com/office/drawing/2014/main" id="{0DC765E7-E0BF-4A1C-A8C1-15AACCBB5566}"/>
                </a:ext>
              </a:extLst>
            </p:cNvPr>
            <p:cNvGrpSpPr>
              <a:grpSpLocks noChangeAspect="1"/>
            </p:cNvGrpSpPr>
            <p:nvPr/>
          </p:nvGrpSpPr>
          <p:grpSpPr bwMode="auto">
            <a:xfrm>
              <a:off x="6477869" y="1404935"/>
              <a:ext cx="50047" cy="53015"/>
              <a:chOff x="4973" y="3723"/>
              <a:chExt cx="57" cy="88"/>
            </a:xfrm>
            <a:solidFill>
              <a:srgbClr val="92D050"/>
            </a:solidFill>
          </p:grpSpPr>
          <p:sp>
            <p:nvSpPr>
              <p:cNvPr id="83" name="Freeform 19">
                <a:extLst>
                  <a:ext uri="{FF2B5EF4-FFF2-40B4-BE49-F238E27FC236}">
                    <a16:creationId xmlns:a16="http://schemas.microsoft.com/office/drawing/2014/main" id="{A213C840-6CA8-4622-8C1B-80BC026C7F5C}"/>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84" name="Freeform 20">
                <a:extLst>
                  <a:ext uri="{FF2B5EF4-FFF2-40B4-BE49-F238E27FC236}">
                    <a16:creationId xmlns:a16="http://schemas.microsoft.com/office/drawing/2014/main" id="{8F38CD9A-F6B7-4592-83D8-B2EE087BF9E5}"/>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85" name="Freeform 22">
                <a:extLst>
                  <a:ext uri="{FF2B5EF4-FFF2-40B4-BE49-F238E27FC236}">
                    <a16:creationId xmlns:a16="http://schemas.microsoft.com/office/drawing/2014/main" id="{BC9999C3-1FC1-4249-AA2B-AB1F726AC74E}"/>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81" name="object 57">
              <a:extLst>
                <a:ext uri="{FF2B5EF4-FFF2-40B4-BE49-F238E27FC236}">
                  <a16:creationId xmlns:a16="http://schemas.microsoft.com/office/drawing/2014/main" id="{A05B3BDA-4E06-4CD9-81B9-72F2B8D8CA4B}"/>
                </a:ext>
              </a:extLst>
            </p:cNvPr>
            <p:cNvSpPr txBox="1"/>
            <p:nvPr/>
          </p:nvSpPr>
          <p:spPr>
            <a:xfrm>
              <a:off x="6518697" y="1124453"/>
              <a:ext cx="871639" cy="320601"/>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 Employment Opportunities</a:t>
              </a:r>
              <a:endParaRPr lang="ru-RU" sz="1000" b="1" dirty="0">
                <a:latin typeface="Times New Roman" panose="02020603050405020304" pitchFamily="18" charset="0"/>
                <a:cs typeface="Times New Roman" panose="02020603050405020304" pitchFamily="18" charset="0"/>
              </a:endParaRPr>
            </a:p>
          </p:txBody>
        </p:sp>
        <p:sp>
          <p:nvSpPr>
            <p:cNvPr id="82" name="object 60">
              <a:extLst>
                <a:ext uri="{FF2B5EF4-FFF2-40B4-BE49-F238E27FC236}">
                  <a16:creationId xmlns:a16="http://schemas.microsoft.com/office/drawing/2014/main" id="{7C2F2E4A-9FFA-47CA-B672-ECAC609EF6F6}"/>
                </a:ext>
              </a:extLst>
            </p:cNvPr>
            <p:cNvSpPr txBox="1"/>
            <p:nvPr/>
          </p:nvSpPr>
          <p:spPr>
            <a:xfrm>
              <a:off x="7222237" y="1149144"/>
              <a:ext cx="1095906" cy="228268"/>
            </a:xfrm>
            <a:prstGeom prst="rect">
              <a:avLst/>
            </a:prstGeom>
          </p:spPr>
          <p:txBody>
            <a:bodyPr vert="horz" wrap="square" lIns="0" tIns="12700" rIns="0" bIns="0" rtlCol="0">
              <a:spAutoFit/>
            </a:bodyPr>
            <a:lstStyle/>
            <a:p>
              <a:pPr marL="12700">
                <a:lnSpc>
                  <a:spcPct val="100000"/>
                </a:lnSpc>
                <a:spcBef>
                  <a:spcPts val="100"/>
                </a:spcBef>
              </a:pP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2248 </a:t>
              </a:r>
              <a:r>
                <a:rPr lang="en-US" sz="1400" b="1" dirty="0">
                  <a:latin typeface="Times New Roman" panose="02020603050405020304" pitchFamily="18" charset="0"/>
                  <a:cs typeface="Times New Roman" panose="02020603050405020304" pitchFamily="18" charset="0"/>
                </a:rPr>
                <a:t>people</a:t>
              </a:r>
              <a:endParaRPr sz="1400" b="1" dirty="0">
                <a:latin typeface="Times New Roman" panose="02020603050405020304" pitchFamily="18" charset="0"/>
                <a:cs typeface="Times New Roman" panose="02020603050405020304" pitchFamily="18" charset="0"/>
              </a:endParaRPr>
            </a:p>
          </p:txBody>
        </p:sp>
      </p:grpSp>
      <p:sp>
        <p:nvSpPr>
          <p:cNvPr id="86" name="object 54">
            <a:extLst>
              <a:ext uri="{FF2B5EF4-FFF2-40B4-BE49-F238E27FC236}">
                <a16:creationId xmlns:a16="http://schemas.microsoft.com/office/drawing/2014/main" id="{D9BDDC5A-A2AF-471D-8C0C-F6AB3FB2C592}"/>
              </a:ext>
            </a:extLst>
          </p:cNvPr>
          <p:cNvSpPr/>
          <p:nvPr/>
        </p:nvSpPr>
        <p:spPr>
          <a:xfrm>
            <a:off x="10164657" y="862914"/>
            <a:ext cx="298852" cy="261103"/>
          </a:xfrm>
          <a:custGeom>
            <a:avLst/>
            <a:gdLst/>
            <a:ahLst/>
            <a:cxnLst/>
            <a:rect l="l" t="t" r="r" b="b"/>
            <a:pathLst>
              <a:path w="367665" h="367665">
                <a:moveTo>
                  <a:pt x="183642" y="0"/>
                </a:moveTo>
                <a:lnTo>
                  <a:pt x="134668" y="6529"/>
                </a:lnTo>
                <a:lnTo>
                  <a:pt x="90757" y="24973"/>
                </a:lnTo>
                <a:lnTo>
                  <a:pt x="53620" y="53620"/>
                </a:lnTo>
                <a:lnTo>
                  <a:pt x="24973" y="90757"/>
                </a:lnTo>
                <a:lnTo>
                  <a:pt x="6529" y="134668"/>
                </a:lnTo>
                <a:lnTo>
                  <a:pt x="0" y="183641"/>
                </a:lnTo>
                <a:lnTo>
                  <a:pt x="6529" y="232364"/>
                </a:lnTo>
                <a:lnTo>
                  <a:pt x="24973" y="276205"/>
                </a:lnTo>
                <a:lnTo>
                  <a:pt x="53620" y="313391"/>
                </a:lnTo>
                <a:lnTo>
                  <a:pt x="90757" y="342149"/>
                </a:lnTo>
                <a:lnTo>
                  <a:pt x="134668" y="360704"/>
                </a:lnTo>
                <a:lnTo>
                  <a:pt x="183642" y="367283"/>
                </a:lnTo>
                <a:lnTo>
                  <a:pt x="232364" y="360704"/>
                </a:lnTo>
                <a:lnTo>
                  <a:pt x="276205" y="342149"/>
                </a:lnTo>
                <a:lnTo>
                  <a:pt x="313391" y="313391"/>
                </a:lnTo>
                <a:lnTo>
                  <a:pt x="337174" y="282638"/>
                </a:lnTo>
                <a:lnTo>
                  <a:pt x="133426" y="282638"/>
                </a:lnTo>
                <a:lnTo>
                  <a:pt x="129844" y="279768"/>
                </a:lnTo>
                <a:lnTo>
                  <a:pt x="129844" y="240309"/>
                </a:lnTo>
                <a:lnTo>
                  <a:pt x="133426" y="236727"/>
                </a:lnTo>
                <a:lnTo>
                  <a:pt x="87515" y="236727"/>
                </a:lnTo>
                <a:lnTo>
                  <a:pt x="83934" y="233857"/>
                </a:lnTo>
                <a:lnTo>
                  <a:pt x="83934" y="194398"/>
                </a:lnTo>
                <a:lnTo>
                  <a:pt x="87515" y="190817"/>
                </a:lnTo>
                <a:lnTo>
                  <a:pt x="98996" y="190817"/>
                </a:lnTo>
                <a:lnTo>
                  <a:pt x="98996" y="144906"/>
                </a:lnTo>
                <a:lnTo>
                  <a:pt x="87515" y="144906"/>
                </a:lnTo>
                <a:lnTo>
                  <a:pt x="83934" y="142036"/>
                </a:lnTo>
                <a:lnTo>
                  <a:pt x="83934" y="102577"/>
                </a:lnTo>
                <a:lnTo>
                  <a:pt x="87515" y="98996"/>
                </a:lnTo>
                <a:lnTo>
                  <a:pt x="345630" y="98996"/>
                </a:lnTo>
                <a:lnTo>
                  <a:pt x="342149" y="90757"/>
                </a:lnTo>
                <a:lnTo>
                  <a:pt x="313391" y="53620"/>
                </a:lnTo>
                <a:lnTo>
                  <a:pt x="276205" y="24973"/>
                </a:lnTo>
                <a:lnTo>
                  <a:pt x="232364" y="6529"/>
                </a:lnTo>
                <a:lnTo>
                  <a:pt x="183642" y="0"/>
                </a:lnTo>
                <a:close/>
              </a:path>
              <a:path w="367665" h="367665">
                <a:moveTo>
                  <a:pt x="221665" y="267576"/>
                </a:moveTo>
                <a:lnTo>
                  <a:pt x="175755" y="267576"/>
                </a:lnTo>
                <a:lnTo>
                  <a:pt x="175755" y="279768"/>
                </a:lnTo>
                <a:lnTo>
                  <a:pt x="172161" y="282638"/>
                </a:lnTo>
                <a:lnTo>
                  <a:pt x="225247" y="282638"/>
                </a:lnTo>
                <a:lnTo>
                  <a:pt x="221665" y="279768"/>
                </a:lnTo>
                <a:lnTo>
                  <a:pt x="221665" y="267576"/>
                </a:lnTo>
                <a:close/>
              </a:path>
              <a:path w="367665" h="367665">
                <a:moveTo>
                  <a:pt x="345630" y="98996"/>
                </a:moveTo>
                <a:lnTo>
                  <a:pt x="218071" y="98996"/>
                </a:lnTo>
                <a:lnTo>
                  <a:pt x="221665" y="102577"/>
                </a:lnTo>
                <a:lnTo>
                  <a:pt x="221665" y="142036"/>
                </a:lnTo>
                <a:lnTo>
                  <a:pt x="218071" y="144906"/>
                </a:lnTo>
                <a:lnTo>
                  <a:pt x="263982" y="144906"/>
                </a:lnTo>
                <a:lnTo>
                  <a:pt x="267576" y="148488"/>
                </a:lnTo>
                <a:lnTo>
                  <a:pt x="267576" y="187947"/>
                </a:lnTo>
                <a:lnTo>
                  <a:pt x="263982" y="190817"/>
                </a:lnTo>
                <a:lnTo>
                  <a:pt x="252501" y="190817"/>
                </a:lnTo>
                <a:lnTo>
                  <a:pt x="252501" y="236727"/>
                </a:lnTo>
                <a:lnTo>
                  <a:pt x="263982" y="236727"/>
                </a:lnTo>
                <a:lnTo>
                  <a:pt x="267576" y="240309"/>
                </a:lnTo>
                <a:lnTo>
                  <a:pt x="267576" y="279768"/>
                </a:lnTo>
                <a:lnTo>
                  <a:pt x="263982" y="282638"/>
                </a:lnTo>
                <a:lnTo>
                  <a:pt x="337174" y="282638"/>
                </a:lnTo>
                <a:lnTo>
                  <a:pt x="342149" y="276205"/>
                </a:lnTo>
                <a:lnTo>
                  <a:pt x="360704" y="232364"/>
                </a:lnTo>
                <a:lnTo>
                  <a:pt x="367284" y="183641"/>
                </a:lnTo>
                <a:lnTo>
                  <a:pt x="360704" y="134668"/>
                </a:lnTo>
                <a:lnTo>
                  <a:pt x="345630" y="98996"/>
                </a:lnTo>
                <a:close/>
              </a:path>
              <a:path w="367665" h="367665">
                <a:moveTo>
                  <a:pt x="160680" y="252501"/>
                </a:moveTo>
                <a:lnTo>
                  <a:pt x="144907" y="252501"/>
                </a:lnTo>
                <a:lnTo>
                  <a:pt x="144907" y="267576"/>
                </a:lnTo>
                <a:lnTo>
                  <a:pt x="160680" y="267576"/>
                </a:lnTo>
                <a:lnTo>
                  <a:pt x="160680" y="252501"/>
                </a:lnTo>
                <a:close/>
              </a:path>
              <a:path w="367665" h="367665">
                <a:moveTo>
                  <a:pt x="252501" y="252501"/>
                </a:moveTo>
                <a:lnTo>
                  <a:pt x="236728" y="252501"/>
                </a:lnTo>
                <a:lnTo>
                  <a:pt x="236728" y="267576"/>
                </a:lnTo>
                <a:lnTo>
                  <a:pt x="252501" y="267576"/>
                </a:lnTo>
                <a:lnTo>
                  <a:pt x="252501" y="252501"/>
                </a:lnTo>
                <a:close/>
              </a:path>
              <a:path w="367665" h="367665">
                <a:moveTo>
                  <a:pt x="225247" y="236727"/>
                </a:moveTo>
                <a:lnTo>
                  <a:pt x="172161" y="236727"/>
                </a:lnTo>
                <a:lnTo>
                  <a:pt x="175755" y="240309"/>
                </a:lnTo>
                <a:lnTo>
                  <a:pt x="175755" y="252501"/>
                </a:lnTo>
                <a:lnTo>
                  <a:pt x="221665" y="252501"/>
                </a:lnTo>
                <a:lnTo>
                  <a:pt x="221665" y="240309"/>
                </a:lnTo>
                <a:lnTo>
                  <a:pt x="225247" y="236727"/>
                </a:lnTo>
                <a:close/>
              </a:path>
              <a:path w="367665" h="367665">
                <a:moveTo>
                  <a:pt x="144907" y="221665"/>
                </a:moveTo>
                <a:lnTo>
                  <a:pt x="129844" y="221665"/>
                </a:lnTo>
                <a:lnTo>
                  <a:pt x="129844" y="233857"/>
                </a:lnTo>
                <a:lnTo>
                  <a:pt x="126250" y="236727"/>
                </a:lnTo>
                <a:lnTo>
                  <a:pt x="144907" y="236727"/>
                </a:lnTo>
                <a:lnTo>
                  <a:pt x="144907" y="221665"/>
                </a:lnTo>
                <a:close/>
              </a:path>
              <a:path w="367665" h="367665">
                <a:moveTo>
                  <a:pt x="175755" y="221665"/>
                </a:moveTo>
                <a:lnTo>
                  <a:pt x="160680" y="221665"/>
                </a:lnTo>
                <a:lnTo>
                  <a:pt x="160680" y="236727"/>
                </a:lnTo>
                <a:lnTo>
                  <a:pt x="179336" y="236727"/>
                </a:lnTo>
                <a:lnTo>
                  <a:pt x="175755" y="233857"/>
                </a:lnTo>
                <a:lnTo>
                  <a:pt x="175755" y="221665"/>
                </a:lnTo>
                <a:close/>
              </a:path>
              <a:path w="367665" h="367665">
                <a:moveTo>
                  <a:pt x="236728" y="190817"/>
                </a:moveTo>
                <a:lnTo>
                  <a:pt x="218071" y="190817"/>
                </a:lnTo>
                <a:lnTo>
                  <a:pt x="221665" y="194398"/>
                </a:lnTo>
                <a:lnTo>
                  <a:pt x="221665" y="233857"/>
                </a:lnTo>
                <a:lnTo>
                  <a:pt x="218071" y="236727"/>
                </a:lnTo>
                <a:lnTo>
                  <a:pt x="236728" y="236727"/>
                </a:lnTo>
                <a:lnTo>
                  <a:pt x="236728" y="190817"/>
                </a:lnTo>
                <a:close/>
              </a:path>
              <a:path w="367665" h="367665">
                <a:moveTo>
                  <a:pt x="114769" y="206590"/>
                </a:moveTo>
                <a:lnTo>
                  <a:pt x="98996" y="206590"/>
                </a:lnTo>
                <a:lnTo>
                  <a:pt x="98996" y="221665"/>
                </a:lnTo>
                <a:lnTo>
                  <a:pt x="114769" y="221665"/>
                </a:lnTo>
                <a:lnTo>
                  <a:pt x="114769" y="206590"/>
                </a:lnTo>
                <a:close/>
              </a:path>
              <a:path w="367665" h="367665">
                <a:moveTo>
                  <a:pt x="206590" y="206590"/>
                </a:moveTo>
                <a:lnTo>
                  <a:pt x="190817" y="206590"/>
                </a:lnTo>
                <a:lnTo>
                  <a:pt x="190817" y="221665"/>
                </a:lnTo>
                <a:lnTo>
                  <a:pt x="206590" y="221665"/>
                </a:lnTo>
                <a:lnTo>
                  <a:pt x="206590" y="206590"/>
                </a:lnTo>
                <a:close/>
              </a:path>
              <a:path w="367665" h="367665">
                <a:moveTo>
                  <a:pt x="179336" y="190817"/>
                </a:moveTo>
                <a:lnTo>
                  <a:pt x="126250" y="190817"/>
                </a:lnTo>
                <a:lnTo>
                  <a:pt x="129844" y="194398"/>
                </a:lnTo>
                <a:lnTo>
                  <a:pt x="129844" y="206590"/>
                </a:lnTo>
                <a:lnTo>
                  <a:pt x="175755" y="206590"/>
                </a:lnTo>
                <a:lnTo>
                  <a:pt x="175755" y="194398"/>
                </a:lnTo>
                <a:lnTo>
                  <a:pt x="179336" y="190817"/>
                </a:lnTo>
                <a:close/>
              </a:path>
              <a:path w="367665" h="367665">
                <a:moveTo>
                  <a:pt x="190817" y="144906"/>
                </a:moveTo>
                <a:lnTo>
                  <a:pt x="114769" y="144906"/>
                </a:lnTo>
                <a:lnTo>
                  <a:pt x="114769" y="190817"/>
                </a:lnTo>
                <a:lnTo>
                  <a:pt x="190817" y="190817"/>
                </a:lnTo>
                <a:lnTo>
                  <a:pt x="190817" y="144906"/>
                </a:lnTo>
                <a:close/>
              </a:path>
              <a:path w="367665" h="367665">
                <a:moveTo>
                  <a:pt x="221665" y="175755"/>
                </a:moveTo>
                <a:lnTo>
                  <a:pt x="206590" y="175755"/>
                </a:lnTo>
                <a:lnTo>
                  <a:pt x="206590" y="190817"/>
                </a:lnTo>
                <a:lnTo>
                  <a:pt x="225247" y="190817"/>
                </a:lnTo>
                <a:lnTo>
                  <a:pt x="221665" y="187947"/>
                </a:lnTo>
                <a:lnTo>
                  <a:pt x="221665" y="175755"/>
                </a:lnTo>
                <a:close/>
              </a:path>
              <a:path w="367665" h="367665">
                <a:moveTo>
                  <a:pt x="252501" y="160680"/>
                </a:moveTo>
                <a:lnTo>
                  <a:pt x="236728" y="160680"/>
                </a:lnTo>
                <a:lnTo>
                  <a:pt x="236728" y="175755"/>
                </a:lnTo>
                <a:lnTo>
                  <a:pt x="252501" y="175755"/>
                </a:lnTo>
                <a:lnTo>
                  <a:pt x="252501" y="160680"/>
                </a:lnTo>
                <a:close/>
              </a:path>
              <a:path w="367665" h="367665">
                <a:moveTo>
                  <a:pt x="225247" y="144906"/>
                </a:moveTo>
                <a:lnTo>
                  <a:pt x="206590" y="144906"/>
                </a:lnTo>
                <a:lnTo>
                  <a:pt x="206590" y="160680"/>
                </a:lnTo>
                <a:lnTo>
                  <a:pt x="221665" y="160680"/>
                </a:lnTo>
                <a:lnTo>
                  <a:pt x="221665" y="148488"/>
                </a:lnTo>
                <a:lnTo>
                  <a:pt x="225247" y="144906"/>
                </a:lnTo>
                <a:close/>
              </a:path>
              <a:path w="367665" h="367665">
                <a:moveTo>
                  <a:pt x="175755" y="129844"/>
                </a:moveTo>
                <a:lnTo>
                  <a:pt x="129844" y="129844"/>
                </a:lnTo>
                <a:lnTo>
                  <a:pt x="129844" y="142036"/>
                </a:lnTo>
                <a:lnTo>
                  <a:pt x="126250" y="144906"/>
                </a:lnTo>
                <a:lnTo>
                  <a:pt x="179336" y="144906"/>
                </a:lnTo>
                <a:lnTo>
                  <a:pt x="175755" y="142036"/>
                </a:lnTo>
                <a:lnTo>
                  <a:pt x="175755" y="129844"/>
                </a:lnTo>
                <a:close/>
              </a:path>
              <a:path w="367665" h="367665">
                <a:moveTo>
                  <a:pt x="114769" y="114769"/>
                </a:moveTo>
                <a:lnTo>
                  <a:pt x="98996" y="114769"/>
                </a:lnTo>
                <a:lnTo>
                  <a:pt x="98996" y="129844"/>
                </a:lnTo>
                <a:lnTo>
                  <a:pt x="114769" y="129844"/>
                </a:lnTo>
                <a:lnTo>
                  <a:pt x="114769" y="114769"/>
                </a:lnTo>
                <a:close/>
              </a:path>
              <a:path w="367665" h="367665">
                <a:moveTo>
                  <a:pt x="206590" y="114769"/>
                </a:moveTo>
                <a:lnTo>
                  <a:pt x="190817" y="114769"/>
                </a:lnTo>
                <a:lnTo>
                  <a:pt x="190817" y="129844"/>
                </a:lnTo>
                <a:lnTo>
                  <a:pt x="206590" y="129844"/>
                </a:lnTo>
                <a:lnTo>
                  <a:pt x="206590" y="114769"/>
                </a:lnTo>
                <a:close/>
              </a:path>
              <a:path w="367665" h="367665">
                <a:moveTo>
                  <a:pt x="179336" y="98996"/>
                </a:moveTo>
                <a:lnTo>
                  <a:pt x="126250" y="98996"/>
                </a:lnTo>
                <a:lnTo>
                  <a:pt x="129844" y="102577"/>
                </a:lnTo>
                <a:lnTo>
                  <a:pt x="129844" y="114769"/>
                </a:lnTo>
                <a:lnTo>
                  <a:pt x="175755" y="114769"/>
                </a:lnTo>
                <a:lnTo>
                  <a:pt x="175755" y="102577"/>
                </a:lnTo>
                <a:lnTo>
                  <a:pt x="179336" y="98996"/>
                </a:lnTo>
                <a:close/>
              </a:path>
            </a:pathLst>
          </a:custGeom>
          <a:solidFill>
            <a:srgbClr val="85BB24"/>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87" name="Скругленный прямоугольник 873">
            <a:extLst>
              <a:ext uri="{FF2B5EF4-FFF2-40B4-BE49-F238E27FC236}">
                <a16:creationId xmlns:a16="http://schemas.microsoft.com/office/drawing/2014/main" id="{9E9EF5F9-2DAA-4E28-8804-AB6300C5BA29}"/>
              </a:ext>
            </a:extLst>
          </p:cNvPr>
          <p:cNvSpPr/>
          <p:nvPr/>
        </p:nvSpPr>
        <p:spPr>
          <a:xfrm>
            <a:off x="6632040" y="2004886"/>
            <a:ext cx="2332998" cy="771990"/>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92" name="object 5">
            <a:extLst>
              <a:ext uri="{FF2B5EF4-FFF2-40B4-BE49-F238E27FC236}">
                <a16:creationId xmlns:a16="http://schemas.microsoft.com/office/drawing/2014/main" id="{BF72584E-034C-4625-8896-9B4002821470}"/>
              </a:ext>
            </a:extLst>
          </p:cNvPr>
          <p:cNvSpPr txBox="1"/>
          <p:nvPr/>
        </p:nvSpPr>
        <p:spPr>
          <a:xfrm>
            <a:off x="6967231" y="2009703"/>
            <a:ext cx="1522612" cy="197490"/>
          </a:xfrm>
          <a:prstGeom prst="rect">
            <a:avLst/>
          </a:prstGeom>
        </p:spPr>
        <p:txBody>
          <a:bodyPr vert="horz" wrap="square" lIns="0" tIns="12700" rIns="0" bIns="0" rtlCol="0">
            <a:spAutoFit/>
          </a:bodyPr>
          <a:lstStyle/>
          <a:p>
            <a:pPr marL="12700">
              <a:lnSpc>
                <a:spcPct val="100000"/>
              </a:lnSpc>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Tashkent region</a:t>
            </a:r>
            <a:endParaRPr lang="ru-RU" sz="1200" b="1" spc="-10" dirty="0">
              <a:solidFill>
                <a:srgbClr val="0070C0"/>
              </a:solidFill>
              <a:latin typeface="Times New Roman" panose="02020603050405020304" pitchFamily="18" charset="0"/>
              <a:cs typeface="Times New Roman" panose="02020603050405020304" pitchFamily="18" charset="0"/>
            </a:endParaRPr>
          </a:p>
        </p:txBody>
      </p:sp>
      <p:sp>
        <p:nvSpPr>
          <p:cNvPr id="93" name="object 57">
            <a:extLst>
              <a:ext uri="{FF2B5EF4-FFF2-40B4-BE49-F238E27FC236}">
                <a16:creationId xmlns:a16="http://schemas.microsoft.com/office/drawing/2014/main" id="{D0A74BF2-9C63-4E00-81F4-7B4957F59994}"/>
              </a:ext>
            </a:extLst>
          </p:cNvPr>
          <p:cNvSpPr txBox="1"/>
          <p:nvPr/>
        </p:nvSpPr>
        <p:spPr>
          <a:xfrm>
            <a:off x="6892075" y="2191309"/>
            <a:ext cx="976031" cy="592470"/>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Number of Deposits</a:t>
            </a:r>
            <a:endParaRPr lang="ru-RU" sz="1000" b="1" dirty="0">
              <a:latin typeface="Times New Roman" panose="02020603050405020304" pitchFamily="18" charset="0"/>
              <a:cs typeface="Times New Roman" panose="02020603050405020304" pitchFamily="18" charset="0"/>
            </a:endParaRPr>
          </a:p>
          <a:p>
            <a:pPr marL="12700" marR="5080" algn="ctr">
              <a:lnSpc>
                <a:spcPct val="100000"/>
              </a:lnSpc>
              <a:spcBef>
                <a:spcPts val="100"/>
              </a:spcBef>
            </a:pPr>
            <a:r>
              <a:rPr lang="ru-RU" sz="1600" b="1" dirty="0">
                <a:latin typeface="Times New Roman" panose="02020603050405020304" pitchFamily="18" charset="0"/>
                <a:cs typeface="Times New Roman" panose="02020603050405020304" pitchFamily="18" charset="0"/>
              </a:rPr>
              <a:t>5</a:t>
            </a:r>
          </a:p>
        </p:txBody>
      </p:sp>
      <p:sp>
        <p:nvSpPr>
          <p:cNvPr id="94" name="object 57">
            <a:extLst>
              <a:ext uri="{FF2B5EF4-FFF2-40B4-BE49-F238E27FC236}">
                <a16:creationId xmlns:a16="http://schemas.microsoft.com/office/drawing/2014/main" id="{A9940F3A-622E-4CD2-A7AB-C2E9F78B2D35}"/>
              </a:ext>
            </a:extLst>
          </p:cNvPr>
          <p:cNvSpPr txBox="1"/>
          <p:nvPr/>
        </p:nvSpPr>
        <p:spPr>
          <a:xfrm>
            <a:off x="8030921" y="2198762"/>
            <a:ext cx="913786" cy="320601"/>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Value of Reserves</a:t>
            </a:r>
            <a:endParaRPr lang="ru-RU" sz="1000" b="1" dirty="0">
              <a:latin typeface="Times New Roman" panose="02020603050405020304" pitchFamily="18" charset="0"/>
              <a:cs typeface="Times New Roman" panose="02020603050405020304" pitchFamily="18" charset="0"/>
            </a:endParaRPr>
          </a:p>
        </p:txBody>
      </p:sp>
      <p:sp>
        <p:nvSpPr>
          <p:cNvPr id="95" name="Freeform 21">
            <a:extLst>
              <a:ext uri="{FF2B5EF4-FFF2-40B4-BE49-F238E27FC236}">
                <a16:creationId xmlns:a16="http://schemas.microsoft.com/office/drawing/2014/main" id="{4F503422-1DDA-4551-A8B1-678290292DBB}"/>
              </a:ext>
            </a:extLst>
          </p:cNvPr>
          <p:cNvSpPr>
            <a:spLocks noEditPoints="1"/>
          </p:cNvSpPr>
          <p:nvPr/>
        </p:nvSpPr>
        <p:spPr bwMode="auto">
          <a:xfrm>
            <a:off x="7906431" y="2256767"/>
            <a:ext cx="280468" cy="228327"/>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solidFill>
            <a:srgbClr val="92D050"/>
          </a:solid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96" name="object 60">
            <a:extLst>
              <a:ext uri="{FF2B5EF4-FFF2-40B4-BE49-F238E27FC236}">
                <a16:creationId xmlns:a16="http://schemas.microsoft.com/office/drawing/2014/main" id="{E1020BB2-DC85-4E18-A95B-BEB7B09D7EC6}"/>
              </a:ext>
            </a:extLst>
          </p:cNvPr>
          <p:cNvSpPr txBox="1"/>
          <p:nvPr/>
        </p:nvSpPr>
        <p:spPr>
          <a:xfrm>
            <a:off x="7906431" y="2533985"/>
            <a:ext cx="1077678" cy="228268"/>
          </a:xfrm>
          <a:prstGeom prst="rect">
            <a:avLst/>
          </a:prstGeom>
        </p:spPr>
        <p:txBody>
          <a:bodyPr vert="horz" wrap="square" lIns="0" tIns="12700" rIns="0" bIns="0" rtlCol="0">
            <a:spAutoFit/>
          </a:bodyPr>
          <a:lstStyle/>
          <a:p>
            <a:pPr marL="12700">
              <a:lnSpc>
                <a:spcPct val="100000"/>
              </a:lnSpc>
              <a:spcBef>
                <a:spcPts val="100"/>
              </a:spcBef>
            </a:pPr>
            <a:r>
              <a:rPr lang="ru-RU"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2</a:t>
            </a:r>
            <a:r>
              <a:rPr lang="en-US" sz="1400" b="1" dirty="0">
                <a:latin typeface="Times New Roman" panose="02020603050405020304" pitchFamily="18" charset="0"/>
                <a:cs typeface="Times New Roman" panose="02020603050405020304" pitchFamily="18" charset="0"/>
              </a:rPr>
              <a:t>,</a:t>
            </a:r>
            <a:r>
              <a:rPr lang="ru-RU" sz="1400" b="1" dirty="0">
                <a:latin typeface="Times New Roman" panose="02020603050405020304" pitchFamily="18" charset="0"/>
                <a:cs typeface="Times New Roman" panose="02020603050405020304" pitchFamily="18" charset="0"/>
              </a:rPr>
              <a:t>3</a:t>
            </a:r>
            <a:r>
              <a:rPr lang="en-US" sz="1400" b="1" dirty="0">
                <a:latin typeface="Times New Roman" panose="02020603050405020304" pitchFamily="18" charset="0"/>
                <a:cs typeface="Times New Roman" panose="02020603050405020304" pitchFamily="18" charset="0"/>
              </a:rPr>
              <a:t> billion</a:t>
            </a:r>
            <a:endParaRPr sz="1400" b="1" dirty="0">
              <a:latin typeface="Times New Roman" panose="02020603050405020304" pitchFamily="18" charset="0"/>
              <a:cs typeface="Times New Roman" panose="02020603050405020304" pitchFamily="18" charset="0"/>
            </a:endParaRPr>
          </a:p>
        </p:txBody>
      </p:sp>
      <p:pic>
        <p:nvPicPr>
          <p:cNvPr id="97" name="object 52">
            <a:extLst>
              <a:ext uri="{FF2B5EF4-FFF2-40B4-BE49-F238E27FC236}">
                <a16:creationId xmlns:a16="http://schemas.microsoft.com/office/drawing/2014/main" id="{8F0FA83F-2EB0-4D1F-B9EB-CC114BE625A5}"/>
              </a:ext>
            </a:extLst>
          </p:cNvPr>
          <p:cNvPicPr/>
          <p:nvPr/>
        </p:nvPicPr>
        <p:blipFill>
          <a:blip r:embed="rId7" cstate="print"/>
          <a:stretch>
            <a:fillRect/>
          </a:stretch>
        </p:blipFill>
        <p:spPr>
          <a:xfrm rot="10800000" flipV="1">
            <a:off x="6657291" y="2224290"/>
            <a:ext cx="204246" cy="281178"/>
          </a:xfrm>
          <a:prstGeom prst="rect">
            <a:avLst/>
          </a:prstGeom>
        </p:spPr>
      </p:pic>
      <p:sp>
        <p:nvSpPr>
          <p:cNvPr id="98" name="Скругленный прямоугольник 873">
            <a:extLst>
              <a:ext uri="{FF2B5EF4-FFF2-40B4-BE49-F238E27FC236}">
                <a16:creationId xmlns:a16="http://schemas.microsoft.com/office/drawing/2014/main" id="{2D7B3A67-3FCC-4E50-9AAE-ECF306723803}"/>
              </a:ext>
            </a:extLst>
          </p:cNvPr>
          <p:cNvSpPr/>
          <p:nvPr/>
        </p:nvSpPr>
        <p:spPr>
          <a:xfrm>
            <a:off x="9368170" y="2006293"/>
            <a:ext cx="2332998" cy="771990"/>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99" name="object 5">
            <a:extLst>
              <a:ext uri="{FF2B5EF4-FFF2-40B4-BE49-F238E27FC236}">
                <a16:creationId xmlns:a16="http://schemas.microsoft.com/office/drawing/2014/main" id="{5F6503D5-A7D4-4136-963D-2B8D736ED7C9}"/>
              </a:ext>
            </a:extLst>
          </p:cNvPr>
          <p:cNvSpPr txBox="1"/>
          <p:nvPr/>
        </p:nvSpPr>
        <p:spPr>
          <a:xfrm>
            <a:off x="9703361" y="2011110"/>
            <a:ext cx="1522612" cy="197490"/>
          </a:xfrm>
          <a:prstGeom prst="rect">
            <a:avLst/>
          </a:prstGeom>
        </p:spPr>
        <p:txBody>
          <a:bodyPr vert="horz" wrap="square" lIns="0" tIns="12700" rIns="0" bIns="0" rtlCol="0">
            <a:spAutoFit/>
          </a:bodyPr>
          <a:lstStyle/>
          <a:p>
            <a:pPr marL="12700" algn="ctr">
              <a:lnSpc>
                <a:spcPct val="100000"/>
              </a:lnSpc>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Bukhara region</a:t>
            </a:r>
            <a:endParaRPr lang="ru-RU" sz="1200" b="1" spc="-10" dirty="0">
              <a:solidFill>
                <a:srgbClr val="0070C0"/>
              </a:solidFill>
              <a:latin typeface="Times New Roman" panose="02020603050405020304" pitchFamily="18" charset="0"/>
              <a:cs typeface="Times New Roman" panose="02020603050405020304" pitchFamily="18" charset="0"/>
            </a:endParaRPr>
          </a:p>
        </p:txBody>
      </p:sp>
      <p:sp>
        <p:nvSpPr>
          <p:cNvPr id="100" name="object 57">
            <a:extLst>
              <a:ext uri="{FF2B5EF4-FFF2-40B4-BE49-F238E27FC236}">
                <a16:creationId xmlns:a16="http://schemas.microsoft.com/office/drawing/2014/main" id="{E29E4CA6-FF64-4158-85B5-852689989652}"/>
              </a:ext>
            </a:extLst>
          </p:cNvPr>
          <p:cNvSpPr txBox="1"/>
          <p:nvPr/>
        </p:nvSpPr>
        <p:spPr>
          <a:xfrm>
            <a:off x="9628205" y="2192716"/>
            <a:ext cx="976031" cy="592470"/>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Number of Deposits</a:t>
            </a:r>
            <a:endParaRPr lang="ru-RU" sz="1000" b="1" dirty="0">
              <a:latin typeface="Times New Roman" panose="02020603050405020304" pitchFamily="18" charset="0"/>
              <a:cs typeface="Times New Roman" panose="02020603050405020304" pitchFamily="18" charset="0"/>
            </a:endParaRPr>
          </a:p>
          <a:p>
            <a:pPr marL="12700" marR="5080" algn="ctr">
              <a:lnSpc>
                <a:spcPct val="100000"/>
              </a:lnSpc>
              <a:spcBef>
                <a:spcPts val="100"/>
              </a:spcBef>
            </a:pPr>
            <a:r>
              <a:rPr lang="ru-RU" sz="1600" b="1" dirty="0">
                <a:latin typeface="Times New Roman" panose="02020603050405020304" pitchFamily="18" charset="0"/>
                <a:cs typeface="Times New Roman" panose="02020603050405020304" pitchFamily="18" charset="0"/>
              </a:rPr>
              <a:t>3</a:t>
            </a:r>
          </a:p>
        </p:txBody>
      </p:sp>
      <p:sp>
        <p:nvSpPr>
          <p:cNvPr id="101" name="object 57">
            <a:extLst>
              <a:ext uri="{FF2B5EF4-FFF2-40B4-BE49-F238E27FC236}">
                <a16:creationId xmlns:a16="http://schemas.microsoft.com/office/drawing/2014/main" id="{2D395D0E-B050-450B-901F-CA74E0C3D43E}"/>
              </a:ext>
            </a:extLst>
          </p:cNvPr>
          <p:cNvSpPr txBox="1"/>
          <p:nvPr/>
        </p:nvSpPr>
        <p:spPr>
          <a:xfrm>
            <a:off x="10767051" y="2200169"/>
            <a:ext cx="913786" cy="320601"/>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Value of Reserves</a:t>
            </a:r>
            <a:endParaRPr lang="ru-RU" sz="1000" b="1" dirty="0">
              <a:latin typeface="Times New Roman" panose="02020603050405020304" pitchFamily="18" charset="0"/>
              <a:cs typeface="Times New Roman" panose="02020603050405020304" pitchFamily="18" charset="0"/>
            </a:endParaRPr>
          </a:p>
        </p:txBody>
      </p:sp>
      <p:sp>
        <p:nvSpPr>
          <p:cNvPr id="102" name="Freeform 21">
            <a:extLst>
              <a:ext uri="{FF2B5EF4-FFF2-40B4-BE49-F238E27FC236}">
                <a16:creationId xmlns:a16="http://schemas.microsoft.com/office/drawing/2014/main" id="{4C84E93F-B873-42CF-BB36-8ED3FC6E4960}"/>
              </a:ext>
            </a:extLst>
          </p:cNvPr>
          <p:cNvSpPr>
            <a:spLocks noEditPoints="1"/>
          </p:cNvSpPr>
          <p:nvPr/>
        </p:nvSpPr>
        <p:spPr bwMode="auto">
          <a:xfrm>
            <a:off x="10642561" y="2258174"/>
            <a:ext cx="280468" cy="228327"/>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solidFill>
            <a:srgbClr val="92D050"/>
          </a:solid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103" name="object 60">
            <a:extLst>
              <a:ext uri="{FF2B5EF4-FFF2-40B4-BE49-F238E27FC236}">
                <a16:creationId xmlns:a16="http://schemas.microsoft.com/office/drawing/2014/main" id="{D9B472C2-EB94-4972-8877-5DAE89FFCA8C}"/>
              </a:ext>
            </a:extLst>
          </p:cNvPr>
          <p:cNvSpPr txBox="1"/>
          <p:nvPr/>
        </p:nvSpPr>
        <p:spPr>
          <a:xfrm>
            <a:off x="10642561" y="2535392"/>
            <a:ext cx="1077678" cy="228268"/>
          </a:xfrm>
          <a:prstGeom prst="rect">
            <a:avLst/>
          </a:prstGeom>
        </p:spPr>
        <p:txBody>
          <a:bodyPr vert="horz" wrap="square" lIns="0" tIns="12700" rIns="0" bIns="0" rtlCol="0">
            <a:spAutoFit/>
          </a:bodyPr>
          <a:lstStyle/>
          <a:p>
            <a:pPr marL="12700">
              <a:lnSpc>
                <a:spcPct val="100000"/>
              </a:lnSpc>
              <a:spcBef>
                <a:spcPts val="100"/>
              </a:spcBef>
            </a:pPr>
            <a:r>
              <a:rPr lang="ru-RU"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3</a:t>
            </a:r>
            <a:r>
              <a:rPr lang="en-US" sz="1400" b="1" dirty="0">
                <a:latin typeface="Times New Roman" panose="02020603050405020304" pitchFamily="18" charset="0"/>
                <a:cs typeface="Times New Roman" panose="02020603050405020304" pitchFamily="18" charset="0"/>
              </a:rPr>
              <a:t>,</a:t>
            </a:r>
            <a:r>
              <a:rPr lang="ru-RU" sz="1400" b="1" dirty="0">
                <a:latin typeface="Times New Roman" panose="02020603050405020304" pitchFamily="18" charset="0"/>
                <a:cs typeface="Times New Roman" panose="02020603050405020304" pitchFamily="18" charset="0"/>
              </a:rPr>
              <a:t>0</a:t>
            </a:r>
            <a:r>
              <a:rPr lang="en-US" sz="1400" b="1" dirty="0">
                <a:latin typeface="Times New Roman" panose="02020603050405020304" pitchFamily="18" charset="0"/>
                <a:cs typeface="Times New Roman" panose="02020603050405020304" pitchFamily="18" charset="0"/>
              </a:rPr>
              <a:t> billion</a:t>
            </a:r>
            <a:endParaRPr sz="1400" b="1" dirty="0">
              <a:latin typeface="Times New Roman" panose="02020603050405020304" pitchFamily="18" charset="0"/>
              <a:cs typeface="Times New Roman" panose="02020603050405020304" pitchFamily="18" charset="0"/>
            </a:endParaRPr>
          </a:p>
        </p:txBody>
      </p:sp>
      <p:pic>
        <p:nvPicPr>
          <p:cNvPr id="104" name="object 52">
            <a:extLst>
              <a:ext uri="{FF2B5EF4-FFF2-40B4-BE49-F238E27FC236}">
                <a16:creationId xmlns:a16="http://schemas.microsoft.com/office/drawing/2014/main" id="{8AA426C4-705C-4CFC-A1E6-4C19E947CCA5}"/>
              </a:ext>
            </a:extLst>
          </p:cNvPr>
          <p:cNvPicPr/>
          <p:nvPr/>
        </p:nvPicPr>
        <p:blipFill>
          <a:blip r:embed="rId7" cstate="print"/>
          <a:stretch>
            <a:fillRect/>
          </a:stretch>
        </p:blipFill>
        <p:spPr>
          <a:xfrm rot="10800000" flipV="1">
            <a:off x="9396065" y="2239298"/>
            <a:ext cx="204246" cy="281178"/>
          </a:xfrm>
          <a:prstGeom prst="rect">
            <a:avLst/>
          </a:prstGeom>
        </p:spPr>
      </p:pic>
      <p:sp>
        <p:nvSpPr>
          <p:cNvPr id="105" name="Скругленный прямоугольник 873">
            <a:extLst>
              <a:ext uri="{FF2B5EF4-FFF2-40B4-BE49-F238E27FC236}">
                <a16:creationId xmlns:a16="http://schemas.microsoft.com/office/drawing/2014/main" id="{5F89A012-C14A-4412-93B1-70FECE70A2D6}"/>
              </a:ext>
            </a:extLst>
          </p:cNvPr>
          <p:cNvSpPr/>
          <p:nvPr/>
        </p:nvSpPr>
        <p:spPr>
          <a:xfrm>
            <a:off x="6651111" y="2879058"/>
            <a:ext cx="2332998" cy="771990"/>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106" name="object 5">
            <a:extLst>
              <a:ext uri="{FF2B5EF4-FFF2-40B4-BE49-F238E27FC236}">
                <a16:creationId xmlns:a16="http://schemas.microsoft.com/office/drawing/2014/main" id="{5CB74B39-1BC4-45CD-8021-768F353CE55B}"/>
              </a:ext>
            </a:extLst>
          </p:cNvPr>
          <p:cNvSpPr txBox="1"/>
          <p:nvPr/>
        </p:nvSpPr>
        <p:spPr>
          <a:xfrm>
            <a:off x="6986302" y="2883875"/>
            <a:ext cx="1522612" cy="197490"/>
          </a:xfrm>
          <a:prstGeom prst="rect">
            <a:avLst/>
          </a:prstGeom>
        </p:spPr>
        <p:txBody>
          <a:bodyPr vert="horz" wrap="square" lIns="0" tIns="12700" rIns="0" bIns="0" rtlCol="0">
            <a:spAutoFit/>
          </a:bodyPr>
          <a:lstStyle/>
          <a:p>
            <a:pPr marL="12700">
              <a:lnSpc>
                <a:spcPct val="100000"/>
              </a:lnSpc>
              <a:spcBef>
                <a:spcPts val="95"/>
              </a:spcBef>
            </a:pPr>
            <a:r>
              <a:rPr lang="en-US" sz="1200" b="1" spc="-10" dirty="0" err="1">
                <a:solidFill>
                  <a:srgbClr val="0070C0"/>
                </a:solidFill>
                <a:latin typeface="Times New Roman" panose="02020603050405020304" pitchFamily="18" charset="0"/>
                <a:cs typeface="Times New Roman" panose="02020603050405020304" pitchFamily="18" charset="0"/>
              </a:rPr>
              <a:t>Jizzakh</a:t>
            </a:r>
            <a:r>
              <a:rPr lang="en-US" sz="1200" b="1" spc="-10" dirty="0">
                <a:solidFill>
                  <a:srgbClr val="0070C0"/>
                </a:solidFill>
                <a:latin typeface="Times New Roman" panose="02020603050405020304" pitchFamily="18" charset="0"/>
                <a:cs typeface="Times New Roman" panose="02020603050405020304" pitchFamily="18" charset="0"/>
              </a:rPr>
              <a:t> region</a:t>
            </a:r>
            <a:endParaRPr lang="ru-RU" sz="1200" b="1" spc="-10" dirty="0">
              <a:solidFill>
                <a:srgbClr val="0070C0"/>
              </a:solidFill>
              <a:latin typeface="Times New Roman" panose="02020603050405020304" pitchFamily="18" charset="0"/>
              <a:cs typeface="Times New Roman" panose="02020603050405020304" pitchFamily="18" charset="0"/>
            </a:endParaRPr>
          </a:p>
        </p:txBody>
      </p:sp>
      <p:sp>
        <p:nvSpPr>
          <p:cNvPr id="107" name="object 57">
            <a:extLst>
              <a:ext uri="{FF2B5EF4-FFF2-40B4-BE49-F238E27FC236}">
                <a16:creationId xmlns:a16="http://schemas.microsoft.com/office/drawing/2014/main" id="{BA63A315-7CB6-44E6-A27A-898C4BF6B01B}"/>
              </a:ext>
            </a:extLst>
          </p:cNvPr>
          <p:cNvSpPr txBox="1"/>
          <p:nvPr/>
        </p:nvSpPr>
        <p:spPr>
          <a:xfrm>
            <a:off x="6911146" y="3065481"/>
            <a:ext cx="976031" cy="592470"/>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Number of Deposits</a:t>
            </a:r>
            <a:endParaRPr lang="ru-RU" sz="1000" b="1" dirty="0">
              <a:latin typeface="Times New Roman" panose="02020603050405020304" pitchFamily="18" charset="0"/>
              <a:cs typeface="Times New Roman" panose="02020603050405020304" pitchFamily="18" charset="0"/>
            </a:endParaRPr>
          </a:p>
          <a:p>
            <a:pPr marL="12700" marR="5080" algn="ctr">
              <a:lnSpc>
                <a:spcPct val="100000"/>
              </a:lnSpc>
              <a:spcBef>
                <a:spcPts val="100"/>
              </a:spcBef>
            </a:pPr>
            <a:r>
              <a:rPr lang="ru-RU" sz="1600" b="1" dirty="0">
                <a:latin typeface="Times New Roman" panose="02020603050405020304" pitchFamily="18" charset="0"/>
                <a:cs typeface="Times New Roman" panose="02020603050405020304" pitchFamily="18" charset="0"/>
              </a:rPr>
              <a:t>4</a:t>
            </a:r>
          </a:p>
        </p:txBody>
      </p:sp>
      <p:sp>
        <p:nvSpPr>
          <p:cNvPr id="108" name="object 57">
            <a:extLst>
              <a:ext uri="{FF2B5EF4-FFF2-40B4-BE49-F238E27FC236}">
                <a16:creationId xmlns:a16="http://schemas.microsoft.com/office/drawing/2014/main" id="{A7120239-2AC1-43EF-8CD8-9492DD448EAA}"/>
              </a:ext>
            </a:extLst>
          </p:cNvPr>
          <p:cNvSpPr txBox="1"/>
          <p:nvPr/>
        </p:nvSpPr>
        <p:spPr>
          <a:xfrm>
            <a:off x="8049992" y="3072934"/>
            <a:ext cx="913786" cy="320601"/>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Value of Reserves</a:t>
            </a:r>
            <a:endParaRPr lang="ru-RU" sz="1000" b="1" dirty="0">
              <a:latin typeface="Times New Roman" panose="02020603050405020304" pitchFamily="18" charset="0"/>
              <a:cs typeface="Times New Roman" panose="02020603050405020304" pitchFamily="18" charset="0"/>
            </a:endParaRPr>
          </a:p>
        </p:txBody>
      </p:sp>
      <p:sp>
        <p:nvSpPr>
          <p:cNvPr id="109" name="Freeform 21">
            <a:extLst>
              <a:ext uri="{FF2B5EF4-FFF2-40B4-BE49-F238E27FC236}">
                <a16:creationId xmlns:a16="http://schemas.microsoft.com/office/drawing/2014/main" id="{3007C116-E157-404C-9D29-7CB7E5389D15}"/>
              </a:ext>
            </a:extLst>
          </p:cNvPr>
          <p:cNvSpPr>
            <a:spLocks noEditPoints="1"/>
          </p:cNvSpPr>
          <p:nvPr/>
        </p:nvSpPr>
        <p:spPr bwMode="auto">
          <a:xfrm>
            <a:off x="7925502" y="3130939"/>
            <a:ext cx="280468" cy="228327"/>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solidFill>
            <a:srgbClr val="92D050"/>
          </a:solid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110" name="object 60">
            <a:extLst>
              <a:ext uri="{FF2B5EF4-FFF2-40B4-BE49-F238E27FC236}">
                <a16:creationId xmlns:a16="http://schemas.microsoft.com/office/drawing/2014/main" id="{75E2AA4B-6D3B-4195-9AB2-79E68505C554}"/>
              </a:ext>
            </a:extLst>
          </p:cNvPr>
          <p:cNvSpPr txBox="1"/>
          <p:nvPr/>
        </p:nvSpPr>
        <p:spPr>
          <a:xfrm>
            <a:off x="7925502" y="3408157"/>
            <a:ext cx="1077678" cy="228268"/>
          </a:xfrm>
          <a:prstGeom prst="rect">
            <a:avLst/>
          </a:prstGeom>
        </p:spPr>
        <p:txBody>
          <a:bodyPr vert="horz" wrap="square" lIns="0" tIns="12700" rIns="0" bIns="0" rtlCol="0">
            <a:spAutoFit/>
          </a:bodyPr>
          <a:lstStyle/>
          <a:p>
            <a:pPr marL="12700">
              <a:lnSpc>
                <a:spcPct val="100000"/>
              </a:lnSpc>
              <a:spcBef>
                <a:spcPts val="100"/>
              </a:spcBef>
            </a:pPr>
            <a:r>
              <a:rPr lang="ru-RU"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1</a:t>
            </a:r>
            <a:r>
              <a:rPr lang="en-US" sz="1400" b="1" dirty="0">
                <a:latin typeface="Times New Roman" panose="02020603050405020304" pitchFamily="18" charset="0"/>
                <a:cs typeface="Times New Roman" panose="02020603050405020304" pitchFamily="18" charset="0"/>
              </a:rPr>
              <a:t>,</a:t>
            </a:r>
            <a:r>
              <a:rPr lang="ru-RU" sz="1400" b="1" dirty="0">
                <a:latin typeface="Times New Roman" panose="02020603050405020304" pitchFamily="18" charset="0"/>
                <a:cs typeface="Times New Roman" panose="02020603050405020304" pitchFamily="18" charset="0"/>
              </a:rPr>
              <a:t>2</a:t>
            </a:r>
            <a:r>
              <a:rPr lang="en-US" sz="1400" b="1" dirty="0">
                <a:latin typeface="Times New Roman" panose="02020603050405020304" pitchFamily="18" charset="0"/>
                <a:cs typeface="Times New Roman" panose="02020603050405020304" pitchFamily="18" charset="0"/>
              </a:rPr>
              <a:t> billion</a:t>
            </a:r>
            <a:endParaRPr sz="1400" b="1" dirty="0">
              <a:latin typeface="Times New Roman" panose="02020603050405020304" pitchFamily="18" charset="0"/>
              <a:cs typeface="Times New Roman" panose="02020603050405020304" pitchFamily="18" charset="0"/>
            </a:endParaRPr>
          </a:p>
        </p:txBody>
      </p:sp>
      <p:pic>
        <p:nvPicPr>
          <p:cNvPr id="111" name="object 52">
            <a:extLst>
              <a:ext uri="{FF2B5EF4-FFF2-40B4-BE49-F238E27FC236}">
                <a16:creationId xmlns:a16="http://schemas.microsoft.com/office/drawing/2014/main" id="{F2122A27-BAE5-4896-BE23-0C7FCB8FF514}"/>
              </a:ext>
            </a:extLst>
          </p:cNvPr>
          <p:cNvPicPr/>
          <p:nvPr/>
        </p:nvPicPr>
        <p:blipFill>
          <a:blip r:embed="rId7" cstate="print"/>
          <a:stretch>
            <a:fillRect/>
          </a:stretch>
        </p:blipFill>
        <p:spPr>
          <a:xfrm rot="10800000" flipV="1">
            <a:off x="6706900" y="3122063"/>
            <a:ext cx="204246" cy="281178"/>
          </a:xfrm>
          <a:prstGeom prst="rect">
            <a:avLst/>
          </a:prstGeom>
        </p:spPr>
      </p:pic>
      <p:sp>
        <p:nvSpPr>
          <p:cNvPr id="112" name="Скругленный прямоугольник 873">
            <a:extLst>
              <a:ext uri="{FF2B5EF4-FFF2-40B4-BE49-F238E27FC236}">
                <a16:creationId xmlns:a16="http://schemas.microsoft.com/office/drawing/2014/main" id="{DBECF37D-CF65-4ED0-8427-7177E46BE13C}"/>
              </a:ext>
            </a:extLst>
          </p:cNvPr>
          <p:cNvSpPr/>
          <p:nvPr/>
        </p:nvSpPr>
        <p:spPr>
          <a:xfrm>
            <a:off x="9387241" y="2880465"/>
            <a:ext cx="2332998" cy="771990"/>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113" name="object 5">
            <a:extLst>
              <a:ext uri="{FF2B5EF4-FFF2-40B4-BE49-F238E27FC236}">
                <a16:creationId xmlns:a16="http://schemas.microsoft.com/office/drawing/2014/main" id="{6132E683-3A94-42F5-B8EB-CB7D68D5A57C}"/>
              </a:ext>
            </a:extLst>
          </p:cNvPr>
          <p:cNvSpPr txBox="1"/>
          <p:nvPr/>
        </p:nvSpPr>
        <p:spPr>
          <a:xfrm>
            <a:off x="9722432" y="2885282"/>
            <a:ext cx="1958404" cy="197490"/>
          </a:xfrm>
          <a:prstGeom prst="rect">
            <a:avLst/>
          </a:prstGeom>
        </p:spPr>
        <p:txBody>
          <a:bodyPr vert="horz" wrap="square" lIns="0" tIns="12700" rIns="0" bIns="0" rtlCol="0">
            <a:spAutoFit/>
          </a:bodyPr>
          <a:lstStyle/>
          <a:p>
            <a:pPr marL="12700" algn="ctr">
              <a:lnSpc>
                <a:spcPct val="100000"/>
              </a:lnSpc>
              <a:spcBef>
                <a:spcPts val="95"/>
              </a:spcBef>
            </a:pPr>
            <a:r>
              <a:rPr lang="en-US" sz="1200" b="1" spc="-10" dirty="0" err="1">
                <a:solidFill>
                  <a:srgbClr val="0070C0"/>
                </a:solidFill>
                <a:latin typeface="Times New Roman" panose="02020603050405020304" pitchFamily="18" charset="0"/>
                <a:cs typeface="Times New Roman" panose="02020603050405020304" pitchFamily="18" charset="0"/>
              </a:rPr>
              <a:t>Kashkadarya</a:t>
            </a:r>
            <a:r>
              <a:rPr lang="en-US" sz="1200" b="1" spc="-10" dirty="0">
                <a:solidFill>
                  <a:srgbClr val="0070C0"/>
                </a:solidFill>
                <a:latin typeface="Times New Roman" panose="02020603050405020304" pitchFamily="18" charset="0"/>
                <a:cs typeface="Times New Roman" panose="02020603050405020304" pitchFamily="18" charset="0"/>
              </a:rPr>
              <a:t> region</a:t>
            </a:r>
            <a:endParaRPr lang="ru-RU" sz="1200" b="1" spc="-10" dirty="0">
              <a:solidFill>
                <a:srgbClr val="0070C0"/>
              </a:solidFill>
              <a:latin typeface="Times New Roman" panose="02020603050405020304" pitchFamily="18" charset="0"/>
              <a:cs typeface="Times New Roman" panose="02020603050405020304" pitchFamily="18" charset="0"/>
            </a:endParaRPr>
          </a:p>
        </p:txBody>
      </p:sp>
      <p:sp>
        <p:nvSpPr>
          <p:cNvPr id="114" name="object 57">
            <a:extLst>
              <a:ext uri="{FF2B5EF4-FFF2-40B4-BE49-F238E27FC236}">
                <a16:creationId xmlns:a16="http://schemas.microsoft.com/office/drawing/2014/main" id="{476B8307-C1D3-4E40-A644-989CD0D91F61}"/>
              </a:ext>
            </a:extLst>
          </p:cNvPr>
          <p:cNvSpPr txBox="1"/>
          <p:nvPr/>
        </p:nvSpPr>
        <p:spPr>
          <a:xfrm>
            <a:off x="9647276" y="3066888"/>
            <a:ext cx="976031" cy="592470"/>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Number of Deposits</a:t>
            </a:r>
            <a:endParaRPr lang="ru-RU" sz="1000" b="1" dirty="0">
              <a:latin typeface="Times New Roman" panose="02020603050405020304" pitchFamily="18" charset="0"/>
              <a:cs typeface="Times New Roman" panose="02020603050405020304" pitchFamily="18" charset="0"/>
            </a:endParaRPr>
          </a:p>
          <a:p>
            <a:pPr marL="12700" marR="5080" algn="ctr">
              <a:lnSpc>
                <a:spcPct val="100000"/>
              </a:lnSpc>
              <a:spcBef>
                <a:spcPts val="100"/>
              </a:spcBef>
            </a:pPr>
            <a:r>
              <a:rPr lang="ru-RU" sz="1600" b="1" dirty="0">
                <a:latin typeface="Times New Roman" panose="02020603050405020304" pitchFamily="18" charset="0"/>
                <a:cs typeface="Times New Roman" panose="02020603050405020304" pitchFamily="18" charset="0"/>
              </a:rPr>
              <a:t>1</a:t>
            </a:r>
          </a:p>
        </p:txBody>
      </p:sp>
      <p:sp>
        <p:nvSpPr>
          <p:cNvPr id="115" name="object 57">
            <a:extLst>
              <a:ext uri="{FF2B5EF4-FFF2-40B4-BE49-F238E27FC236}">
                <a16:creationId xmlns:a16="http://schemas.microsoft.com/office/drawing/2014/main" id="{61A3D568-9700-4F6A-B36E-D2C511F0D7F5}"/>
              </a:ext>
            </a:extLst>
          </p:cNvPr>
          <p:cNvSpPr txBox="1"/>
          <p:nvPr/>
        </p:nvSpPr>
        <p:spPr>
          <a:xfrm>
            <a:off x="10786122" y="3074341"/>
            <a:ext cx="913786" cy="320601"/>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Value of Reserves</a:t>
            </a:r>
            <a:endParaRPr lang="ru-RU" sz="1000" b="1" dirty="0">
              <a:latin typeface="Times New Roman" panose="02020603050405020304" pitchFamily="18" charset="0"/>
              <a:cs typeface="Times New Roman" panose="02020603050405020304" pitchFamily="18" charset="0"/>
            </a:endParaRPr>
          </a:p>
        </p:txBody>
      </p:sp>
      <p:sp>
        <p:nvSpPr>
          <p:cNvPr id="116" name="Freeform 21">
            <a:extLst>
              <a:ext uri="{FF2B5EF4-FFF2-40B4-BE49-F238E27FC236}">
                <a16:creationId xmlns:a16="http://schemas.microsoft.com/office/drawing/2014/main" id="{8D84C55F-49DB-4C65-9738-E18B4EE995F7}"/>
              </a:ext>
            </a:extLst>
          </p:cNvPr>
          <p:cNvSpPr>
            <a:spLocks noEditPoints="1"/>
          </p:cNvSpPr>
          <p:nvPr/>
        </p:nvSpPr>
        <p:spPr bwMode="auto">
          <a:xfrm>
            <a:off x="10661632" y="3132346"/>
            <a:ext cx="280468" cy="228327"/>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solidFill>
            <a:srgbClr val="92D050"/>
          </a:solid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117" name="object 60">
            <a:extLst>
              <a:ext uri="{FF2B5EF4-FFF2-40B4-BE49-F238E27FC236}">
                <a16:creationId xmlns:a16="http://schemas.microsoft.com/office/drawing/2014/main" id="{CC23F1DB-C100-482A-905A-E140C7B4026C}"/>
              </a:ext>
            </a:extLst>
          </p:cNvPr>
          <p:cNvSpPr txBox="1"/>
          <p:nvPr/>
        </p:nvSpPr>
        <p:spPr>
          <a:xfrm>
            <a:off x="10661632" y="3409564"/>
            <a:ext cx="1077678" cy="228268"/>
          </a:xfrm>
          <a:prstGeom prst="rect">
            <a:avLst/>
          </a:prstGeom>
        </p:spPr>
        <p:txBody>
          <a:bodyPr vert="horz" wrap="square" lIns="0" tIns="12700" rIns="0" bIns="0" rtlCol="0">
            <a:spAutoFit/>
          </a:bodyPr>
          <a:lstStyle/>
          <a:p>
            <a:pPr marL="12700">
              <a:lnSpc>
                <a:spcPct val="100000"/>
              </a:lnSpc>
              <a:spcBef>
                <a:spcPts val="100"/>
              </a:spcBef>
            </a:pPr>
            <a:r>
              <a:rPr lang="ru-RU"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1</a:t>
            </a:r>
            <a:r>
              <a:rPr lang="en-US" sz="1400" b="1" dirty="0">
                <a:latin typeface="Times New Roman" panose="02020603050405020304" pitchFamily="18" charset="0"/>
                <a:cs typeface="Times New Roman" panose="02020603050405020304" pitchFamily="18" charset="0"/>
              </a:rPr>
              <a:t>,</a:t>
            </a:r>
            <a:r>
              <a:rPr lang="ru-RU" sz="1400" b="1" dirty="0">
                <a:latin typeface="Times New Roman" panose="02020603050405020304" pitchFamily="18" charset="0"/>
                <a:cs typeface="Times New Roman" panose="02020603050405020304" pitchFamily="18" charset="0"/>
              </a:rPr>
              <a:t>5</a:t>
            </a:r>
            <a:r>
              <a:rPr lang="en-US" sz="1400" b="1" dirty="0">
                <a:latin typeface="Times New Roman" panose="02020603050405020304" pitchFamily="18" charset="0"/>
                <a:cs typeface="Times New Roman" panose="02020603050405020304" pitchFamily="18" charset="0"/>
              </a:rPr>
              <a:t> billion</a:t>
            </a:r>
            <a:endParaRPr sz="1400" b="1" dirty="0">
              <a:latin typeface="Times New Roman" panose="02020603050405020304" pitchFamily="18" charset="0"/>
              <a:cs typeface="Times New Roman" panose="02020603050405020304" pitchFamily="18" charset="0"/>
            </a:endParaRPr>
          </a:p>
        </p:txBody>
      </p:sp>
      <p:pic>
        <p:nvPicPr>
          <p:cNvPr id="118" name="object 52">
            <a:extLst>
              <a:ext uri="{FF2B5EF4-FFF2-40B4-BE49-F238E27FC236}">
                <a16:creationId xmlns:a16="http://schemas.microsoft.com/office/drawing/2014/main" id="{83B1E7EA-4F4C-4F81-BB60-EDE608FE08CF}"/>
              </a:ext>
            </a:extLst>
          </p:cNvPr>
          <p:cNvPicPr/>
          <p:nvPr/>
        </p:nvPicPr>
        <p:blipFill>
          <a:blip r:embed="rId7" cstate="print"/>
          <a:stretch>
            <a:fillRect/>
          </a:stretch>
        </p:blipFill>
        <p:spPr>
          <a:xfrm rot="10800000" flipV="1">
            <a:off x="9443030" y="3099777"/>
            <a:ext cx="204246" cy="281178"/>
          </a:xfrm>
          <a:prstGeom prst="rect">
            <a:avLst/>
          </a:prstGeom>
        </p:spPr>
      </p:pic>
      <p:sp>
        <p:nvSpPr>
          <p:cNvPr id="119" name="Скругленный прямоугольник 873">
            <a:extLst>
              <a:ext uri="{FF2B5EF4-FFF2-40B4-BE49-F238E27FC236}">
                <a16:creationId xmlns:a16="http://schemas.microsoft.com/office/drawing/2014/main" id="{F7F34DCB-F619-4C58-8DE2-7CF7B8390588}"/>
              </a:ext>
            </a:extLst>
          </p:cNvPr>
          <p:cNvSpPr/>
          <p:nvPr/>
        </p:nvSpPr>
        <p:spPr>
          <a:xfrm>
            <a:off x="6670365" y="3734528"/>
            <a:ext cx="2332998" cy="771990"/>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120" name="object 5">
            <a:extLst>
              <a:ext uri="{FF2B5EF4-FFF2-40B4-BE49-F238E27FC236}">
                <a16:creationId xmlns:a16="http://schemas.microsoft.com/office/drawing/2014/main" id="{9A491D5B-1475-43CF-B19B-350142D86113}"/>
              </a:ext>
            </a:extLst>
          </p:cNvPr>
          <p:cNvSpPr txBox="1"/>
          <p:nvPr/>
        </p:nvSpPr>
        <p:spPr>
          <a:xfrm>
            <a:off x="7005556" y="3739345"/>
            <a:ext cx="1522612" cy="197490"/>
          </a:xfrm>
          <a:prstGeom prst="rect">
            <a:avLst/>
          </a:prstGeom>
        </p:spPr>
        <p:txBody>
          <a:bodyPr vert="horz" wrap="square" lIns="0" tIns="12700" rIns="0" bIns="0" rtlCol="0">
            <a:spAutoFit/>
          </a:bodyPr>
          <a:lstStyle/>
          <a:p>
            <a:pPr marL="12700" algn="ctr">
              <a:lnSpc>
                <a:spcPct val="100000"/>
              </a:lnSpc>
              <a:spcBef>
                <a:spcPts val="95"/>
              </a:spcBef>
            </a:pPr>
            <a:r>
              <a:rPr lang="en-US" sz="1200" b="1" spc="-10" dirty="0" err="1">
                <a:solidFill>
                  <a:srgbClr val="0070C0"/>
                </a:solidFill>
                <a:latin typeface="Times New Roman" panose="02020603050405020304" pitchFamily="18" charset="0"/>
                <a:cs typeface="Times New Roman" panose="02020603050405020304" pitchFamily="18" charset="0"/>
              </a:rPr>
              <a:t>Navoiy</a:t>
            </a:r>
            <a:r>
              <a:rPr lang="en-US" sz="1200" b="1" spc="-10" dirty="0">
                <a:solidFill>
                  <a:srgbClr val="0070C0"/>
                </a:solidFill>
                <a:latin typeface="Times New Roman" panose="02020603050405020304" pitchFamily="18" charset="0"/>
                <a:cs typeface="Times New Roman" panose="02020603050405020304" pitchFamily="18" charset="0"/>
              </a:rPr>
              <a:t> region</a:t>
            </a:r>
            <a:endParaRPr lang="ru-RU" sz="1200" b="1" spc="-10" dirty="0">
              <a:solidFill>
                <a:srgbClr val="0070C0"/>
              </a:solidFill>
              <a:latin typeface="Times New Roman" panose="02020603050405020304" pitchFamily="18" charset="0"/>
              <a:cs typeface="Times New Roman" panose="02020603050405020304" pitchFamily="18" charset="0"/>
            </a:endParaRPr>
          </a:p>
        </p:txBody>
      </p:sp>
      <p:sp>
        <p:nvSpPr>
          <p:cNvPr id="121" name="object 57">
            <a:extLst>
              <a:ext uri="{FF2B5EF4-FFF2-40B4-BE49-F238E27FC236}">
                <a16:creationId xmlns:a16="http://schemas.microsoft.com/office/drawing/2014/main" id="{AB58DFD8-4B1B-4BBE-9042-91A99D33CA2E}"/>
              </a:ext>
            </a:extLst>
          </p:cNvPr>
          <p:cNvSpPr txBox="1"/>
          <p:nvPr/>
        </p:nvSpPr>
        <p:spPr>
          <a:xfrm>
            <a:off x="6930400" y="3920951"/>
            <a:ext cx="976031" cy="592470"/>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Number of Deposits</a:t>
            </a:r>
            <a:endParaRPr lang="ru-RU" sz="1000" b="1" dirty="0">
              <a:latin typeface="Times New Roman" panose="02020603050405020304" pitchFamily="18" charset="0"/>
              <a:cs typeface="Times New Roman" panose="02020603050405020304" pitchFamily="18" charset="0"/>
            </a:endParaRPr>
          </a:p>
          <a:p>
            <a:pPr marL="12700" marR="5080" algn="ctr">
              <a:lnSpc>
                <a:spcPct val="100000"/>
              </a:lnSpc>
              <a:spcBef>
                <a:spcPts val="100"/>
              </a:spcBef>
            </a:pPr>
            <a:r>
              <a:rPr lang="ru-RU" sz="1600" b="1" dirty="0">
                <a:latin typeface="Times New Roman" panose="02020603050405020304" pitchFamily="18" charset="0"/>
                <a:cs typeface="Times New Roman" panose="02020603050405020304" pitchFamily="18" charset="0"/>
              </a:rPr>
              <a:t>12</a:t>
            </a:r>
          </a:p>
        </p:txBody>
      </p:sp>
      <p:sp>
        <p:nvSpPr>
          <p:cNvPr id="122" name="object 57">
            <a:extLst>
              <a:ext uri="{FF2B5EF4-FFF2-40B4-BE49-F238E27FC236}">
                <a16:creationId xmlns:a16="http://schemas.microsoft.com/office/drawing/2014/main" id="{1EDAFE2F-296B-46D3-A5CD-43CEFDBFD113}"/>
              </a:ext>
            </a:extLst>
          </p:cNvPr>
          <p:cNvSpPr txBox="1"/>
          <p:nvPr/>
        </p:nvSpPr>
        <p:spPr>
          <a:xfrm>
            <a:off x="8069246" y="3928404"/>
            <a:ext cx="913786" cy="320601"/>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Value of Reserves</a:t>
            </a:r>
            <a:endParaRPr lang="ru-RU" sz="1000" b="1" dirty="0">
              <a:latin typeface="Times New Roman" panose="02020603050405020304" pitchFamily="18" charset="0"/>
              <a:cs typeface="Times New Roman" panose="02020603050405020304" pitchFamily="18" charset="0"/>
            </a:endParaRPr>
          </a:p>
        </p:txBody>
      </p:sp>
      <p:sp>
        <p:nvSpPr>
          <p:cNvPr id="123" name="Freeform 21">
            <a:extLst>
              <a:ext uri="{FF2B5EF4-FFF2-40B4-BE49-F238E27FC236}">
                <a16:creationId xmlns:a16="http://schemas.microsoft.com/office/drawing/2014/main" id="{657D2613-DEB5-4C7E-BBFA-AF84B6B3BE9D}"/>
              </a:ext>
            </a:extLst>
          </p:cNvPr>
          <p:cNvSpPr>
            <a:spLocks noEditPoints="1"/>
          </p:cNvSpPr>
          <p:nvPr/>
        </p:nvSpPr>
        <p:spPr bwMode="auto">
          <a:xfrm>
            <a:off x="7944756" y="3986409"/>
            <a:ext cx="280468" cy="228327"/>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solidFill>
            <a:srgbClr val="92D050"/>
          </a:solid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124" name="object 60">
            <a:extLst>
              <a:ext uri="{FF2B5EF4-FFF2-40B4-BE49-F238E27FC236}">
                <a16:creationId xmlns:a16="http://schemas.microsoft.com/office/drawing/2014/main" id="{40908137-A1FD-4589-9E87-13B75464D82C}"/>
              </a:ext>
            </a:extLst>
          </p:cNvPr>
          <p:cNvSpPr txBox="1"/>
          <p:nvPr/>
        </p:nvSpPr>
        <p:spPr>
          <a:xfrm>
            <a:off x="7944756" y="4263627"/>
            <a:ext cx="1077678" cy="228268"/>
          </a:xfrm>
          <a:prstGeom prst="rect">
            <a:avLst/>
          </a:prstGeom>
        </p:spPr>
        <p:txBody>
          <a:bodyPr vert="horz" wrap="square" lIns="0" tIns="12700" rIns="0" bIns="0" rtlCol="0">
            <a:spAutoFit/>
          </a:bodyPr>
          <a:lstStyle/>
          <a:p>
            <a:pPr marL="12700">
              <a:lnSpc>
                <a:spcPct val="100000"/>
              </a:lnSpc>
              <a:spcBef>
                <a:spcPts val="100"/>
              </a:spcBef>
            </a:pPr>
            <a:r>
              <a:rPr lang="ru-RU"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2</a:t>
            </a:r>
            <a:r>
              <a:rPr lang="en-US" sz="1400" b="1" dirty="0">
                <a:latin typeface="Times New Roman" panose="02020603050405020304" pitchFamily="18" charset="0"/>
                <a:cs typeface="Times New Roman" panose="02020603050405020304" pitchFamily="18" charset="0"/>
              </a:rPr>
              <a:t>,</a:t>
            </a:r>
            <a:r>
              <a:rPr lang="ru-RU" sz="1400" b="1" dirty="0">
                <a:latin typeface="Times New Roman" panose="02020603050405020304" pitchFamily="18" charset="0"/>
                <a:cs typeface="Times New Roman" panose="02020603050405020304" pitchFamily="18" charset="0"/>
              </a:rPr>
              <a:t>0</a:t>
            </a:r>
            <a:r>
              <a:rPr lang="en-US" sz="1400" b="1" dirty="0">
                <a:latin typeface="Times New Roman" panose="02020603050405020304" pitchFamily="18" charset="0"/>
                <a:cs typeface="Times New Roman" panose="02020603050405020304" pitchFamily="18" charset="0"/>
              </a:rPr>
              <a:t> billion</a:t>
            </a:r>
            <a:endParaRPr sz="1400" b="1" dirty="0">
              <a:latin typeface="Times New Roman" panose="02020603050405020304" pitchFamily="18" charset="0"/>
              <a:cs typeface="Times New Roman" panose="02020603050405020304" pitchFamily="18" charset="0"/>
            </a:endParaRPr>
          </a:p>
        </p:txBody>
      </p:sp>
      <p:pic>
        <p:nvPicPr>
          <p:cNvPr id="125" name="object 52">
            <a:extLst>
              <a:ext uri="{FF2B5EF4-FFF2-40B4-BE49-F238E27FC236}">
                <a16:creationId xmlns:a16="http://schemas.microsoft.com/office/drawing/2014/main" id="{56AE4579-15A1-4956-8916-F1CD123DFDDA}"/>
              </a:ext>
            </a:extLst>
          </p:cNvPr>
          <p:cNvPicPr/>
          <p:nvPr/>
        </p:nvPicPr>
        <p:blipFill>
          <a:blip r:embed="rId7" cstate="print"/>
          <a:stretch>
            <a:fillRect/>
          </a:stretch>
        </p:blipFill>
        <p:spPr>
          <a:xfrm rot="10800000" flipV="1">
            <a:off x="6725884" y="3979031"/>
            <a:ext cx="204246" cy="281178"/>
          </a:xfrm>
          <a:prstGeom prst="rect">
            <a:avLst/>
          </a:prstGeom>
        </p:spPr>
      </p:pic>
      <p:sp>
        <p:nvSpPr>
          <p:cNvPr id="126" name="Скругленный прямоугольник 873">
            <a:extLst>
              <a:ext uri="{FF2B5EF4-FFF2-40B4-BE49-F238E27FC236}">
                <a16:creationId xmlns:a16="http://schemas.microsoft.com/office/drawing/2014/main" id="{FBA1988B-124E-4738-86FF-6138EE27E098}"/>
              </a:ext>
            </a:extLst>
          </p:cNvPr>
          <p:cNvSpPr/>
          <p:nvPr/>
        </p:nvSpPr>
        <p:spPr>
          <a:xfrm>
            <a:off x="9406495" y="3735935"/>
            <a:ext cx="2332998" cy="771990"/>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127" name="object 5">
            <a:extLst>
              <a:ext uri="{FF2B5EF4-FFF2-40B4-BE49-F238E27FC236}">
                <a16:creationId xmlns:a16="http://schemas.microsoft.com/office/drawing/2014/main" id="{C1AC223D-9683-4EA3-9C85-0CA3D09155F0}"/>
              </a:ext>
            </a:extLst>
          </p:cNvPr>
          <p:cNvSpPr txBox="1"/>
          <p:nvPr/>
        </p:nvSpPr>
        <p:spPr>
          <a:xfrm>
            <a:off x="9406495" y="3740752"/>
            <a:ext cx="2274341" cy="197490"/>
          </a:xfrm>
          <a:prstGeom prst="rect">
            <a:avLst/>
          </a:prstGeom>
        </p:spPr>
        <p:txBody>
          <a:bodyPr vert="horz" wrap="square" lIns="0" tIns="12700" rIns="0" bIns="0" rtlCol="0">
            <a:spAutoFit/>
          </a:bodyPr>
          <a:lstStyle/>
          <a:p>
            <a:pPr marL="12700" algn="ctr">
              <a:lnSpc>
                <a:spcPct val="100000"/>
              </a:lnSpc>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The Republic of </a:t>
            </a:r>
            <a:r>
              <a:rPr lang="en-US" sz="1200" b="1" spc="-10" dirty="0" err="1">
                <a:solidFill>
                  <a:srgbClr val="0070C0"/>
                </a:solidFill>
                <a:latin typeface="Times New Roman" panose="02020603050405020304" pitchFamily="18" charset="0"/>
                <a:cs typeface="Times New Roman" panose="02020603050405020304" pitchFamily="18" charset="0"/>
              </a:rPr>
              <a:t>Karakalpakstan</a:t>
            </a:r>
            <a:endParaRPr lang="ru-RU" sz="1200" b="1" spc="-10" dirty="0">
              <a:solidFill>
                <a:srgbClr val="0070C0"/>
              </a:solidFill>
              <a:latin typeface="Times New Roman" panose="02020603050405020304" pitchFamily="18" charset="0"/>
              <a:cs typeface="Times New Roman" panose="02020603050405020304" pitchFamily="18" charset="0"/>
            </a:endParaRPr>
          </a:p>
        </p:txBody>
      </p:sp>
      <p:sp>
        <p:nvSpPr>
          <p:cNvPr id="128" name="object 57">
            <a:extLst>
              <a:ext uri="{FF2B5EF4-FFF2-40B4-BE49-F238E27FC236}">
                <a16:creationId xmlns:a16="http://schemas.microsoft.com/office/drawing/2014/main" id="{F592030A-DF1F-4A78-8E0F-F0520DC3A334}"/>
              </a:ext>
            </a:extLst>
          </p:cNvPr>
          <p:cNvSpPr txBox="1"/>
          <p:nvPr/>
        </p:nvSpPr>
        <p:spPr>
          <a:xfrm>
            <a:off x="9666530" y="3922358"/>
            <a:ext cx="976031" cy="592470"/>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Number of Deposits</a:t>
            </a:r>
            <a:endParaRPr lang="ru-RU" sz="1000" b="1" dirty="0">
              <a:latin typeface="Times New Roman" panose="02020603050405020304" pitchFamily="18" charset="0"/>
              <a:cs typeface="Times New Roman" panose="02020603050405020304" pitchFamily="18" charset="0"/>
            </a:endParaRPr>
          </a:p>
          <a:p>
            <a:pPr marL="12700" marR="5080" algn="ctr">
              <a:lnSpc>
                <a:spcPct val="100000"/>
              </a:lnSpc>
              <a:spcBef>
                <a:spcPts val="100"/>
              </a:spcBef>
            </a:pPr>
            <a:r>
              <a:rPr lang="ru-RU" sz="1600" b="1" dirty="0">
                <a:latin typeface="Times New Roman" panose="02020603050405020304" pitchFamily="18" charset="0"/>
                <a:cs typeface="Times New Roman" panose="02020603050405020304" pitchFamily="18" charset="0"/>
              </a:rPr>
              <a:t>1</a:t>
            </a:r>
          </a:p>
        </p:txBody>
      </p:sp>
      <p:sp>
        <p:nvSpPr>
          <p:cNvPr id="129" name="object 57">
            <a:extLst>
              <a:ext uri="{FF2B5EF4-FFF2-40B4-BE49-F238E27FC236}">
                <a16:creationId xmlns:a16="http://schemas.microsoft.com/office/drawing/2014/main" id="{90DFFEB4-FE6A-4D3F-8A71-92EF45AD3670}"/>
              </a:ext>
            </a:extLst>
          </p:cNvPr>
          <p:cNvSpPr txBox="1"/>
          <p:nvPr/>
        </p:nvSpPr>
        <p:spPr>
          <a:xfrm>
            <a:off x="10805376" y="3929811"/>
            <a:ext cx="913786" cy="320601"/>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Value of Reserves</a:t>
            </a:r>
            <a:endParaRPr lang="ru-RU" sz="1000" b="1" dirty="0">
              <a:latin typeface="Times New Roman" panose="02020603050405020304" pitchFamily="18" charset="0"/>
              <a:cs typeface="Times New Roman" panose="02020603050405020304" pitchFamily="18" charset="0"/>
            </a:endParaRPr>
          </a:p>
        </p:txBody>
      </p:sp>
      <p:sp>
        <p:nvSpPr>
          <p:cNvPr id="130" name="Freeform 21">
            <a:extLst>
              <a:ext uri="{FF2B5EF4-FFF2-40B4-BE49-F238E27FC236}">
                <a16:creationId xmlns:a16="http://schemas.microsoft.com/office/drawing/2014/main" id="{EF7332A8-0E81-4B9D-BB81-2B15425504D6}"/>
              </a:ext>
            </a:extLst>
          </p:cNvPr>
          <p:cNvSpPr>
            <a:spLocks noEditPoints="1"/>
          </p:cNvSpPr>
          <p:nvPr/>
        </p:nvSpPr>
        <p:spPr bwMode="auto">
          <a:xfrm>
            <a:off x="10680886" y="3987816"/>
            <a:ext cx="280468" cy="228327"/>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solidFill>
            <a:srgbClr val="92D050"/>
          </a:solid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131" name="object 60">
            <a:extLst>
              <a:ext uri="{FF2B5EF4-FFF2-40B4-BE49-F238E27FC236}">
                <a16:creationId xmlns:a16="http://schemas.microsoft.com/office/drawing/2014/main" id="{674AA30B-4F14-462C-93C4-46F12F32F0FA}"/>
              </a:ext>
            </a:extLst>
          </p:cNvPr>
          <p:cNvSpPr txBox="1"/>
          <p:nvPr/>
        </p:nvSpPr>
        <p:spPr>
          <a:xfrm>
            <a:off x="10680886" y="4265034"/>
            <a:ext cx="1077678" cy="228268"/>
          </a:xfrm>
          <a:prstGeom prst="rect">
            <a:avLst/>
          </a:prstGeom>
        </p:spPr>
        <p:txBody>
          <a:bodyPr vert="horz" wrap="square" lIns="0" tIns="12700" rIns="0" bIns="0" rtlCol="0">
            <a:spAutoFit/>
          </a:bodyPr>
          <a:lstStyle/>
          <a:p>
            <a:pPr marL="12700">
              <a:lnSpc>
                <a:spcPct val="100000"/>
              </a:lnSpc>
              <a:spcBef>
                <a:spcPts val="100"/>
              </a:spcBef>
            </a:pPr>
            <a:r>
              <a:rPr lang="ru-RU"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0</a:t>
            </a:r>
            <a:r>
              <a:rPr lang="en-US" sz="1400" b="1" dirty="0">
                <a:latin typeface="Times New Roman" panose="02020603050405020304" pitchFamily="18" charset="0"/>
                <a:cs typeface="Times New Roman" panose="02020603050405020304" pitchFamily="18" charset="0"/>
              </a:rPr>
              <a:t>,</a:t>
            </a:r>
            <a:r>
              <a:rPr lang="ru-RU" sz="1400" b="1" dirty="0">
                <a:latin typeface="Times New Roman" panose="02020603050405020304" pitchFamily="18" charset="0"/>
                <a:cs typeface="Times New Roman" panose="02020603050405020304" pitchFamily="18" charset="0"/>
              </a:rPr>
              <a:t>45</a:t>
            </a:r>
            <a:r>
              <a:rPr lang="en-US" sz="1400" b="1" dirty="0">
                <a:latin typeface="Times New Roman" panose="02020603050405020304" pitchFamily="18" charset="0"/>
                <a:cs typeface="Times New Roman" panose="02020603050405020304" pitchFamily="18" charset="0"/>
              </a:rPr>
              <a:t> billion</a:t>
            </a:r>
            <a:endParaRPr sz="1400" b="1" dirty="0">
              <a:latin typeface="Times New Roman" panose="02020603050405020304" pitchFamily="18" charset="0"/>
              <a:cs typeface="Times New Roman" panose="02020603050405020304" pitchFamily="18" charset="0"/>
            </a:endParaRPr>
          </a:p>
        </p:txBody>
      </p:sp>
      <p:pic>
        <p:nvPicPr>
          <p:cNvPr id="132" name="object 52">
            <a:extLst>
              <a:ext uri="{FF2B5EF4-FFF2-40B4-BE49-F238E27FC236}">
                <a16:creationId xmlns:a16="http://schemas.microsoft.com/office/drawing/2014/main" id="{F5A4EC1C-0D3D-49E1-92DB-F2C24EAC95BA}"/>
              </a:ext>
            </a:extLst>
          </p:cNvPr>
          <p:cNvPicPr/>
          <p:nvPr/>
        </p:nvPicPr>
        <p:blipFill>
          <a:blip r:embed="rId7" cstate="print"/>
          <a:stretch>
            <a:fillRect/>
          </a:stretch>
        </p:blipFill>
        <p:spPr>
          <a:xfrm rot="10800000" flipV="1">
            <a:off x="9455668" y="3959983"/>
            <a:ext cx="204246" cy="281178"/>
          </a:xfrm>
          <a:prstGeom prst="rect">
            <a:avLst/>
          </a:prstGeom>
        </p:spPr>
      </p:pic>
      <p:sp>
        <p:nvSpPr>
          <p:cNvPr id="133" name="Скругленный прямоугольник 873">
            <a:extLst>
              <a:ext uri="{FF2B5EF4-FFF2-40B4-BE49-F238E27FC236}">
                <a16:creationId xmlns:a16="http://schemas.microsoft.com/office/drawing/2014/main" id="{714D8269-11BD-4CDC-894C-36D122F2837B}"/>
              </a:ext>
            </a:extLst>
          </p:cNvPr>
          <p:cNvSpPr/>
          <p:nvPr/>
        </p:nvSpPr>
        <p:spPr>
          <a:xfrm>
            <a:off x="6701607" y="4629843"/>
            <a:ext cx="2332998" cy="771990"/>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134" name="object 5">
            <a:extLst>
              <a:ext uri="{FF2B5EF4-FFF2-40B4-BE49-F238E27FC236}">
                <a16:creationId xmlns:a16="http://schemas.microsoft.com/office/drawing/2014/main" id="{F88F6D25-F624-4609-8169-74FA0C60A396}"/>
              </a:ext>
            </a:extLst>
          </p:cNvPr>
          <p:cNvSpPr txBox="1"/>
          <p:nvPr/>
        </p:nvSpPr>
        <p:spPr>
          <a:xfrm>
            <a:off x="7036797" y="4634660"/>
            <a:ext cx="1737273" cy="197490"/>
          </a:xfrm>
          <a:prstGeom prst="rect">
            <a:avLst/>
          </a:prstGeom>
        </p:spPr>
        <p:txBody>
          <a:bodyPr vert="horz" wrap="square" lIns="0" tIns="12700" rIns="0" bIns="0" rtlCol="0">
            <a:spAutoFit/>
          </a:bodyPr>
          <a:lstStyle/>
          <a:p>
            <a:pPr marL="12700" algn="ctr">
              <a:lnSpc>
                <a:spcPct val="100000"/>
              </a:lnSpc>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Samarkand region</a:t>
            </a:r>
            <a:endParaRPr lang="ru-RU" sz="1200" b="1" spc="-10" dirty="0">
              <a:solidFill>
                <a:srgbClr val="0070C0"/>
              </a:solidFill>
              <a:latin typeface="Times New Roman" panose="02020603050405020304" pitchFamily="18" charset="0"/>
              <a:cs typeface="Times New Roman" panose="02020603050405020304" pitchFamily="18" charset="0"/>
            </a:endParaRPr>
          </a:p>
        </p:txBody>
      </p:sp>
      <p:sp>
        <p:nvSpPr>
          <p:cNvPr id="135" name="object 57">
            <a:extLst>
              <a:ext uri="{FF2B5EF4-FFF2-40B4-BE49-F238E27FC236}">
                <a16:creationId xmlns:a16="http://schemas.microsoft.com/office/drawing/2014/main" id="{043E6AFA-28E7-43FC-9DDF-BC3552CA401F}"/>
              </a:ext>
            </a:extLst>
          </p:cNvPr>
          <p:cNvSpPr txBox="1"/>
          <p:nvPr/>
        </p:nvSpPr>
        <p:spPr>
          <a:xfrm>
            <a:off x="6961642" y="4816266"/>
            <a:ext cx="976031" cy="592470"/>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Number of Deposits</a:t>
            </a:r>
            <a:endParaRPr lang="ru-RU" sz="1000" b="1" dirty="0">
              <a:latin typeface="Times New Roman" panose="02020603050405020304" pitchFamily="18" charset="0"/>
              <a:cs typeface="Times New Roman" panose="02020603050405020304" pitchFamily="18" charset="0"/>
            </a:endParaRPr>
          </a:p>
          <a:p>
            <a:pPr marL="12700" marR="5080" algn="ctr">
              <a:lnSpc>
                <a:spcPct val="100000"/>
              </a:lnSpc>
              <a:spcBef>
                <a:spcPts val="100"/>
              </a:spcBef>
            </a:pPr>
            <a:r>
              <a:rPr lang="ru-RU" sz="1600" b="1" dirty="0">
                <a:latin typeface="Times New Roman" panose="02020603050405020304" pitchFamily="18" charset="0"/>
                <a:cs typeface="Times New Roman" panose="02020603050405020304" pitchFamily="18" charset="0"/>
              </a:rPr>
              <a:t>4</a:t>
            </a:r>
          </a:p>
        </p:txBody>
      </p:sp>
      <p:sp>
        <p:nvSpPr>
          <p:cNvPr id="136" name="object 57">
            <a:extLst>
              <a:ext uri="{FF2B5EF4-FFF2-40B4-BE49-F238E27FC236}">
                <a16:creationId xmlns:a16="http://schemas.microsoft.com/office/drawing/2014/main" id="{B1297EAF-8634-4F95-AA03-74F28DDC2F0C}"/>
              </a:ext>
            </a:extLst>
          </p:cNvPr>
          <p:cNvSpPr txBox="1"/>
          <p:nvPr/>
        </p:nvSpPr>
        <p:spPr>
          <a:xfrm>
            <a:off x="8100488" y="4823719"/>
            <a:ext cx="913786" cy="320601"/>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Value of Reserves</a:t>
            </a:r>
            <a:endParaRPr lang="ru-RU" sz="1000" b="1" dirty="0">
              <a:latin typeface="Times New Roman" panose="02020603050405020304" pitchFamily="18" charset="0"/>
              <a:cs typeface="Times New Roman" panose="02020603050405020304" pitchFamily="18" charset="0"/>
            </a:endParaRPr>
          </a:p>
        </p:txBody>
      </p:sp>
      <p:sp>
        <p:nvSpPr>
          <p:cNvPr id="137" name="Freeform 21">
            <a:extLst>
              <a:ext uri="{FF2B5EF4-FFF2-40B4-BE49-F238E27FC236}">
                <a16:creationId xmlns:a16="http://schemas.microsoft.com/office/drawing/2014/main" id="{92CCE803-AF97-4648-8020-EFF9002BF3CA}"/>
              </a:ext>
            </a:extLst>
          </p:cNvPr>
          <p:cNvSpPr>
            <a:spLocks noEditPoints="1"/>
          </p:cNvSpPr>
          <p:nvPr/>
        </p:nvSpPr>
        <p:spPr bwMode="auto">
          <a:xfrm>
            <a:off x="7975998" y="4881724"/>
            <a:ext cx="280468" cy="228327"/>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solidFill>
            <a:srgbClr val="92D050"/>
          </a:solid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138" name="object 60">
            <a:extLst>
              <a:ext uri="{FF2B5EF4-FFF2-40B4-BE49-F238E27FC236}">
                <a16:creationId xmlns:a16="http://schemas.microsoft.com/office/drawing/2014/main" id="{0B8327B8-5AE7-4FBE-85D0-BD123AF550CE}"/>
              </a:ext>
            </a:extLst>
          </p:cNvPr>
          <p:cNvSpPr txBox="1"/>
          <p:nvPr/>
        </p:nvSpPr>
        <p:spPr>
          <a:xfrm>
            <a:off x="7975998" y="5158942"/>
            <a:ext cx="1077678" cy="228268"/>
          </a:xfrm>
          <a:prstGeom prst="rect">
            <a:avLst/>
          </a:prstGeom>
        </p:spPr>
        <p:txBody>
          <a:bodyPr vert="horz" wrap="square" lIns="0" tIns="12700" rIns="0" bIns="0" rtlCol="0">
            <a:spAutoFit/>
          </a:bodyPr>
          <a:lstStyle/>
          <a:p>
            <a:pPr marL="12700">
              <a:lnSpc>
                <a:spcPct val="100000"/>
              </a:lnSpc>
              <a:spcBef>
                <a:spcPts val="100"/>
              </a:spcBef>
            </a:pPr>
            <a:r>
              <a:rPr lang="ru-RU"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0,5</a:t>
            </a:r>
            <a:r>
              <a:rPr lang="en-US" sz="1400" b="1" dirty="0">
                <a:latin typeface="Times New Roman" panose="02020603050405020304" pitchFamily="18" charset="0"/>
                <a:cs typeface="Times New Roman" panose="02020603050405020304" pitchFamily="18" charset="0"/>
              </a:rPr>
              <a:t> billion</a:t>
            </a:r>
            <a:endParaRPr sz="1400" b="1" dirty="0">
              <a:latin typeface="Times New Roman" panose="02020603050405020304" pitchFamily="18" charset="0"/>
              <a:cs typeface="Times New Roman" panose="02020603050405020304" pitchFamily="18" charset="0"/>
            </a:endParaRPr>
          </a:p>
        </p:txBody>
      </p:sp>
      <p:pic>
        <p:nvPicPr>
          <p:cNvPr id="139" name="object 52">
            <a:extLst>
              <a:ext uri="{FF2B5EF4-FFF2-40B4-BE49-F238E27FC236}">
                <a16:creationId xmlns:a16="http://schemas.microsoft.com/office/drawing/2014/main" id="{EF675298-7DD6-4E39-B729-95EFF2157A5A}"/>
              </a:ext>
            </a:extLst>
          </p:cNvPr>
          <p:cNvPicPr/>
          <p:nvPr/>
        </p:nvPicPr>
        <p:blipFill>
          <a:blip r:embed="rId7" cstate="print"/>
          <a:stretch>
            <a:fillRect/>
          </a:stretch>
        </p:blipFill>
        <p:spPr>
          <a:xfrm rot="10800000" flipV="1">
            <a:off x="6738782" y="4855298"/>
            <a:ext cx="204246" cy="281178"/>
          </a:xfrm>
          <a:prstGeom prst="rect">
            <a:avLst/>
          </a:prstGeom>
        </p:spPr>
      </p:pic>
      <p:sp>
        <p:nvSpPr>
          <p:cNvPr id="140" name="Скругленный прямоугольник 873">
            <a:extLst>
              <a:ext uri="{FF2B5EF4-FFF2-40B4-BE49-F238E27FC236}">
                <a16:creationId xmlns:a16="http://schemas.microsoft.com/office/drawing/2014/main" id="{E8822E92-6115-4223-AAD8-E60C1D5C11F5}"/>
              </a:ext>
            </a:extLst>
          </p:cNvPr>
          <p:cNvSpPr/>
          <p:nvPr/>
        </p:nvSpPr>
        <p:spPr>
          <a:xfrm>
            <a:off x="9437737" y="4631250"/>
            <a:ext cx="2332998" cy="771990"/>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141" name="object 5">
            <a:extLst>
              <a:ext uri="{FF2B5EF4-FFF2-40B4-BE49-F238E27FC236}">
                <a16:creationId xmlns:a16="http://schemas.microsoft.com/office/drawing/2014/main" id="{E9548521-AA67-4966-BB66-668C80B13F92}"/>
              </a:ext>
            </a:extLst>
          </p:cNvPr>
          <p:cNvSpPr txBox="1"/>
          <p:nvPr/>
        </p:nvSpPr>
        <p:spPr>
          <a:xfrm>
            <a:off x="9772928" y="4636067"/>
            <a:ext cx="1946234" cy="197490"/>
          </a:xfrm>
          <a:prstGeom prst="rect">
            <a:avLst/>
          </a:prstGeom>
        </p:spPr>
        <p:txBody>
          <a:bodyPr vert="horz" wrap="square" lIns="0" tIns="12700" rIns="0" bIns="0" rtlCol="0">
            <a:spAutoFit/>
          </a:bodyPr>
          <a:lstStyle/>
          <a:p>
            <a:pPr marL="12700">
              <a:lnSpc>
                <a:spcPct val="100000"/>
              </a:lnSpc>
              <a:spcBef>
                <a:spcPts val="95"/>
              </a:spcBef>
            </a:pPr>
            <a:r>
              <a:rPr lang="en-US" sz="1200" b="1" spc="-10" dirty="0" err="1">
                <a:solidFill>
                  <a:srgbClr val="0070C0"/>
                </a:solidFill>
                <a:latin typeface="Times New Roman" panose="02020603050405020304" pitchFamily="18" charset="0"/>
                <a:cs typeface="Times New Roman" panose="02020603050405020304" pitchFamily="18" charset="0"/>
              </a:rPr>
              <a:t>Surkhandarya</a:t>
            </a:r>
            <a:r>
              <a:rPr lang="en-US" sz="1200" b="1" spc="-10" dirty="0">
                <a:solidFill>
                  <a:srgbClr val="0070C0"/>
                </a:solidFill>
                <a:latin typeface="Times New Roman" panose="02020603050405020304" pitchFamily="18" charset="0"/>
                <a:cs typeface="Times New Roman" panose="02020603050405020304" pitchFamily="18" charset="0"/>
              </a:rPr>
              <a:t> region</a:t>
            </a:r>
            <a:endParaRPr lang="ru-RU" sz="1200" b="1" spc="-10" dirty="0">
              <a:solidFill>
                <a:srgbClr val="0070C0"/>
              </a:solidFill>
              <a:latin typeface="Times New Roman" panose="02020603050405020304" pitchFamily="18" charset="0"/>
              <a:cs typeface="Times New Roman" panose="02020603050405020304" pitchFamily="18" charset="0"/>
            </a:endParaRPr>
          </a:p>
        </p:txBody>
      </p:sp>
      <p:sp>
        <p:nvSpPr>
          <p:cNvPr id="142" name="object 57">
            <a:extLst>
              <a:ext uri="{FF2B5EF4-FFF2-40B4-BE49-F238E27FC236}">
                <a16:creationId xmlns:a16="http://schemas.microsoft.com/office/drawing/2014/main" id="{C8013DC6-AE34-479D-A7E5-A0921B7652EC}"/>
              </a:ext>
            </a:extLst>
          </p:cNvPr>
          <p:cNvSpPr txBox="1"/>
          <p:nvPr/>
        </p:nvSpPr>
        <p:spPr>
          <a:xfrm>
            <a:off x="9697772" y="4817673"/>
            <a:ext cx="976031" cy="592470"/>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Number of Deposits</a:t>
            </a:r>
            <a:endParaRPr lang="ru-RU" sz="1000" b="1" dirty="0">
              <a:latin typeface="Times New Roman" panose="02020603050405020304" pitchFamily="18" charset="0"/>
              <a:cs typeface="Times New Roman" panose="02020603050405020304" pitchFamily="18" charset="0"/>
            </a:endParaRPr>
          </a:p>
          <a:p>
            <a:pPr marL="12700" marR="5080" algn="ctr">
              <a:lnSpc>
                <a:spcPct val="100000"/>
              </a:lnSpc>
              <a:spcBef>
                <a:spcPts val="100"/>
              </a:spcBef>
            </a:pPr>
            <a:r>
              <a:rPr lang="ru-RU" sz="1600" b="1" dirty="0">
                <a:latin typeface="Times New Roman" panose="02020603050405020304" pitchFamily="18" charset="0"/>
                <a:cs typeface="Times New Roman" panose="02020603050405020304" pitchFamily="18" charset="0"/>
              </a:rPr>
              <a:t>8</a:t>
            </a:r>
          </a:p>
        </p:txBody>
      </p:sp>
      <p:sp>
        <p:nvSpPr>
          <p:cNvPr id="143" name="object 57">
            <a:extLst>
              <a:ext uri="{FF2B5EF4-FFF2-40B4-BE49-F238E27FC236}">
                <a16:creationId xmlns:a16="http://schemas.microsoft.com/office/drawing/2014/main" id="{958E8F43-02B6-4C40-848F-6A43F1612830}"/>
              </a:ext>
            </a:extLst>
          </p:cNvPr>
          <p:cNvSpPr txBox="1"/>
          <p:nvPr/>
        </p:nvSpPr>
        <p:spPr>
          <a:xfrm>
            <a:off x="10836618" y="4825126"/>
            <a:ext cx="913786" cy="320601"/>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Value of Reserves</a:t>
            </a:r>
            <a:endParaRPr lang="ru-RU" sz="1000" b="1" dirty="0">
              <a:latin typeface="Times New Roman" panose="02020603050405020304" pitchFamily="18" charset="0"/>
              <a:cs typeface="Times New Roman" panose="02020603050405020304" pitchFamily="18" charset="0"/>
            </a:endParaRPr>
          </a:p>
        </p:txBody>
      </p:sp>
      <p:sp>
        <p:nvSpPr>
          <p:cNvPr id="144" name="Freeform 21">
            <a:extLst>
              <a:ext uri="{FF2B5EF4-FFF2-40B4-BE49-F238E27FC236}">
                <a16:creationId xmlns:a16="http://schemas.microsoft.com/office/drawing/2014/main" id="{D68A6210-6D02-4E28-9693-A6BB87C6F359}"/>
              </a:ext>
            </a:extLst>
          </p:cNvPr>
          <p:cNvSpPr>
            <a:spLocks noEditPoints="1"/>
          </p:cNvSpPr>
          <p:nvPr/>
        </p:nvSpPr>
        <p:spPr bwMode="auto">
          <a:xfrm>
            <a:off x="10712128" y="4883131"/>
            <a:ext cx="280468" cy="228327"/>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solidFill>
            <a:srgbClr val="92D050"/>
          </a:solid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145" name="object 60">
            <a:extLst>
              <a:ext uri="{FF2B5EF4-FFF2-40B4-BE49-F238E27FC236}">
                <a16:creationId xmlns:a16="http://schemas.microsoft.com/office/drawing/2014/main" id="{90B00484-2812-4260-AA23-18648FB8CBA0}"/>
              </a:ext>
            </a:extLst>
          </p:cNvPr>
          <p:cNvSpPr txBox="1"/>
          <p:nvPr/>
        </p:nvSpPr>
        <p:spPr>
          <a:xfrm>
            <a:off x="10712128" y="5160349"/>
            <a:ext cx="1077678" cy="228268"/>
          </a:xfrm>
          <a:prstGeom prst="rect">
            <a:avLst/>
          </a:prstGeom>
        </p:spPr>
        <p:txBody>
          <a:bodyPr vert="horz" wrap="square" lIns="0" tIns="12700" rIns="0" bIns="0" rtlCol="0">
            <a:spAutoFit/>
          </a:bodyPr>
          <a:lstStyle/>
          <a:p>
            <a:pPr marL="12700">
              <a:lnSpc>
                <a:spcPct val="100000"/>
              </a:lnSpc>
              <a:spcBef>
                <a:spcPts val="100"/>
              </a:spcBef>
            </a:pPr>
            <a:r>
              <a:rPr lang="ru-RU"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0</a:t>
            </a:r>
            <a:r>
              <a:rPr lang="en-US" sz="1400" b="1" dirty="0">
                <a:latin typeface="Times New Roman" panose="02020603050405020304" pitchFamily="18" charset="0"/>
                <a:cs typeface="Times New Roman" panose="02020603050405020304" pitchFamily="18" charset="0"/>
              </a:rPr>
              <a:t>,</a:t>
            </a:r>
            <a:r>
              <a:rPr lang="ru-RU" sz="1400" b="1" dirty="0">
                <a:latin typeface="Times New Roman" panose="02020603050405020304" pitchFamily="18" charset="0"/>
                <a:cs typeface="Times New Roman" panose="02020603050405020304" pitchFamily="18" charset="0"/>
              </a:rPr>
              <a:t>9</a:t>
            </a:r>
            <a:r>
              <a:rPr lang="en-US" sz="1400" b="1" dirty="0">
                <a:latin typeface="Times New Roman" panose="02020603050405020304" pitchFamily="18" charset="0"/>
                <a:cs typeface="Times New Roman" panose="02020603050405020304" pitchFamily="18" charset="0"/>
              </a:rPr>
              <a:t> billion</a:t>
            </a:r>
            <a:endParaRPr sz="1400" b="1" dirty="0">
              <a:latin typeface="Times New Roman" panose="02020603050405020304" pitchFamily="18" charset="0"/>
              <a:cs typeface="Times New Roman" panose="02020603050405020304" pitchFamily="18" charset="0"/>
            </a:endParaRPr>
          </a:p>
        </p:txBody>
      </p:sp>
      <p:pic>
        <p:nvPicPr>
          <p:cNvPr id="146" name="object 52">
            <a:extLst>
              <a:ext uri="{FF2B5EF4-FFF2-40B4-BE49-F238E27FC236}">
                <a16:creationId xmlns:a16="http://schemas.microsoft.com/office/drawing/2014/main" id="{46633593-A923-44C9-BA18-A522D16FF7DB}"/>
              </a:ext>
            </a:extLst>
          </p:cNvPr>
          <p:cNvPicPr/>
          <p:nvPr/>
        </p:nvPicPr>
        <p:blipFill>
          <a:blip r:embed="rId7" cstate="print"/>
          <a:stretch>
            <a:fillRect/>
          </a:stretch>
        </p:blipFill>
        <p:spPr>
          <a:xfrm rot="10800000" flipV="1">
            <a:off x="9460617" y="4855299"/>
            <a:ext cx="204246" cy="281178"/>
          </a:xfrm>
          <a:prstGeom prst="rect">
            <a:avLst/>
          </a:prstGeom>
        </p:spPr>
      </p:pic>
    </p:spTree>
    <p:extLst>
      <p:ext uri="{BB962C8B-B14F-4D97-AF65-F5344CB8AC3E}">
        <p14:creationId xmlns:p14="http://schemas.microsoft.com/office/powerpoint/2010/main" val="297429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4543A3-A871-44B0-9BA4-4FD784D7E9E8}"/>
              </a:ext>
            </a:extLst>
          </p:cNvPr>
          <p:cNvSpPr/>
          <p:nvPr/>
        </p:nvSpPr>
        <p:spPr>
          <a:xfrm>
            <a:off x="-14514" y="-9525"/>
            <a:ext cx="12221029"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pic>
        <p:nvPicPr>
          <p:cNvPr id="3" name="Рисунок 2">
            <a:extLst>
              <a:ext uri="{FF2B5EF4-FFF2-40B4-BE49-F238E27FC236}">
                <a16:creationId xmlns:a16="http://schemas.microsoft.com/office/drawing/2014/main" id="{1000FF98-ACF4-326A-49D2-F3D1CCF13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253858" cy="6867523"/>
          </a:xfrm>
          <a:prstGeom prst="rect">
            <a:avLst/>
          </a:prstGeom>
          <a:solidFill>
            <a:schemeClr val="accent5">
              <a:lumMod val="20000"/>
              <a:lumOff val="80000"/>
            </a:schemeClr>
          </a:solidFill>
        </p:spPr>
      </p:pic>
      <p:grpSp>
        <p:nvGrpSpPr>
          <p:cNvPr id="2" name="Группа 1">
            <a:extLst>
              <a:ext uri="{FF2B5EF4-FFF2-40B4-BE49-F238E27FC236}">
                <a16:creationId xmlns:a16="http://schemas.microsoft.com/office/drawing/2014/main" id="{C58B28FE-9932-3BE4-9E4B-6028C700CAB6}"/>
              </a:ext>
            </a:extLst>
          </p:cNvPr>
          <p:cNvGrpSpPr/>
          <p:nvPr/>
        </p:nvGrpSpPr>
        <p:grpSpPr>
          <a:xfrm>
            <a:off x="2388959" y="3213471"/>
            <a:ext cx="7090229" cy="584775"/>
            <a:chOff x="2550884" y="3436890"/>
            <a:chExt cx="7090229" cy="584775"/>
          </a:xfrm>
        </p:grpSpPr>
        <p:sp>
          <p:nvSpPr>
            <p:cNvPr id="54" name="TextBox 53">
              <a:extLst>
                <a:ext uri="{FF2B5EF4-FFF2-40B4-BE49-F238E27FC236}">
                  <a16:creationId xmlns:a16="http://schemas.microsoft.com/office/drawing/2014/main" id="{44A23744-D77C-42C9-9123-02987EB3A91C}"/>
                </a:ext>
              </a:extLst>
            </p:cNvPr>
            <p:cNvSpPr txBox="1"/>
            <p:nvPr/>
          </p:nvSpPr>
          <p:spPr>
            <a:xfrm>
              <a:off x="2550884" y="3436890"/>
              <a:ext cx="7090229" cy="584775"/>
            </a:xfrm>
            <a:prstGeom prst="rect">
              <a:avLst/>
            </a:prstGeom>
            <a:noFill/>
          </p:spPr>
          <p:txBody>
            <a:bodyPr wrap="square" rtlCol="0">
              <a:spAutoFit/>
            </a:bodyPr>
            <a:lstStyle/>
            <a:p>
              <a:pPr lvl="0" algn="ctr">
                <a:defRPr/>
              </a:pPr>
              <a:r>
                <a:rPr lang="en-US" sz="3200" b="1" spc="300" dirty="0">
                  <a:solidFill>
                    <a:srgbClr val="4472C4">
                      <a:lumMod val="75000"/>
                    </a:srgbClr>
                  </a:solidFill>
                  <a:latin typeface="Times New Roman" pitchFamily="18" charset="0"/>
                  <a:cs typeface="Times New Roman" pitchFamily="18" charset="0"/>
                </a:rPr>
                <a:t>Project Proposals</a:t>
              </a:r>
              <a:endParaRPr kumimoji="0" lang="ru" sz="3200" b="1" i="0" u="none" strike="noStrike" kern="1200" cap="none" spc="300" normalizeH="0" baseline="0" noProof="0" dirty="0">
                <a:ln>
                  <a:noFill/>
                </a:ln>
                <a:solidFill>
                  <a:srgbClr val="4472C4">
                    <a:lumMod val="75000"/>
                  </a:srgbClr>
                </a:solidFill>
                <a:effectLst/>
                <a:uLnTx/>
                <a:uFillTx/>
                <a:latin typeface="Times New Roman" pitchFamily="18" charset="0"/>
                <a:cs typeface="Times New Roman" pitchFamily="18" charset="0"/>
              </a:endParaRPr>
            </a:p>
          </p:txBody>
        </p:sp>
        <p:cxnSp>
          <p:nvCxnSpPr>
            <p:cNvPr id="56" name="Straight Connector 55">
              <a:extLst>
                <a:ext uri="{FF2B5EF4-FFF2-40B4-BE49-F238E27FC236}">
                  <a16:creationId xmlns:a16="http://schemas.microsoft.com/office/drawing/2014/main" id="{D3D017D1-9B42-4963-8502-47952533B93E}"/>
                </a:ext>
              </a:extLst>
            </p:cNvPr>
            <p:cNvCxnSpPr/>
            <p:nvPr/>
          </p:nvCxnSpPr>
          <p:spPr>
            <a:xfrm>
              <a:off x="3970425" y="3985389"/>
              <a:ext cx="42511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1" name="Freeform 9">
            <a:extLst>
              <a:ext uri="{FF2B5EF4-FFF2-40B4-BE49-F238E27FC236}">
                <a16:creationId xmlns:a16="http://schemas.microsoft.com/office/drawing/2014/main" id="{774CFFF1-0D07-4ED1-B59A-071B59A1FFEA}"/>
              </a:ext>
            </a:extLst>
          </p:cNvPr>
          <p:cNvSpPr>
            <a:spLocks/>
          </p:cNvSpPr>
          <p:nvPr/>
        </p:nvSpPr>
        <p:spPr bwMode="auto">
          <a:xfrm>
            <a:off x="5130800" y="0"/>
            <a:ext cx="7090229" cy="3540351"/>
          </a:xfrm>
          <a:custGeom>
            <a:avLst/>
            <a:gdLst>
              <a:gd name="T0" fmla="*/ 0 w 7680"/>
              <a:gd name="T1" fmla="*/ 0 h 1850"/>
              <a:gd name="T2" fmla="*/ 2319 w 7680"/>
              <a:gd name="T3" fmla="*/ 713 h 1850"/>
              <a:gd name="T4" fmla="*/ 7680 w 7680"/>
              <a:gd name="T5" fmla="*/ 1850 h 1850"/>
              <a:gd name="T6" fmla="*/ 7680 w 7680"/>
              <a:gd name="T7" fmla="*/ 0 h 1850"/>
              <a:gd name="T8" fmla="*/ 0 w 7680"/>
              <a:gd name="T9" fmla="*/ 0 h 1850"/>
            </a:gdLst>
            <a:ahLst/>
            <a:cxnLst>
              <a:cxn ang="0">
                <a:pos x="T0" y="T1"/>
              </a:cxn>
              <a:cxn ang="0">
                <a:pos x="T2" y="T3"/>
              </a:cxn>
              <a:cxn ang="0">
                <a:pos x="T4" y="T5"/>
              </a:cxn>
              <a:cxn ang="0">
                <a:pos x="T6" y="T7"/>
              </a:cxn>
              <a:cxn ang="0">
                <a:pos x="T8" y="T9"/>
              </a:cxn>
            </a:cxnLst>
            <a:rect l="0" t="0" r="r" b="b"/>
            <a:pathLst>
              <a:path w="7680" h="1850">
                <a:moveTo>
                  <a:pt x="0" y="0"/>
                </a:moveTo>
                <a:cubicBezTo>
                  <a:pt x="0" y="0"/>
                  <a:pt x="649" y="713"/>
                  <a:pt x="2319" y="713"/>
                </a:cubicBezTo>
                <a:cubicBezTo>
                  <a:pt x="5172" y="713"/>
                  <a:pt x="4900" y="1850"/>
                  <a:pt x="7680" y="1850"/>
                </a:cubicBezTo>
                <a:cubicBezTo>
                  <a:pt x="7680" y="0"/>
                  <a:pt x="7680" y="0"/>
                  <a:pt x="7680" y="0"/>
                </a:cubicBezTo>
                <a:lnTo>
                  <a:pt x="0" y="0"/>
                </a:lnTo>
                <a:close/>
              </a:path>
            </a:pathLst>
          </a:custGeom>
          <a:gradFill flip="none" rotWithShape="1">
            <a:gsLst>
              <a:gs pos="100000">
                <a:schemeClr val="bg1">
                  <a:alpha val="1000"/>
                </a:schemeClr>
              </a:gs>
              <a:gs pos="0">
                <a:schemeClr val="bg1">
                  <a:alpha val="21000"/>
                </a:schemeClr>
              </a:gs>
            </a:gsLst>
            <a:lin ang="8400000" scaled="0"/>
            <a:tileRect/>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Light"/>
              <a:ea typeface="+mn-ea"/>
              <a:cs typeface="+mn-cs"/>
            </a:endParaRPr>
          </a:p>
        </p:txBody>
      </p:sp>
      <p:sp>
        <p:nvSpPr>
          <p:cNvPr id="62" name="Freeform 9">
            <a:extLst>
              <a:ext uri="{FF2B5EF4-FFF2-40B4-BE49-F238E27FC236}">
                <a16:creationId xmlns:a16="http://schemas.microsoft.com/office/drawing/2014/main" id="{A58753A7-50CE-43FD-8337-9B132EAD17C5}"/>
              </a:ext>
            </a:extLst>
          </p:cNvPr>
          <p:cNvSpPr>
            <a:spLocks/>
          </p:cNvSpPr>
          <p:nvPr/>
        </p:nvSpPr>
        <p:spPr bwMode="auto">
          <a:xfrm rot="10800000">
            <a:off x="1" y="3317648"/>
            <a:ext cx="7090229" cy="3540351"/>
          </a:xfrm>
          <a:custGeom>
            <a:avLst/>
            <a:gdLst>
              <a:gd name="T0" fmla="*/ 0 w 7680"/>
              <a:gd name="T1" fmla="*/ 0 h 1850"/>
              <a:gd name="T2" fmla="*/ 2319 w 7680"/>
              <a:gd name="T3" fmla="*/ 713 h 1850"/>
              <a:gd name="T4" fmla="*/ 7680 w 7680"/>
              <a:gd name="T5" fmla="*/ 1850 h 1850"/>
              <a:gd name="T6" fmla="*/ 7680 w 7680"/>
              <a:gd name="T7" fmla="*/ 0 h 1850"/>
              <a:gd name="T8" fmla="*/ 0 w 7680"/>
              <a:gd name="T9" fmla="*/ 0 h 1850"/>
            </a:gdLst>
            <a:ahLst/>
            <a:cxnLst>
              <a:cxn ang="0">
                <a:pos x="T0" y="T1"/>
              </a:cxn>
              <a:cxn ang="0">
                <a:pos x="T2" y="T3"/>
              </a:cxn>
              <a:cxn ang="0">
                <a:pos x="T4" y="T5"/>
              </a:cxn>
              <a:cxn ang="0">
                <a:pos x="T6" y="T7"/>
              </a:cxn>
              <a:cxn ang="0">
                <a:pos x="T8" y="T9"/>
              </a:cxn>
            </a:cxnLst>
            <a:rect l="0" t="0" r="r" b="b"/>
            <a:pathLst>
              <a:path w="7680" h="1850">
                <a:moveTo>
                  <a:pt x="0" y="0"/>
                </a:moveTo>
                <a:cubicBezTo>
                  <a:pt x="0" y="0"/>
                  <a:pt x="649" y="713"/>
                  <a:pt x="2319" y="713"/>
                </a:cubicBezTo>
                <a:cubicBezTo>
                  <a:pt x="5172" y="713"/>
                  <a:pt x="4900" y="1850"/>
                  <a:pt x="7680" y="1850"/>
                </a:cubicBezTo>
                <a:cubicBezTo>
                  <a:pt x="7680" y="0"/>
                  <a:pt x="7680" y="0"/>
                  <a:pt x="7680" y="0"/>
                </a:cubicBezTo>
                <a:lnTo>
                  <a:pt x="0" y="0"/>
                </a:lnTo>
                <a:close/>
              </a:path>
            </a:pathLst>
          </a:custGeom>
          <a:gradFill flip="none" rotWithShape="1">
            <a:gsLst>
              <a:gs pos="100000">
                <a:schemeClr val="bg1">
                  <a:alpha val="1000"/>
                </a:schemeClr>
              </a:gs>
              <a:gs pos="0">
                <a:schemeClr val="bg1">
                  <a:alpha val="21000"/>
                </a:schemeClr>
              </a:gs>
            </a:gsLst>
            <a:lin ang="8400000" scaled="0"/>
            <a:tileRect/>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Light"/>
              <a:ea typeface="+mn-ea"/>
              <a:cs typeface="+mn-cs"/>
            </a:endParaRPr>
          </a:p>
        </p:txBody>
      </p:sp>
    </p:spTree>
    <p:extLst>
      <p:ext uri="{BB962C8B-B14F-4D97-AF65-F5344CB8AC3E}">
        <p14:creationId xmlns:p14="http://schemas.microsoft.com/office/powerpoint/2010/main" val="1586394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3"/>
          <a:stretch>
            <a:fillRect/>
          </a:stretch>
        </p:blipFill>
        <p:spPr>
          <a:xfrm>
            <a:off x="1408" y="-15761"/>
            <a:ext cx="12192000" cy="673540"/>
          </a:xfrm>
          <a:prstGeom prst="rect">
            <a:avLst/>
          </a:prstGeom>
        </p:spPr>
      </p:pic>
      <p:sp>
        <p:nvSpPr>
          <p:cNvPr id="6" name="object 6">
            <a:extLst>
              <a:ext uri="{FF2B5EF4-FFF2-40B4-BE49-F238E27FC236}">
                <a16:creationId xmlns:a16="http://schemas.microsoft.com/office/drawing/2014/main" id="{EA4AB66F-96BF-2E31-6A47-16C193B2C0CA}"/>
              </a:ext>
            </a:extLst>
          </p:cNvPr>
          <p:cNvSpPr txBox="1"/>
          <p:nvPr/>
        </p:nvSpPr>
        <p:spPr>
          <a:xfrm>
            <a:off x="175489" y="2380027"/>
            <a:ext cx="2320426" cy="381515"/>
          </a:xfrm>
          <a:prstGeom prst="rect">
            <a:avLst/>
          </a:prstGeom>
          <a:solidFill>
            <a:schemeClr val="accent5">
              <a:lumMod val="20000"/>
              <a:lumOff val="80000"/>
              <a:alpha val="66000"/>
            </a:schemeClr>
          </a:solidFill>
        </p:spPr>
        <p:txBody>
          <a:bodyPr vert="horz" wrap="square" lIns="0" tIns="12065" rIns="0" bIns="0" rtlCol="0">
            <a:spAutoFit/>
          </a:bodyPr>
          <a:lstStyle/>
          <a:p>
            <a:pPr marL="12700" lvl="0" algn="ctr">
              <a:spcBef>
                <a:spcPts val="195"/>
              </a:spcBef>
              <a:defRPr/>
            </a:pPr>
            <a:r>
              <a:rPr lang="en-US" sz="1200" b="1" spc="-10" dirty="0">
                <a:solidFill>
                  <a:srgbClr val="0070C0"/>
                </a:solidFill>
                <a:latin typeface="Times New Roman" panose="02020603050405020304" pitchFamily="18" charset="0"/>
                <a:cs typeface="Times New Roman" panose="02020603050405020304" pitchFamily="18" charset="0"/>
              </a:rPr>
              <a:t>Why Invest in the Mining and Geological Sector</a:t>
            </a:r>
            <a:r>
              <a:rPr kumimoji="0" lang="ru-RU"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en-US"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7" name="object 10">
            <a:extLst>
              <a:ext uri="{FF2B5EF4-FFF2-40B4-BE49-F238E27FC236}">
                <a16:creationId xmlns:a16="http://schemas.microsoft.com/office/drawing/2014/main" id="{8DE97AF7-2566-0520-5AA3-4AE4E3E316AF}"/>
              </a:ext>
            </a:extLst>
          </p:cNvPr>
          <p:cNvSpPr txBox="1">
            <a:spLocks/>
          </p:cNvSpPr>
          <p:nvPr/>
        </p:nvSpPr>
        <p:spPr>
          <a:xfrm>
            <a:off x="2105091" y="-12336"/>
            <a:ext cx="9578441" cy="524887"/>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lvl="0" algn="ctr">
              <a:spcBef>
                <a:spcPts val="105"/>
              </a:spcBef>
              <a:defRPr/>
            </a:pPr>
            <a:r>
              <a:rPr lang="en-US" sz="1800" b="1" dirty="0">
                <a:solidFill>
                  <a:srgbClr val="0070C0"/>
                </a:solidFill>
                <a:latin typeface="Times New Roman" panose="02020603050405020304" pitchFamily="18" charset="0"/>
                <a:cs typeface="Times New Roman" panose="02020603050405020304" pitchFamily="18" charset="0"/>
              </a:rPr>
              <a:t>List of Investment Projects</a:t>
            </a:r>
          </a:p>
          <a:p>
            <a:pPr marL="12700" lvl="0" algn="ctr">
              <a:spcBef>
                <a:spcPts val="105"/>
              </a:spcBef>
              <a:defRPr/>
            </a:pPr>
            <a:r>
              <a:rPr lang="en-US" sz="1800" b="1" dirty="0">
                <a:solidFill>
                  <a:srgbClr val="0070C0"/>
                </a:solidFill>
                <a:latin typeface="Times New Roman" panose="02020603050405020304" pitchFamily="18" charset="0"/>
                <a:cs typeface="Times New Roman" panose="02020603050405020304" pitchFamily="18" charset="0"/>
              </a:rPr>
              <a:t> for the Development of Gold and Other Metal Deposits</a:t>
            </a:r>
            <a:endParaRPr kumimoji="0" lang="ru-RU" sz="18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sp>
        <p:nvSpPr>
          <p:cNvPr id="14" name="TextBox 13">
            <a:extLst>
              <a:ext uri="{FF2B5EF4-FFF2-40B4-BE49-F238E27FC236}">
                <a16:creationId xmlns:a16="http://schemas.microsoft.com/office/drawing/2014/main" id="{ACA4F39C-77AD-4A6F-8C03-F32CC046CFD1}"/>
              </a:ext>
            </a:extLst>
          </p:cNvPr>
          <p:cNvSpPr txBox="1"/>
          <p:nvPr/>
        </p:nvSpPr>
        <p:spPr>
          <a:xfrm>
            <a:off x="122914" y="4027307"/>
            <a:ext cx="2794897" cy="938719"/>
          </a:xfrm>
          <a:prstGeom prst="rect">
            <a:avLst/>
          </a:prstGeom>
          <a:noFill/>
        </p:spPr>
        <p:txBody>
          <a:bodyPr wrap="square">
            <a:spAutoFit/>
          </a:bodyPr>
          <a:lstStyle/>
          <a:p>
            <a:pPr marL="12700" lvl="0" algn="just">
              <a:spcBef>
                <a:spcPts val="195"/>
              </a:spcBef>
              <a:defRPr/>
            </a:pPr>
            <a:r>
              <a:rPr lang="en-US" sz="1100" dirty="0">
                <a:solidFill>
                  <a:prstClr val="black"/>
                </a:solidFill>
                <a:latin typeface="Times New Roman" panose="02020603050405020304" pitchFamily="18" charset="0"/>
                <a:cs typeface="Times New Roman" panose="02020603050405020304" pitchFamily="18" charset="0"/>
              </a:rPr>
              <a:t>1. </a:t>
            </a:r>
            <a:r>
              <a:rPr lang="en-US" sz="1100" b="1" i="1" dirty="0">
                <a:solidFill>
                  <a:prstClr val="black"/>
                </a:solidFill>
                <a:latin typeface="Times New Roman" panose="02020603050405020304" pitchFamily="18" charset="0"/>
                <a:cs typeface="Times New Roman" panose="02020603050405020304" pitchFamily="18" charset="0"/>
              </a:rPr>
              <a:t>Constant Demand for Natural Resources</a:t>
            </a:r>
            <a:r>
              <a:rPr lang="en-US" sz="1100" dirty="0">
                <a:solidFill>
                  <a:prstClr val="black"/>
                </a:solidFill>
                <a:latin typeface="Times New Roman" panose="02020603050405020304" pitchFamily="18" charset="0"/>
                <a:cs typeface="Times New Roman" panose="02020603050405020304" pitchFamily="18" charset="0"/>
              </a:rPr>
              <a:t>. They form the foundation of all production processes and are essential for building global infrastructure as well as maintaining and repairing existing facilities.</a:t>
            </a:r>
            <a:endPar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050" name="Picture 2" descr="Picture background">
            <a:extLst>
              <a:ext uri="{FF2B5EF4-FFF2-40B4-BE49-F238E27FC236}">
                <a16:creationId xmlns:a16="http://schemas.microsoft.com/office/drawing/2014/main" id="{59C52036-858B-42FB-8202-9851876B59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470" y="691454"/>
            <a:ext cx="1773621" cy="16885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a:extLst>
              <a:ext uri="{FF2B5EF4-FFF2-40B4-BE49-F238E27FC236}">
                <a16:creationId xmlns:a16="http://schemas.microsoft.com/office/drawing/2014/main" id="{E0934BF0-B301-4F96-9726-5DF6F691F2FD}"/>
              </a:ext>
            </a:extLst>
          </p:cNvPr>
          <p:cNvGraphicFramePr>
            <a:graphicFrameLocks noGrp="1"/>
          </p:cNvGraphicFramePr>
          <p:nvPr>
            <p:extLst>
              <p:ext uri="{D42A27DB-BD31-4B8C-83A1-F6EECF244321}">
                <p14:modId xmlns:p14="http://schemas.microsoft.com/office/powerpoint/2010/main" val="176951920"/>
              </p:ext>
            </p:extLst>
          </p:nvPr>
        </p:nvGraphicFramePr>
        <p:xfrm>
          <a:off x="2942390" y="657779"/>
          <a:ext cx="9302470" cy="6128823"/>
        </p:xfrm>
        <a:graphic>
          <a:graphicData uri="http://schemas.openxmlformats.org/drawingml/2006/table">
            <a:tbl>
              <a:tblPr>
                <a:tableStyleId>{5C22544A-7EE6-4342-B048-85BDC9FD1C3A}</a:tableStyleId>
              </a:tblPr>
              <a:tblGrid>
                <a:gridCol w="347651">
                  <a:extLst>
                    <a:ext uri="{9D8B030D-6E8A-4147-A177-3AD203B41FA5}">
                      <a16:colId xmlns:a16="http://schemas.microsoft.com/office/drawing/2014/main" val="286390600"/>
                    </a:ext>
                  </a:extLst>
                </a:gridCol>
                <a:gridCol w="1468006">
                  <a:extLst>
                    <a:ext uri="{9D8B030D-6E8A-4147-A177-3AD203B41FA5}">
                      <a16:colId xmlns:a16="http://schemas.microsoft.com/office/drawing/2014/main" val="1646254063"/>
                    </a:ext>
                  </a:extLst>
                </a:gridCol>
                <a:gridCol w="751691">
                  <a:extLst>
                    <a:ext uri="{9D8B030D-6E8A-4147-A177-3AD203B41FA5}">
                      <a16:colId xmlns:a16="http://schemas.microsoft.com/office/drawing/2014/main" val="781354543"/>
                    </a:ext>
                  </a:extLst>
                </a:gridCol>
                <a:gridCol w="910872">
                  <a:extLst>
                    <a:ext uri="{9D8B030D-6E8A-4147-A177-3AD203B41FA5}">
                      <a16:colId xmlns:a16="http://schemas.microsoft.com/office/drawing/2014/main" val="1331439752"/>
                    </a:ext>
                  </a:extLst>
                </a:gridCol>
                <a:gridCol w="775319">
                  <a:extLst>
                    <a:ext uri="{9D8B030D-6E8A-4147-A177-3AD203B41FA5}">
                      <a16:colId xmlns:a16="http://schemas.microsoft.com/office/drawing/2014/main" val="3290127102"/>
                    </a:ext>
                  </a:extLst>
                </a:gridCol>
                <a:gridCol w="795131">
                  <a:extLst>
                    <a:ext uri="{9D8B030D-6E8A-4147-A177-3AD203B41FA5}">
                      <a16:colId xmlns:a16="http://schemas.microsoft.com/office/drawing/2014/main" val="2475020396"/>
                    </a:ext>
                  </a:extLst>
                </a:gridCol>
                <a:gridCol w="2888471">
                  <a:extLst>
                    <a:ext uri="{9D8B030D-6E8A-4147-A177-3AD203B41FA5}">
                      <a16:colId xmlns:a16="http://schemas.microsoft.com/office/drawing/2014/main" val="4033122240"/>
                    </a:ext>
                  </a:extLst>
                </a:gridCol>
                <a:gridCol w="490834">
                  <a:extLst>
                    <a:ext uri="{9D8B030D-6E8A-4147-A177-3AD203B41FA5}">
                      <a16:colId xmlns:a16="http://schemas.microsoft.com/office/drawing/2014/main" val="806423522"/>
                    </a:ext>
                  </a:extLst>
                </a:gridCol>
                <a:gridCol w="208281">
                  <a:extLst>
                    <a:ext uri="{9D8B030D-6E8A-4147-A177-3AD203B41FA5}">
                      <a16:colId xmlns:a16="http://schemas.microsoft.com/office/drawing/2014/main" val="3166300718"/>
                    </a:ext>
                  </a:extLst>
                </a:gridCol>
                <a:gridCol w="666214">
                  <a:extLst>
                    <a:ext uri="{9D8B030D-6E8A-4147-A177-3AD203B41FA5}">
                      <a16:colId xmlns:a16="http://schemas.microsoft.com/office/drawing/2014/main" val="2011757562"/>
                    </a:ext>
                  </a:extLst>
                </a:gridCol>
              </a:tblGrid>
              <a:tr h="360097">
                <a:tc rowSpan="2">
                  <a:txBody>
                    <a:bodyPr/>
                    <a:lstStyle/>
                    <a:p>
                      <a:pPr algn="ctr" fontAlgn="ctr"/>
                      <a:r>
                        <a:rPr lang="ru-RU" sz="1200" b="1" u="none" strike="noStrike" dirty="0">
                          <a:effectLst/>
                        </a:rPr>
                        <a:t>№</a:t>
                      </a: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rowSpan="2">
                  <a:txBody>
                    <a:bodyPr/>
                    <a:lstStyle/>
                    <a:p>
                      <a:pPr algn="ctr" fontAlgn="ctr"/>
                      <a:r>
                        <a:rPr lang="en-US" sz="1200" b="1" u="none" strike="noStrike" dirty="0">
                          <a:effectLst/>
                        </a:rPr>
                        <a:t>Project Names</a:t>
                      </a: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rowSpan="2">
                  <a:txBody>
                    <a:bodyPr/>
                    <a:lstStyle/>
                    <a:p>
                      <a:pPr algn="ctr" fontAlgn="ctr"/>
                      <a:r>
                        <a:rPr lang="en-US" sz="1200" b="1" u="none" strike="noStrike" dirty="0">
                          <a:effectLst/>
                        </a:rPr>
                        <a:t>Mineral Name</a:t>
                      </a: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gridSpan="2">
                  <a:txBody>
                    <a:bodyPr/>
                    <a:lstStyle/>
                    <a:p>
                      <a:pPr algn="ctr" fontAlgn="ctr"/>
                      <a:r>
                        <a:rPr lang="en-US" sz="1200" b="1" dirty="0"/>
                        <a:t>Estimated Reserves, in Tons</a:t>
                      </a: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hMerge="1">
                  <a:txBody>
                    <a:bodyPr/>
                    <a:lstStyle/>
                    <a:p>
                      <a:endParaRPr lang="ru-RU"/>
                    </a:p>
                  </a:txBody>
                  <a:tcPr/>
                </a:tc>
                <a:tc rowSpan="2">
                  <a:txBody>
                    <a:bodyPr/>
                    <a:lstStyle/>
                    <a:p>
                      <a:pPr algn="ctr" fontAlgn="ctr"/>
                      <a:r>
                        <a:rPr lang="en-US" sz="1200" b="1" dirty="0"/>
                        <a:t>Metal Content, g/t</a:t>
                      </a: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rowSpan="2">
                  <a:txBody>
                    <a:bodyPr/>
                    <a:lstStyle/>
                    <a:p>
                      <a:pPr algn="ctr" fontAlgn="ctr"/>
                      <a:r>
                        <a:rPr lang="en-US" sz="1200" b="1" u="none" strike="noStrike" dirty="0">
                          <a:effectLst/>
                        </a:rPr>
                        <a:t>Deposit Location</a:t>
                      </a: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rowSpan="2">
                  <a:txBody>
                    <a:bodyPr/>
                    <a:lstStyle/>
                    <a:p>
                      <a:pPr algn="ctr" fontAlgn="ctr"/>
                      <a:r>
                        <a:rPr lang="en-US" sz="1200" b="1" u="none" strike="noStrike" dirty="0">
                          <a:effectLst/>
                        </a:rPr>
                        <a:t>Jobs</a:t>
                      </a: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rowSpan="2" gridSpan="2">
                  <a:txBody>
                    <a:bodyPr/>
                    <a:lstStyle/>
                    <a:p>
                      <a:pPr algn="ctr" fontAlgn="ctr"/>
                      <a:r>
                        <a:rPr lang="en-US" sz="1200" b="1" u="none" strike="noStrike" dirty="0">
                          <a:effectLst/>
                        </a:rPr>
                        <a:t>Reserve Value (</a:t>
                      </a:r>
                      <a:r>
                        <a:rPr lang="en-US" sz="1200" b="0" u="none" strike="noStrike" dirty="0">
                          <a:effectLst/>
                        </a:rPr>
                        <a:t>USD billion</a:t>
                      </a:r>
                      <a:r>
                        <a:rPr lang="en-US" sz="1200" b="1" u="none" strike="noStrike" dirty="0">
                          <a:effectLst/>
                        </a:rPr>
                        <a:t>)</a:t>
                      </a:r>
                      <a:endParaRPr lang="ru-RU" sz="1200" b="0" i="1"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rowSpan="2" hMerge="1">
                  <a:txBody>
                    <a:bodyPr/>
                    <a:lstStyle/>
                    <a:p>
                      <a:pPr algn="ctr" fontAlgn="ctr"/>
                      <a:r>
                        <a:rPr lang="ru-RU" sz="1200" b="1" u="none" strike="noStrike">
                          <a:effectLst/>
                        </a:rPr>
                        <a:t>Стоимость запаса</a:t>
                      </a: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extLst>
                  <a:ext uri="{0D108BD9-81ED-4DB2-BD59-A6C34878D82A}">
                    <a16:rowId xmlns:a16="http://schemas.microsoft.com/office/drawing/2014/main" val="3775662925"/>
                  </a:ext>
                </a:extLst>
              </a:tr>
              <a:tr h="18181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en-US" sz="1200" b="1" u="none" strike="noStrike" dirty="0">
                          <a:effectLst/>
                        </a:rPr>
                        <a:t>Ores</a:t>
                      </a: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200" b="1" dirty="0"/>
                        <a:t> Metal</a:t>
                      </a:r>
                      <a:r>
                        <a:rPr lang="en-US" sz="1200" dirty="0"/>
                        <a:t> </a:t>
                      </a: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vMerge="1">
                  <a:txBody>
                    <a:bodyPr/>
                    <a:lstStyle/>
                    <a:p>
                      <a:pPr algn="ctr" fontAlgn="ct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628756577"/>
                  </a:ext>
                </a:extLst>
              </a:tr>
              <a:tr h="211530">
                <a:tc>
                  <a:txBody>
                    <a:bodyPr/>
                    <a:lstStyle/>
                    <a:p>
                      <a:pPr algn="l" fontAlgn="ctr"/>
                      <a:r>
                        <a:rPr lang="ru-RU" sz="1400" u="none" strike="noStrike">
                          <a:effectLst/>
                        </a:rPr>
                        <a:t> </a:t>
                      </a:r>
                      <a:endParaRPr lang="ru-RU" sz="1400" b="0" i="0" u="none" strike="noStrike">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400" u="none" strike="noStrike">
                          <a:effectLst/>
                        </a:rPr>
                        <a:t> </a:t>
                      </a:r>
                      <a:endParaRPr lang="ru-RU" sz="1400" b="1" i="0" u="none" strike="noStrike">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400" u="none" strike="noStrike" dirty="0">
                          <a:effectLst/>
                        </a:rPr>
                        <a:t> </a:t>
                      </a:r>
                      <a:endParaRPr lang="ru-RU" sz="14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400" u="none" strike="noStrike" dirty="0">
                          <a:effectLst/>
                        </a:rPr>
                        <a:t> </a:t>
                      </a:r>
                      <a:endParaRPr lang="ru-RU" sz="14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400" u="none" strike="noStrike">
                          <a:effectLst/>
                        </a:rPr>
                        <a:t> </a:t>
                      </a:r>
                      <a:endParaRPr lang="ru-RU" sz="14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400" u="none" strike="noStrike">
                          <a:effectLst/>
                        </a:rPr>
                        <a:t> </a:t>
                      </a:r>
                      <a:endParaRPr lang="ru-RU" sz="14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400" u="none" strike="noStrike" dirty="0">
                          <a:effectLst/>
                        </a:rPr>
                        <a:t> </a:t>
                      </a:r>
                      <a:endParaRPr lang="ru-RU" sz="14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400" b="1" u="none" strike="noStrike" dirty="0">
                          <a:effectLst/>
                        </a:rPr>
                        <a:t>2 282</a:t>
                      </a:r>
                      <a:endParaRPr lang="ru-RU" sz="14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gridSpan="2">
                  <a:txBody>
                    <a:bodyPr/>
                    <a:lstStyle/>
                    <a:p>
                      <a:pPr algn="ctr" fontAlgn="ctr"/>
                      <a:r>
                        <a:rPr lang="ru-RU" sz="1400" b="1" u="none" strike="noStrike" dirty="0">
                          <a:effectLst/>
                        </a:rPr>
                        <a:t>11,4</a:t>
                      </a:r>
                      <a:endParaRPr lang="ru-RU" sz="14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hMerge="1">
                  <a:txBody>
                    <a:bodyPr/>
                    <a:lstStyle/>
                    <a:p>
                      <a:pPr algn="ctr" fontAlgn="ctr"/>
                      <a:r>
                        <a:rPr lang="ru-RU" sz="1400" b="1" u="none" strike="noStrike">
                          <a:effectLst/>
                        </a:rPr>
                        <a:t>11,4</a:t>
                      </a:r>
                      <a:endParaRPr lang="ru-RU" sz="14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extLst>
                  <a:ext uri="{0D108BD9-81ED-4DB2-BD59-A6C34878D82A}">
                    <a16:rowId xmlns:a16="http://schemas.microsoft.com/office/drawing/2014/main" val="1318947832"/>
                  </a:ext>
                </a:extLst>
              </a:tr>
              <a:tr h="538377">
                <a:tc>
                  <a:txBody>
                    <a:bodyPr/>
                    <a:lstStyle/>
                    <a:p>
                      <a:pPr algn="ctr" fontAlgn="ctr"/>
                      <a:r>
                        <a:rPr lang="ru-RU" sz="1400" u="none" strike="noStrike">
                          <a:effectLst/>
                        </a:rPr>
                        <a:t>1</a:t>
                      </a:r>
                      <a:endParaRPr lang="ru-RU" sz="1400" b="0" i="0" u="none" strike="noStrike">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200" b="1" u="none" strike="noStrike" dirty="0">
                          <a:effectLst/>
                        </a:rPr>
                        <a:t>Gold Extraction at the “AKBA” Deposit</a:t>
                      </a: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      3 106 730,0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       13,97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          4,50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000" u="none" strike="noStrike" dirty="0" err="1">
                          <a:effectLst/>
                        </a:rPr>
                        <a:t>Kashkadarya</a:t>
                      </a:r>
                      <a:r>
                        <a:rPr lang="en-US" sz="1000" u="none" strike="noStrike" dirty="0">
                          <a:effectLst/>
                        </a:rPr>
                        <a:t> Region, </a:t>
                      </a:r>
                      <a:r>
                        <a:rPr lang="en-US" sz="1000" u="none" strike="noStrike" dirty="0" err="1">
                          <a:effectLst/>
                        </a:rPr>
                        <a:t>Kitab</a:t>
                      </a:r>
                      <a:r>
                        <a:rPr lang="en-US" sz="1000" u="none" strike="noStrike" dirty="0">
                          <a:effectLst/>
                        </a:rPr>
                        <a:t> District (50 km southwest of the city of </a:t>
                      </a:r>
                      <a:r>
                        <a:rPr lang="en-US" sz="1000" u="none" strike="noStrike" dirty="0" err="1">
                          <a:effectLst/>
                        </a:rPr>
                        <a:t>Shakhrisabz</a:t>
                      </a:r>
                      <a:r>
                        <a:rPr lang="en-US" sz="1000" u="none" strike="noStrike" dirty="0">
                          <a:effectLst/>
                        </a:rPr>
                        <a:t> and 42 km from the city of </a:t>
                      </a:r>
                      <a:r>
                        <a:rPr lang="en-US" sz="1000" u="none" strike="noStrike" dirty="0" err="1">
                          <a:effectLst/>
                        </a:rPr>
                        <a:t>Kitab</a:t>
                      </a:r>
                      <a:r>
                        <a:rPr lang="en-US" sz="1000" u="none" strike="noStrike" dirty="0">
                          <a:effectLst/>
                        </a:rPr>
                        <a:t>, 1.5–2 km south of the village of </a:t>
                      </a:r>
                      <a:r>
                        <a:rPr lang="en-US" sz="1000" u="none" strike="noStrike" dirty="0" err="1">
                          <a:effectLst/>
                        </a:rPr>
                        <a:t>Madmon</a:t>
                      </a:r>
                      <a:r>
                        <a:rPr lang="en-US" sz="1000" u="none" strike="noStrike" dirty="0">
                          <a:effectLst/>
                        </a:rPr>
                        <a:t>)</a:t>
                      </a:r>
                      <a:r>
                        <a:rPr lang="en-US" sz="1000" u="none" strike="noStrike" dirty="0" err="1">
                          <a:effectLst/>
                        </a:rPr>
                        <a:t>Спросить</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301</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gridSpan="2">
                  <a:txBody>
                    <a:bodyPr/>
                    <a:lstStyle/>
                    <a:p>
                      <a:pPr algn="ctr" fontAlgn="ctr"/>
                      <a:r>
                        <a:rPr lang="ru-RU" sz="1000" u="none" strike="noStrike" dirty="0">
                          <a:effectLst/>
                        </a:rPr>
                        <a:t>1,5</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hMerge="1">
                  <a:txBody>
                    <a:bodyPr/>
                    <a:lstStyle/>
                    <a:p>
                      <a:pPr algn="ctr" fontAlgn="ctr"/>
                      <a:r>
                        <a:rPr lang="ru-RU" sz="1000" u="none" strike="noStrike" dirty="0">
                          <a:effectLst/>
                        </a:rPr>
                        <a:t>1,5</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extLst>
                  <a:ext uri="{0D108BD9-81ED-4DB2-BD59-A6C34878D82A}">
                    <a16:rowId xmlns:a16="http://schemas.microsoft.com/office/drawing/2014/main" val="3215166627"/>
                  </a:ext>
                </a:extLst>
              </a:tr>
              <a:tr h="716657">
                <a:tc>
                  <a:txBody>
                    <a:bodyPr/>
                    <a:lstStyle/>
                    <a:p>
                      <a:pPr algn="ctr" fontAlgn="ctr"/>
                      <a:r>
                        <a:rPr lang="ru-RU" sz="1400" u="none" strike="noStrike">
                          <a:effectLst/>
                        </a:rPr>
                        <a:t>2</a:t>
                      </a:r>
                      <a:endParaRPr lang="ru-RU" sz="1400" b="0" i="0" u="none" strike="noStrike">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200" b="1" u="none" strike="noStrike" dirty="0">
                          <a:effectLst/>
                        </a:rPr>
                        <a:t>Exploration and Extraction of Gold at the “</a:t>
                      </a:r>
                      <a:r>
                        <a:rPr lang="en-US" sz="1200" b="1" u="none" strike="noStrike" dirty="0" err="1">
                          <a:effectLst/>
                        </a:rPr>
                        <a:t>Yambyskak</a:t>
                      </a:r>
                      <a:r>
                        <a:rPr lang="en-US" sz="1200" b="1" u="none" strike="noStrike" dirty="0">
                          <a:effectLst/>
                        </a:rPr>
                        <a:t>” Deposit</a:t>
                      </a: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000" u="none" strike="noStrike" dirty="0">
                          <a:effectLst/>
                        </a:rPr>
                        <a:t>Gold</a:t>
                      </a:r>
                      <a:r>
                        <a:rPr lang="ru-RU" sz="1000" u="none" strike="noStrike" dirty="0">
                          <a:effectLst/>
                        </a:rPr>
                        <a:t>, </a:t>
                      </a:r>
                      <a:r>
                        <a:rPr lang="en-US" sz="1000" u="none" strike="noStrike" dirty="0">
                          <a:effectLst/>
                        </a:rPr>
                        <a:t>silver</a:t>
                      </a:r>
                    </a:p>
                    <a:p>
                      <a:pPr algn="ctr" fontAlgn="ct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gridSpan="3">
                  <a:txBody>
                    <a:bodyPr/>
                    <a:lstStyle/>
                    <a:p>
                      <a:pPr algn="ctr" fontAlgn="ctr"/>
                      <a:r>
                        <a:rPr lang="en-US" sz="1000" u="none" strike="noStrike" dirty="0">
                          <a:effectLst/>
                        </a:rPr>
                        <a:t>To Be Estimated After Geological Exploration</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hMerge="1">
                  <a:txBody>
                    <a:bodyPr/>
                    <a:lstStyle/>
                    <a:p>
                      <a:endParaRPr lang="ru-RU"/>
                    </a:p>
                  </a:txBody>
                  <a:tcPr/>
                </a:tc>
                <a:tc hMerge="1">
                  <a:txBody>
                    <a:bodyPr/>
                    <a:lstStyle/>
                    <a:p>
                      <a:endParaRPr lang="ru-RU"/>
                    </a:p>
                  </a:txBody>
                  <a:tcPr/>
                </a:tc>
                <a:tc>
                  <a:txBody>
                    <a:bodyPr/>
                    <a:lstStyle/>
                    <a:p>
                      <a:pPr algn="ctr" fontAlgn="ctr"/>
                      <a:r>
                        <a:rPr lang="en-US" sz="1000" u="none" strike="noStrike" dirty="0" err="1">
                          <a:effectLst/>
                        </a:rPr>
                        <a:t>Navoi</a:t>
                      </a:r>
                      <a:r>
                        <a:rPr lang="en-US" sz="1000" u="none" strike="noStrike" dirty="0">
                          <a:effectLst/>
                        </a:rPr>
                        <a:t> Region, </a:t>
                      </a:r>
                      <a:r>
                        <a:rPr lang="en-US" sz="1000" u="none" strike="noStrike" dirty="0" err="1">
                          <a:effectLst/>
                        </a:rPr>
                        <a:t>Tamdy</a:t>
                      </a:r>
                      <a:r>
                        <a:rPr lang="en-US" sz="1000" u="none" strike="noStrike" dirty="0">
                          <a:effectLst/>
                        </a:rPr>
                        <a:t> District, 62 km from the district center </a:t>
                      </a:r>
                      <a:r>
                        <a:rPr lang="en-US" sz="1000" u="none" strike="noStrike" dirty="0" err="1">
                          <a:effectLst/>
                        </a:rPr>
                        <a:t>Tomdy</a:t>
                      </a:r>
                      <a:r>
                        <a:rPr lang="en-US" sz="1000" u="none" strike="noStrike" dirty="0">
                          <a:effectLst/>
                        </a:rPr>
                        <a:t>, 72 km from the city of </a:t>
                      </a:r>
                      <a:r>
                        <a:rPr lang="en-US" sz="1000" u="none" strike="noStrike" dirty="0" err="1">
                          <a:effectLst/>
                        </a:rPr>
                        <a:t>Zarafshan</a:t>
                      </a:r>
                      <a:r>
                        <a:rPr lang="en-US" sz="1000" u="none" strike="noStrike" dirty="0">
                          <a:effectLst/>
                        </a:rPr>
                        <a:t>, 19 km from the settlement of </a:t>
                      </a:r>
                      <a:r>
                        <a:rPr lang="en-US" sz="1000" u="none" strike="noStrike" dirty="0" err="1">
                          <a:effectLst/>
                        </a:rPr>
                        <a:t>Ayakuduk</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gridSpan="3">
                  <a:txBody>
                    <a:bodyPr/>
                    <a:lstStyle/>
                    <a:p>
                      <a:pPr algn="ctr" fontAlgn="ctr"/>
                      <a:r>
                        <a:rPr lang="en-US" sz="1000" dirty="0"/>
                        <a:t>To be specified and estimated after geological exploration works</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757462809"/>
                  </a:ext>
                </a:extLst>
              </a:tr>
              <a:tr h="716657">
                <a:tc>
                  <a:txBody>
                    <a:bodyPr/>
                    <a:lstStyle/>
                    <a:p>
                      <a:pPr algn="ctr" fontAlgn="ctr"/>
                      <a:r>
                        <a:rPr lang="ru-RU" sz="1400" u="none" strike="noStrike">
                          <a:effectLst/>
                        </a:rPr>
                        <a:t>3</a:t>
                      </a:r>
                      <a:endParaRPr lang="ru-RU" sz="1400" b="0" i="0" u="none" strike="noStrike">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200" b="1" u="none" strike="noStrike" dirty="0">
                          <a:effectLst/>
                        </a:rPr>
                        <a:t>Exploration and Mining of Gold at the “</a:t>
                      </a:r>
                      <a:r>
                        <a:rPr lang="en-US" sz="1200" b="1" u="none" strike="noStrike" dirty="0" err="1">
                          <a:effectLst/>
                        </a:rPr>
                        <a:t>Balakarak</a:t>
                      </a:r>
                      <a:r>
                        <a:rPr lang="en-US" sz="1200" b="1" u="none" strike="noStrike" dirty="0">
                          <a:effectLst/>
                        </a:rPr>
                        <a:t>” Deposit</a:t>
                      </a: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gridSpan="3">
                  <a:txBody>
                    <a:bodyPr/>
                    <a:lstStyle/>
                    <a:p>
                      <a:pPr algn="ctr" fontAlgn="ctr"/>
                      <a:r>
                        <a:rPr lang="en-US" sz="1000" dirty="0"/>
                        <a:t>To Be Estimated After Geological Exploration</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hMerge="1">
                  <a:txBody>
                    <a:bodyPr/>
                    <a:lstStyle/>
                    <a:p>
                      <a:endParaRPr lang="ru-RU"/>
                    </a:p>
                  </a:txBody>
                  <a:tcPr/>
                </a:tc>
                <a:tc hMerge="1">
                  <a:txBody>
                    <a:bodyPr/>
                    <a:lstStyle/>
                    <a:p>
                      <a:endParaRPr lang="ru-RU"/>
                    </a:p>
                  </a:txBody>
                  <a:tcPr/>
                </a:tc>
                <a:tc>
                  <a:txBody>
                    <a:bodyPr/>
                    <a:lstStyle/>
                    <a:p>
                      <a:pPr algn="ctr" fontAlgn="ctr"/>
                      <a:r>
                        <a:rPr lang="en-US" sz="1000" dirty="0" err="1"/>
                        <a:t>Navoi</a:t>
                      </a:r>
                      <a:r>
                        <a:rPr lang="en-US" sz="1000" dirty="0"/>
                        <a:t> Region, </a:t>
                      </a:r>
                      <a:r>
                        <a:rPr lang="en-US" sz="1000" dirty="0" err="1"/>
                        <a:t>Kanimekh</a:t>
                      </a:r>
                      <a:r>
                        <a:rPr lang="en-US" sz="1000" dirty="0"/>
                        <a:t> District (16 km east of the </a:t>
                      </a:r>
                      <a:r>
                        <a:rPr lang="en-US" sz="1000" dirty="0" err="1"/>
                        <a:t>Karakata</a:t>
                      </a:r>
                      <a:r>
                        <a:rPr lang="en-US" sz="1000" dirty="0"/>
                        <a:t> railway station, 20 km east of the </a:t>
                      </a:r>
                      <a:r>
                        <a:rPr lang="en-US" sz="1000" dirty="0" err="1"/>
                        <a:t>Chengeldu</a:t>
                      </a:r>
                      <a:r>
                        <a:rPr lang="en-US" sz="1000" dirty="0"/>
                        <a:t> settlement, and 10 km northeast of the </a:t>
                      </a:r>
                      <a:r>
                        <a:rPr lang="en-US" sz="1000" dirty="0" err="1"/>
                        <a:t>Balakarak</a:t>
                      </a:r>
                      <a:r>
                        <a:rPr lang="en-US" sz="1000" dirty="0"/>
                        <a:t> settlement</a:t>
                      </a:r>
                      <a:r>
                        <a:rPr lang="ru-RU" sz="1000" u="none" strike="noStrike" dirty="0">
                          <a:effectLst/>
                        </a:rPr>
                        <a:t>)</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gridSpan="3">
                  <a:txBody>
                    <a:bodyPr/>
                    <a:lstStyle/>
                    <a:p>
                      <a:pPr algn="ctr" fontAlgn="ctr"/>
                      <a:r>
                        <a:rPr lang="en-US" sz="1000" dirty="0"/>
                        <a:t>To be specified and estimated after geological exploration works</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815719350"/>
                  </a:ext>
                </a:extLst>
              </a:tr>
              <a:tr h="538377">
                <a:tc>
                  <a:txBody>
                    <a:bodyPr/>
                    <a:lstStyle/>
                    <a:p>
                      <a:pPr algn="ctr" fontAlgn="ctr"/>
                      <a:r>
                        <a:rPr lang="ru-RU" sz="1400" u="none" strike="noStrike">
                          <a:effectLst/>
                        </a:rPr>
                        <a:t>4</a:t>
                      </a:r>
                      <a:endParaRPr lang="ru-RU" sz="1400" b="0" i="0" u="none" strike="noStrike">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200" b="1" u="none" strike="noStrike" dirty="0">
                          <a:effectLst/>
                        </a:rPr>
                        <a:t>Gold Mining at the “</a:t>
                      </a:r>
                      <a:r>
                        <a:rPr lang="en-US" sz="1200" b="1" u="none" strike="noStrike" dirty="0" err="1">
                          <a:effectLst/>
                        </a:rPr>
                        <a:t>Temirchi</a:t>
                      </a:r>
                      <a:r>
                        <a:rPr lang="en-US" sz="1200" b="1" u="none" strike="noStrike" dirty="0">
                          <a:effectLst/>
                        </a:rPr>
                        <a:t>” Deposit</a:t>
                      </a: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      2 967 000,0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           6,0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a:effectLst/>
                        </a:rPr>
                        <a:t>          2,02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000" u="none" strike="noStrike" dirty="0" err="1">
                          <a:effectLst/>
                        </a:rPr>
                        <a:t>Navoi</a:t>
                      </a:r>
                      <a:r>
                        <a:rPr lang="en-US" sz="1000" u="none" strike="noStrike" dirty="0">
                          <a:effectLst/>
                        </a:rPr>
                        <a:t> Region, </a:t>
                      </a:r>
                      <a:r>
                        <a:rPr lang="en-US" sz="1000" u="none" strike="noStrike" dirty="0" err="1">
                          <a:effectLst/>
                        </a:rPr>
                        <a:t>Nurata</a:t>
                      </a:r>
                      <a:r>
                        <a:rPr lang="en-US" sz="1000" u="none" strike="noStrike" dirty="0">
                          <a:effectLst/>
                        </a:rPr>
                        <a:t> District (21 km from the settlement of </a:t>
                      </a:r>
                      <a:r>
                        <a:rPr lang="en-US" sz="1000" u="none" strike="noStrike" dirty="0" err="1">
                          <a:effectLst/>
                        </a:rPr>
                        <a:t>Debaland</a:t>
                      </a:r>
                      <a:r>
                        <a:rPr lang="en-US" sz="1000" u="none" strike="noStrike" dirty="0">
                          <a:effectLst/>
                        </a:rPr>
                        <a:t>, 23 km from the city of </a:t>
                      </a:r>
                      <a:r>
                        <a:rPr lang="en-US" sz="1000" u="none" strike="noStrike" dirty="0" err="1">
                          <a:effectLst/>
                        </a:rPr>
                        <a:t>Kanimekh</a:t>
                      </a:r>
                      <a:r>
                        <a:rPr lang="en-US" sz="1000" u="none" strike="noStrike" dirty="0">
                          <a:effectLst/>
                        </a:rPr>
                        <a:t>)</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gridSpan="2">
                  <a:txBody>
                    <a:bodyPr/>
                    <a:lstStyle/>
                    <a:p>
                      <a:pPr algn="ctr" fontAlgn="ctr"/>
                      <a:r>
                        <a:rPr lang="ru-RU" sz="1000" u="none" strike="noStrike" dirty="0">
                          <a:effectLst/>
                        </a:rPr>
                        <a:t>129</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hMerge="1">
                  <a:txBody>
                    <a:bodyPr/>
                    <a:lstStyle/>
                    <a:p>
                      <a:pPr algn="ctr" fontAlgn="ctr"/>
                      <a:endParaRPr lang="ru-RU" sz="1000" b="0" i="0" u="none" strike="noStrike">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0,6</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extLst>
                  <a:ext uri="{0D108BD9-81ED-4DB2-BD59-A6C34878D82A}">
                    <a16:rowId xmlns:a16="http://schemas.microsoft.com/office/drawing/2014/main" val="4090075528"/>
                  </a:ext>
                </a:extLst>
              </a:tr>
              <a:tr h="546430">
                <a:tc>
                  <a:txBody>
                    <a:bodyPr/>
                    <a:lstStyle/>
                    <a:p>
                      <a:pPr algn="ctr" fontAlgn="ctr"/>
                      <a:r>
                        <a:rPr lang="ru-RU" sz="1400" u="none" strike="noStrike">
                          <a:effectLst/>
                        </a:rPr>
                        <a:t>5</a:t>
                      </a:r>
                      <a:endParaRPr lang="ru-RU" sz="1400" b="0" i="0" u="none" strike="noStrike">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200" b="1" u="none" strike="noStrike" dirty="0">
                          <a:effectLst/>
                        </a:rPr>
                        <a:t>Gold Mining at the “</a:t>
                      </a:r>
                      <a:r>
                        <a:rPr lang="en-US" sz="1200" b="1" u="none" strike="noStrike" dirty="0" err="1">
                          <a:effectLst/>
                        </a:rPr>
                        <a:t>Pirali</a:t>
                      </a:r>
                      <a:r>
                        <a:rPr lang="en-US" sz="1200" b="1" u="none" strike="noStrike" dirty="0">
                          <a:effectLst/>
                        </a:rPr>
                        <a:t>” Deposit</a:t>
                      </a: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    15 696 000,0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a:effectLst/>
                        </a:rPr>
                        <a:t>         22,9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          1,46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000" dirty="0"/>
                        <a:t>Bukhara Region, </a:t>
                      </a:r>
                      <a:r>
                        <a:rPr lang="en-US" sz="1000" dirty="0" err="1"/>
                        <a:t>Gijduvan</a:t>
                      </a:r>
                      <a:r>
                        <a:rPr lang="en-US" sz="1000" dirty="0"/>
                        <a:t> District (20 km from the city of </a:t>
                      </a:r>
                      <a:r>
                        <a:rPr lang="en-US" sz="1000" dirty="0" err="1"/>
                        <a:t>Zafarabad</a:t>
                      </a:r>
                      <a:r>
                        <a:rPr lang="en-US" sz="1000" dirty="0"/>
                        <a:t>, 23 km from the city of </a:t>
                      </a:r>
                      <a:r>
                        <a:rPr lang="en-US" sz="1000" dirty="0" err="1"/>
                        <a:t>Kanimekh</a:t>
                      </a:r>
                      <a:r>
                        <a:rPr lang="en-US" sz="1000" dirty="0"/>
                        <a:t>)</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gridSpan="2">
                  <a:txBody>
                    <a:bodyPr/>
                    <a:lstStyle/>
                    <a:p>
                      <a:pPr algn="ctr" fontAlgn="ctr"/>
                      <a:r>
                        <a:rPr lang="ru-RU" sz="1000" u="none" strike="noStrike" dirty="0">
                          <a:effectLst/>
                        </a:rPr>
                        <a:t>494</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hMerge="1">
                  <a:txBody>
                    <a:bodyPr/>
                    <a:lstStyle/>
                    <a:p>
                      <a:pPr algn="ctr" fontAlgn="ctr"/>
                      <a:endParaRPr lang="ru-RU" sz="1000" b="0" i="0" u="none" strike="noStrike">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2,5</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extLst>
                  <a:ext uri="{0D108BD9-81ED-4DB2-BD59-A6C34878D82A}">
                    <a16:rowId xmlns:a16="http://schemas.microsoft.com/office/drawing/2014/main" val="1292455925"/>
                  </a:ext>
                </a:extLst>
              </a:tr>
              <a:tr h="538377">
                <a:tc>
                  <a:txBody>
                    <a:bodyPr/>
                    <a:lstStyle/>
                    <a:p>
                      <a:pPr algn="ctr" fontAlgn="ctr"/>
                      <a:r>
                        <a:rPr lang="ru-RU" sz="1400" u="none" strike="noStrike">
                          <a:effectLst/>
                        </a:rPr>
                        <a:t>6</a:t>
                      </a:r>
                      <a:endParaRPr lang="ru-RU" sz="1400" b="0" i="0" u="none" strike="noStrike">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200" b="1" u="none" strike="noStrike" dirty="0">
                          <a:effectLst/>
                        </a:rPr>
                        <a:t>Gold Mining at the “</a:t>
                      </a:r>
                      <a:r>
                        <a:rPr lang="en-US" sz="1200" b="1" u="none" strike="noStrike" dirty="0" err="1">
                          <a:effectLst/>
                        </a:rPr>
                        <a:t>Ayakuduk</a:t>
                      </a:r>
                      <a:r>
                        <a:rPr lang="en-US" sz="1200" b="1" u="none" strike="noStrike" dirty="0">
                          <a:effectLst/>
                        </a:rPr>
                        <a:t>” Deposit</a:t>
                      </a: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         333 300,0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a:effectLst/>
                        </a:rPr>
                        <a:t>           1,0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          3,00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000" u="none" strike="noStrike" dirty="0" err="1">
                          <a:effectLst/>
                        </a:rPr>
                        <a:t>Navoi</a:t>
                      </a:r>
                      <a:r>
                        <a:rPr lang="en-US" sz="1000" u="none" strike="noStrike" dirty="0">
                          <a:effectLst/>
                        </a:rPr>
                        <a:t> Region, </a:t>
                      </a:r>
                      <a:r>
                        <a:rPr lang="en-US" sz="1000" u="none" strike="noStrike" dirty="0" err="1">
                          <a:effectLst/>
                        </a:rPr>
                        <a:t>Tomdy</a:t>
                      </a:r>
                      <a:r>
                        <a:rPr lang="en-US" sz="1000" u="none" strike="noStrike" dirty="0">
                          <a:effectLst/>
                        </a:rPr>
                        <a:t> District (within the territory of the </a:t>
                      </a:r>
                      <a:r>
                        <a:rPr lang="en-US" sz="1000" u="none" strike="noStrike" dirty="0" err="1">
                          <a:effectLst/>
                        </a:rPr>
                        <a:t>Ayakkuduk</a:t>
                      </a:r>
                      <a:r>
                        <a:rPr lang="en-US" sz="1000" u="none" strike="noStrike" dirty="0">
                          <a:effectLst/>
                        </a:rPr>
                        <a:t> settlement, 50 km from the city of </a:t>
                      </a:r>
                      <a:r>
                        <a:rPr lang="en-US" sz="1000" u="none" strike="noStrike" dirty="0" err="1">
                          <a:effectLst/>
                        </a:rPr>
                        <a:t>Aristantau</a:t>
                      </a:r>
                      <a:r>
                        <a:rPr lang="en-US" sz="1000" u="none" strike="noStrike" dirty="0">
                          <a:effectLst/>
                        </a:rPr>
                        <a:t>)</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gridSpan="2">
                  <a:txBody>
                    <a:bodyPr/>
                    <a:lstStyle/>
                    <a:p>
                      <a:pPr algn="ctr" fontAlgn="ctr"/>
                      <a:r>
                        <a:rPr lang="ru-RU" sz="1000" u="none" strike="noStrike" dirty="0">
                          <a:effectLst/>
                        </a:rPr>
                        <a:t>22</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hMerge="1">
                  <a:txBody>
                    <a:bodyPr/>
                    <a:lstStyle/>
                    <a:p>
                      <a:pPr algn="ctr" fontAlgn="ct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0,11</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extLst>
                  <a:ext uri="{0D108BD9-81ED-4DB2-BD59-A6C34878D82A}">
                    <a16:rowId xmlns:a16="http://schemas.microsoft.com/office/drawing/2014/main" val="1398046714"/>
                  </a:ext>
                </a:extLst>
              </a:tr>
              <a:tr h="538377">
                <a:tc>
                  <a:txBody>
                    <a:bodyPr/>
                    <a:lstStyle/>
                    <a:p>
                      <a:pPr algn="ctr" fontAlgn="ctr"/>
                      <a:r>
                        <a:rPr lang="ru-RU" sz="1400" u="none" strike="noStrike">
                          <a:effectLst/>
                        </a:rPr>
                        <a:t>7</a:t>
                      </a:r>
                      <a:endParaRPr lang="ru-RU" sz="1400" b="0" i="0" u="none" strike="noStrike">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200" b="1" u="none" strike="noStrike" dirty="0">
                          <a:effectLst/>
                        </a:rPr>
                        <a:t>Gold Mining at the “</a:t>
                      </a:r>
                      <a:r>
                        <a:rPr lang="en-US" sz="1200" b="1" u="none" strike="noStrike" dirty="0" err="1">
                          <a:effectLst/>
                        </a:rPr>
                        <a:t>Zhonkeldi</a:t>
                      </a:r>
                      <a:r>
                        <a:rPr lang="en-US" sz="1200" b="1" u="none" strike="noStrike" dirty="0">
                          <a:effectLst/>
                        </a:rPr>
                        <a:t>” Deposit</a:t>
                      </a: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         582 300,0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           4,0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          6,87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000" u="none" strike="noStrike" dirty="0" err="1">
                          <a:effectLst/>
                        </a:rPr>
                        <a:t>Navoi</a:t>
                      </a:r>
                      <a:r>
                        <a:rPr lang="en-US" sz="1000" u="none" strike="noStrike" dirty="0">
                          <a:effectLst/>
                        </a:rPr>
                        <a:t> Region, </a:t>
                      </a:r>
                      <a:r>
                        <a:rPr lang="en-US" sz="1000" u="none" strike="noStrike" dirty="0" err="1">
                          <a:effectLst/>
                        </a:rPr>
                        <a:t>Nurata</a:t>
                      </a:r>
                      <a:r>
                        <a:rPr lang="en-US" sz="1000" u="none" strike="noStrike" dirty="0">
                          <a:effectLst/>
                        </a:rPr>
                        <a:t> District (21 km from the </a:t>
                      </a:r>
                      <a:r>
                        <a:rPr lang="en-US" sz="1000" u="none" strike="noStrike" dirty="0" err="1">
                          <a:effectLst/>
                        </a:rPr>
                        <a:t>Debaland</a:t>
                      </a:r>
                      <a:r>
                        <a:rPr lang="en-US" sz="1000" u="none" strike="noStrike" dirty="0">
                          <a:effectLst/>
                        </a:rPr>
                        <a:t> settlement, 23 km from the city of </a:t>
                      </a:r>
                      <a:r>
                        <a:rPr lang="en-US" sz="1000" u="none" strike="noStrike" dirty="0" err="1">
                          <a:effectLst/>
                        </a:rPr>
                        <a:t>Kanimekh</a:t>
                      </a:r>
                      <a:r>
                        <a:rPr lang="ru-RU" sz="1000" u="none" strike="noStrike" dirty="0">
                          <a:effectLst/>
                        </a:rPr>
                        <a:t>)</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gridSpan="2">
                  <a:txBody>
                    <a:bodyPr/>
                    <a:lstStyle/>
                    <a:p>
                      <a:pPr algn="ctr" fontAlgn="ctr"/>
                      <a:r>
                        <a:rPr lang="ru-RU" sz="1000" u="none" strike="noStrike" dirty="0">
                          <a:effectLst/>
                        </a:rPr>
                        <a:t>86</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hMerge="1">
                  <a:txBody>
                    <a:bodyPr/>
                    <a:lstStyle/>
                    <a:p>
                      <a:pPr algn="ctr" fontAlgn="ct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0,4</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extLst>
                  <a:ext uri="{0D108BD9-81ED-4DB2-BD59-A6C34878D82A}">
                    <a16:rowId xmlns:a16="http://schemas.microsoft.com/office/drawing/2014/main" val="2009453077"/>
                  </a:ext>
                </a:extLst>
              </a:tr>
              <a:tr h="538377">
                <a:tc>
                  <a:txBody>
                    <a:bodyPr/>
                    <a:lstStyle/>
                    <a:p>
                      <a:pPr algn="ctr" fontAlgn="ctr"/>
                      <a:r>
                        <a:rPr lang="ru-RU" sz="1400" u="none" strike="noStrike">
                          <a:effectLst/>
                        </a:rPr>
                        <a:t>8</a:t>
                      </a:r>
                      <a:endParaRPr lang="ru-RU" sz="1400" b="0" i="0" u="none" strike="noStrike">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200" b="1" u="none" strike="noStrike" dirty="0">
                          <a:effectLst/>
                        </a:rPr>
                        <a:t>Gold Mining at the “</a:t>
                      </a:r>
                      <a:r>
                        <a:rPr lang="en-US" sz="1200" b="1" u="none" strike="noStrike" dirty="0" err="1">
                          <a:effectLst/>
                        </a:rPr>
                        <a:t>Zhonkeldi</a:t>
                      </a:r>
                      <a:r>
                        <a:rPr lang="en-US" sz="1200" b="1" u="none" strike="noStrike" dirty="0">
                          <a:effectLst/>
                        </a:rPr>
                        <a:t>” Deposit</a:t>
                      </a: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Silver</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         582 300,0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a:effectLst/>
                        </a:rPr>
                        <a:t>         13,9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a:effectLst/>
                        </a:rPr>
                        <a:t>        23,87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000" u="none" strike="noStrike" dirty="0" err="1">
                          <a:effectLst/>
                        </a:rPr>
                        <a:t>Navoi</a:t>
                      </a:r>
                      <a:r>
                        <a:rPr lang="en-US" sz="1000" u="none" strike="noStrike" dirty="0">
                          <a:effectLst/>
                        </a:rPr>
                        <a:t> Region, </a:t>
                      </a:r>
                      <a:r>
                        <a:rPr lang="en-US" sz="1000" u="none" strike="noStrike" dirty="0" err="1">
                          <a:effectLst/>
                        </a:rPr>
                        <a:t>Nurata</a:t>
                      </a:r>
                      <a:r>
                        <a:rPr lang="en-US" sz="1000" u="none" strike="noStrike" dirty="0">
                          <a:effectLst/>
                        </a:rPr>
                        <a:t> District (21 km from the </a:t>
                      </a:r>
                      <a:r>
                        <a:rPr lang="en-US" sz="1000" u="none" strike="noStrike" dirty="0" err="1">
                          <a:effectLst/>
                        </a:rPr>
                        <a:t>Debaland</a:t>
                      </a:r>
                      <a:r>
                        <a:rPr lang="en-US" sz="1000" u="none" strike="noStrike" dirty="0">
                          <a:effectLst/>
                        </a:rPr>
                        <a:t> settlement, 23 km from the city of </a:t>
                      </a:r>
                      <a:r>
                        <a:rPr lang="en-US" sz="1000" u="none" strike="noStrike" dirty="0" err="1">
                          <a:effectLst/>
                        </a:rPr>
                        <a:t>Kanimekh</a:t>
                      </a:r>
                      <a:r>
                        <a:rPr lang="ru-RU" sz="1000" u="none" strike="noStrike" dirty="0">
                          <a:effectLst/>
                        </a:rPr>
                        <a:t>)</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gridSpan="2">
                  <a:txBody>
                    <a:bodyPr/>
                    <a:lstStyle/>
                    <a:p>
                      <a:pPr algn="ctr" fontAlgn="ctr"/>
                      <a:r>
                        <a:rPr lang="ru-RU" sz="1000" u="none" strike="noStrike" dirty="0">
                          <a:effectLst/>
                        </a:rPr>
                        <a:t>3</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hMerge="1">
                  <a:txBody>
                    <a:bodyPr/>
                    <a:lstStyle/>
                    <a:p>
                      <a:pPr algn="ctr" fontAlgn="ct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0,017</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extLst>
                  <a:ext uri="{0D108BD9-81ED-4DB2-BD59-A6C34878D82A}">
                    <a16:rowId xmlns:a16="http://schemas.microsoft.com/office/drawing/2014/main" val="1921273195"/>
                  </a:ext>
                </a:extLst>
              </a:tr>
              <a:tr h="665819">
                <a:tc>
                  <a:txBody>
                    <a:bodyPr/>
                    <a:lstStyle/>
                    <a:p>
                      <a:pPr algn="ctr" fontAlgn="ctr"/>
                      <a:r>
                        <a:rPr lang="ru-RU" sz="1400" u="none" strike="noStrike">
                          <a:effectLst/>
                        </a:rPr>
                        <a:t>9</a:t>
                      </a:r>
                      <a:endParaRPr lang="ru-RU" sz="1400" b="0" i="0" u="none" strike="noStrike">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200" b="1" u="none" strike="noStrike" dirty="0">
                          <a:effectLst/>
                        </a:rPr>
                        <a:t>Gold Mining at the “</a:t>
                      </a:r>
                      <a:r>
                        <a:rPr lang="en-US" sz="1200" b="1" u="none" strike="noStrike" dirty="0" err="1">
                          <a:effectLst/>
                        </a:rPr>
                        <a:t>Akkazat</a:t>
                      </a:r>
                      <a:r>
                        <a:rPr lang="en-US" sz="1200" b="1" u="none" strike="noStrike" dirty="0">
                          <a:effectLst/>
                        </a:rPr>
                        <a:t>” Deposit</a:t>
                      </a:r>
                      <a:endParaRPr lang="ru-RU" sz="1200" b="1"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      4 301 700,0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           4,6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          1,07 </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en-US" sz="1000" u="none" strike="noStrike" dirty="0" err="1">
                          <a:effectLst/>
                        </a:rPr>
                        <a:t>Navoi</a:t>
                      </a:r>
                      <a:r>
                        <a:rPr lang="en-US" sz="1000" u="none" strike="noStrike" dirty="0">
                          <a:effectLst/>
                        </a:rPr>
                        <a:t> Region, </a:t>
                      </a:r>
                      <a:r>
                        <a:rPr lang="en-US" sz="1000" u="none" strike="noStrike" dirty="0" err="1">
                          <a:effectLst/>
                        </a:rPr>
                        <a:t>Tamdy</a:t>
                      </a:r>
                      <a:r>
                        <a:rPr lang="en-US" sz="1000" u="none" strike="noStrike" dirty="0">
                          <a:effectLst/>
                        </a:rPr>
                        <a:t> District (62 km from the district center </a:t>
                      </a:r>
                      <a:r>
                        <a:rPr lang="en-US" sz="1000" u="none" strike="noStrike" dirty="0" err="1">
                          <a:effectLst/>
                        </a:rPr>
                        <a:t>Tomdy</a:t>
                      </a:r>
                      <a:r>
                        <a:rPr lang="en-US" sz="1000" u="none" strike="noStrike" dirty="0">
                          <a:effectLst/>
                        </a:rPr>
                        <a:t>, 72 km from the city of </a:t>
                      </a:r>
                      <a:r>
                        <a:rPr lang="en-US" sz="1000" u="none" strike="noStrike" dirty="0" err="1">
                          <a:effectLst/>
                        </a:rPr>
                        <a:t>Zarafshan</a:t>
                      </a:r>
                      <a:r>
                        <a:rPr lang="en-US" sz="1000" u="none" strike="noStrike" dirty="0">
                          <a:effectLst/>
                        </a:rPr>
                        <a:t>, 23 km from the settlement of </a:t>
                      </a:r>
                      <a:r>
                        <a:rPr lang="en-US" sz="1000" u="none" strike="noStrike" dirty="0" err="1">
                          <a:effectLst/>
                        </a:rPr>
                        <a:t>Ayakuduk</a:t>
                      </a:r>
                      <a:r>
                        <a:rPr lang="en-US" sz="1000" u="none" strike="noStrike" dirty="0">
                          <a:effectLst/>
                        </a:rPr>
                        <a:t>)</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gridSpan="2">
                  <a:txBody>
                    <a:bodyPr/>
                    <a:lstStyle/>
                    <a:p>
                      <a:pPr algn="ctr" fontAlgn="ctr"/>
                      <a:r>
                        <a:rPr lang="ru-RU" sz="1000" u="none" strike="noStrike" dirty="0">
                          <a:effectLst/>
                        </a:rPr>
                        <a:t>99</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hMerge="1">
                  <a:txBody>
                    <a:bodyPr/>
                    <a:lstStyle/>
                    <a:p>
                      <a:pPr algn="ctr" fontAlgn="ct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tc>
                  <a:txBody>
                    <a:bodyPr/>
                    <a:lstStyle/>
                    <a:p>
                      <a:pPr algn="ctr" fontAlgn="ctr"/>
                      <a:r>
                        <a:rPr lang="ru-RU" sz="1000" u="none" strike="noStrike" dirty="0">
                          <a:effectLst/>
                        </a:rPr>
                        <a:t>0,5</a:t>
                      </a:r>
                      <a:endParaRPr lang="ru-RU" sz="1000" b="0" i="0" u="none" strike="noStrike" dirty="0">
                        <a:solidFill>
                          <a:srgbClr val="000000"/>
                        </a:solidFill>
                        <a:effectLst/>
                        <a:latin typeface="Times New Roman" panose="02020603050405020304" pitchFamily="18" charset="0"/>
                      </a:endParaRPr>
                    </a:p>
                  </a:txBody>
                  <a:tcPr marL="3628" marR="3628" marT="3628" marB="0" anchor="ctr">
                    <a:solidFill>
                      <a:schemeClr val="accent5">
                        <a:lumMod val="20000"/>
                        <a:lumOff val="80000"/>
                      </a:schemeClr>
                    </a:solidFill>
                  </a:tcPr>
                </a:tc>
                <a:extLst>
                  <a:ext uri="{0D108BD9-81ED-4DB2-BD59-A6C34878D82A}">
                    <a16:rowId xmlns:a16="http://schemas.microsoft.com/office/drawing/2014/main" val="2685656972"/>
                  </a:ext>
                </a:extLst>
              </a:tr>
            </a:tbl>
          </a:graphicData>
        </a:graphic>
      </p:graphicFrame>
    </p:spTree>
    <p:extLst>
      <p:ext uri="{BB962C8B-B14F-4D97-AF65-F5344CB8AC3E}">
        <p14:creationId xmlns:p14="http://schemas.microsoft.com/office/powerpoint/2010/main" val="2071444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3"/>
          <a:stretch>
            <a:fillRect/>
          </a:stretch>
        </p:blipFill>
        <p:spPr>
          <a:xfrm>
            <a:off x="1408" y="-15761"/>
            <a:ext cx="12192000" cy="673540"/>
          </a:xfrm>
          <a:prstGeom prst="rect">
            <a:avLst/>
          </a:prstGeom>
        </p:spPr>
      </p:pic>
      <p:sp>
        <p:nvSpPr>
          <p:cNvPr id="6" name="object 6">
            <a:extLst>
              <a:ext uri="{FF2B5EF4-FFF2-40B4-BE49-F238E27FC236}">
                <a16:creationId xmlns:a16="http://schemas.microsoft.com/office/drawing/2014/main" id="{EA4AB66F-96BF-2E31-6A47-16C193B2C0CA}"/>
              </a:ext>
            </a:extLst>
          </p:cNvPr>
          <p:cNvSpPr txBox="1"/>
          <p:nvPr/>
        </p:nvSpPr>
        <p:spPr>
          <a:xfrm>
            <a:off x="151294" y="2380027"/>
            <a:ext cx="2320426" cy="381515"/>
          </a:xfrm>
          <a:prstGeom prst="rect">
            <a:avLst/>
          </a:prstGeom>
          <a:solidFill>
            <a:schemeClr val="accent5">
              <a:lumMod val="20000"/>
              <a:lumOff val="80000"/>
              <a:alpha val="66000"/>
            </a:schemeClr>
          </a:solidFill>
        </p:spPr>
        <p:txBody>
          <a:bodyPr vert="horz" wrap="square" lIns="0" tIns="12065" rIns="0" bIns="0" rtlCol="0">
            <a:spAutoFit/>
          </a:bodyPr>
          <a:lstStyle/>
          <a:p>
            <a:pPr marL="12700" lvl="0" algn="ctr">
              <a:spcBef>
                <a:spcPts val="195"/>
              </a:spcBef>
              <a:defRPr/>
            </a:pPr>
            <a:r>
              <a:rPr lang="en-US" sz="1200" b="1" spc="-10" dirty="0">
                <a:solidFill>
                  <a:srgbClr val="0070C0"/>
                </a:solidFill>
                <a:latin typeface="Times New Roman" panose="02020603050405020304" pitchFamily="18" charset="0"/>
                <a:cs typeface="Times New Roman" panose="02020603050405020304" pitchFamily="18" charset="0"/>
              </a:rPr>
              <a:t>Why Invest in the Mining and Geological Sector</a:t>
            </a:r>
            <a:r>
              <a:rPr lang="ru-RU" sz="1200" b="1" spc="-10" dirty="0">
                <a:solidFill>
                  <a:srgbClr val="0070C0"/>
                </a:solidFill>
                <a:latin typeface="Times New Roman" panose="02020603050405020304" pitchFamily="18" charset="0"/>
                <a:cs typeface="Times New Roman" panose="02020603050405020304" pitchFamily="18" charset="0"/>
              </a:rPr>
              <a:t>?</a:t>
            </a:r>
            <a:endParaRPr lang="en-US" sz="1200" b="1" spc="-10" dirty="0">
              <a:solidFill>
                <a:srgbClr val="0070C0"/>
              </a:solidFill>
              <a:latin typeface="Times New Roman" panose="02020603050405020304" pitchFamily="18" charset="0"/>
              <a:cs typeface="Times New Roman" panose="02020603050405020304" pitchFamily="18" charset="0"/>
            </a:endParaRPr>
          </a:p>
        </p:txBody>
      </p:sp>
      <p:sp>
        <p:nvSpPr>
          <p:cNvPr id="7" name="object 10">
            <a:extLst>
              <a:ext uri="{FF2B5EF4-FFF2-40B4-BE49-F238E27FC236}">
                <a16:creationId xmlns:a16="http://schemas.microsoft.com/office/drawing/2014/main" id="{8DE97AF7-2566-0520-5AA3-4AE4E3E316AF}"/>
              </a:ext>
            </a:extLst>
          </p:cNvPr>
          <p:cNvSpPr txBox="1">
            <a:spLocks/>
          </p:cNvSpPr>
          <p:nvPr/>
        </p:nvSpPr>
        <p:spPr>
          <a:xfrm>
            <a:off x="2105091" y="-12336"/>
            <a:ext cx="9578441" cy="524887"/>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lvl="0" algn="ctr">
              <a:spcBef>
                <a:spcPts val="105"/>
              </a:spcBef>
              <a:defRPr/>
            </a:pPr>
            <a:r>
              <a:rPr lang="en-US" sz="1800" b="1" dirty="0">
                <a:solidFill>
                  <a:srgbClr val="0070C0"/>
                </a:solidFill>
                <a:latin typeface="Times New Roman" panose="02020603050405020304" pitchFamily="18" charset="0"/>
                <a:cs typeface="Times New Roman" panose="02020603050405020304" pitchFamily="18" charset="0"/>
              </a:rPr>
              <a:t>List of Investment Projects </a:t>
            </a:r>
          </a:p>
          <a:p>
            <a:pPr marL="12700" lvl="0" algn="ctr">
              <a:spcBef>
                <a:spcPts val="105"/>
              </a:spcBef>
              <a:defRPr/>
            </a:pPr>
            <a:r>
              <a:rPr lang="en-US" sz="1800" b="1" dirty="0">
                <a:solidFill>
                  <a:srgbClr val="0070C0"/>
                </a:solidFill>
                <a:latin typeface="Times New Roman" panose="02020603050405020304" pitchFamily="18" charset="0"/>
                <a:cs typeface="Times New Roman" panose="02020603050405020304" pitchFamily="18" charset="0"/>
              </a:rPr>
              <a:t>for the Development of Gold and Other Metal Deposits</a:t>
            </a:r>
            <a:endParaRPr kumimoji="0" lang="ru-RU" sz="18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sp>
        <p:nvSpPr>
          <p:cNvPr id="16" name="TextBox 15">
            <a:extLst>
              <a:ext uri="{FF2B5EF4-FFF2-40B4-BE49-F238E27FC236}">
                <a16:creationId xmlns:a16="http://schemas.microsoft.com/office/drawing/2014/main" id="{7032F5D7-8638-4F1D-BD8D-21862CE62B82}"/>
              </a:ext>
            </a:extLst>
          </p:cNvPr>
          <p:cNvSpPr txBox="1"/>
          <p:nvPr/>
        </p:nvSpPr>
        <p:spPr>
          <a:xfrm>
            <a:off x="96049" y="3481118"/>
            <a:ext cx="2794897" cy="2123658"/>
          </a:xfrm>
          <a:prstGeom prst="rect">
            <a:avLst/>
          </a:prstGeom>
          <a:noFill/>
        </p:spPr>
        <p:txBody>
          <a:bodyPr wrap="square">
            <a:spAutoFit/>
          </a:bodyPr>
          <a:lstStyle/>
          <a:p>
            <a:pPr marL="12700" lvl="0" algn="just">
              <a:spcBef>
                <a:spcPts val="195"/>
              </a:spcBef>
              <a:defRPr/>
            </a:pP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lang="en-US" sz="1100" b="1" i="1" dirty="0">
                <a:solidFill>
                  <a:prstClr val="black"/>
                </a:solidFill>
                <a:latin typeface="Times New Roman" panose="02020603050405020304" pitchFamily="18" charset="0"/>
                <a:cs typeface="Times New Roman" panose="02020603050405020304" pitchFamily="18" charset="0"/>
              </a:rPr>
              <a:t>Presence of Strategically Important Mineral Potential. </a:t>
            </a:r>
            <a:r>
              <a:rPr lang="en-US" sz="1100" dirty="0">
                <a:solidFill>
                  <a:prstClr val="black"/>
                </a:solidFill>
                <a:latin typeface="Times New Roman" panose="02020603050405020304" pitchFamily="18" charset="0"/>
                <a:cs typeface="Times New Roman" panose="02020603050405020304" pitchFamily="18" charset="0"/>
              </a:rPr>
              <a:t>The country has made a strategic decision to focus on the extraction of high-income mineral resources (such as gold, silver, copper, uranium, hydrocarbons, and zinc), minerals with high added value (including copper, iron, lead, and other technological metals), as well as metals essential for the transition to green energy (such as lithium, copper, tungsten, molybdenum, niobium, magnesium, tantalum, and graphite)</a:t>
            </a:r>
            <a:r>
              <a:rPr lang="en-US" sz="1100" b="1" i="1" dirty="0">
                <a:solidFill>
                  <a:prstClr val="black"/>
                </a:solidFill>
                <a:latin typeface="Times New Roman" panose="02020603050405020304" pitchFamily="18" charset="0"/>
                <a:cs typeface="Times New Roman" panose="02020603050405020304" pitchFamily="18" charset="0"/>
              </a:rPr>
              <a:t>.</a:t>
            </a:r>
            <a:endPar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050" name="Picture 2" descr="Picture background">
            <a:extLst>
              <a:ext uri="{FF2B5EF4-FFF2-40B4-BE49-F238E27FC236}">
                <a16:creationId xmlns:a16="http://schemas.microsoft.com/office/drawing/2014/main" id="{59C52036-858B-42FB-8202-9851876B59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470" y="691454"/>
            <a:ext cx="1773621" cy="16885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Таблица 7">
            <a:extLst>
              <a:ext uri="{FF2B5EF4-FFF2-40B4-BE49-F238E27FC236}">
                <a16:creationId xmlns:a16="http://schemas.microsoft.com/office/drawing/2014/main" id="{16ED0CF8-CB27-4D17-A79E-17E105547E78}"/>
              </a:ext>
            </a:extLst>
          </p:cNvPr>
          <p:cNvGraphicFramePr>
            <a:graphicFrameLocks noGrp="1"/>
          </p:cNvGraphicFramePr>
          <p:nvPr>
            <p:extLst>
              <p:ext uri="{D42A27DB-BD31-4B8C-83A1-F6EECF244321}">
                <p14:modId xmlns:p14="http://schemas.microsoft.com/office/powerpoint/2010/main" val="2528245973"/>
              </p:ext>
            </p:extLst>
          </p:nvPr>
        </p:nvGraphicFramePr>
        <p:xfrm>
          <a:off x="2976865" y="657779"/>
          <a:ext cx="9223621" cy="6158909"/>
        </p:xfrm>
        <a:graphic>
          <a:graphicData uri="http://schemas.openxmlformats.org/drawingml/2006/table">
            <a:tbl>
              <a:tblPr>
                <a:tableStyleId>{5C22544A-7EE6-4342-B048-85BDC9FD1C3A}</a:tableStyleId>
              </a:tblPr>
              <a:tblGrid>
                <a:gridCol w="426975">
                  <a:extLst>
                    <a:ext uri="{9D8B030D-6E8A-4147-A177-3AD203B41FA5}">
                      <a16:colId xmlns:a16="http://schemas.microsoft.com/office/drawing/2014/main" val="3027800320"/>
                    </a:ext>
                  </a:extLst>
                </a:gridCol>
                <a:gridCol w="1848678">
                  <a:extLst>
                    <a:ext uri="{9D8B030D-6E8A-4147-A177-3AD203B41FA5}">
                      <a16:colId xmlns:a16="http://schemas.microsoft.com/office/drawing/2014/main" val="968401997"/>
                    </a:ext>
                  </a:extLst>
                </a:gridCol>
                <a:gridCol w="820291">
                  <a:extLst>
                    <a:ext uri="{9D8B030D-6E8A-4147-A177-3AD203B41FA5}">
                      <a16:colId xmlns:a16="http://schemas.microsoft.com/office/drawing/2014/main" val="3048666743"/>
                    </a:ext>
                  </a:extLst>
                </a:gridCol>
                <a:gridCol w="874643">
                  <a:extLst>
                    <a:ext uri="{9D8B030D-6E8A-4147-A177-3AD203B41FA5}">
                      <a16:colId xmlns:a16="http://schemas.microsoft.com/office/drawing/2014/main" val="4203402944"/>
                    </a:ext>
                  </a:extLst>
                </a:gridCol>
                <a:gridCol w="779910">
                  <a:extLst>
                    <a:ext uri="{9D8B030D-6E8A-4147-A177-3AD203B41FA5}">
                      <a16:colId xmlns:a16="http://schemas.microsoft.com/office/drawing/2014/main" val="3586672580"/>
                    </a:ext>
                  </a:extLst>
                </a:gridCol>
                <a:gridCol w="578438">
                  <a:extLst>
                    <a:ext uri="{9D8B030D-6E8A-4147-A177-3AD203B41FA5}">
                      <a16:colId xmlns:a16="http://schemas.microsoft.com/office/drawing/2014/main" val="3504377738"/>
                    </a:ext>
                  </a:extLst>
                </a:gridCol>
                <a:gridCol w="2567609">
                  <a:extLst>
                    <a:ext uri="{9D8B030D-6E8A-4147-A177-3AD203B41FA5}">
                      <a16:colId xmlns:a16="http://schemas.microsoft.com/office/drawing/2014/main" val="3595091238"/>
                    </a:ext>
                  </a:extLst>
                </a:gridCol>
                <a:gridCol w="546652">
                  <a:extLst>
                    <a:ext uri="{9D8B030D-6E8A-4147-A177-3AD203B41FA5}">
                      <a16:colId xmlns:a16="http://schemas.microsoft.com/office/drawing/2014/main" val="1576906211"/>
                    </a:ext>
                  </a:extLst>
                </a:gridCol>
                <a:gridCol w="114210">
                  <a:extLst>
                    <a:ext uri="{9D8B030D-6E8A-4147-A177-3AD203B41FA5}">
                      <a16:colId xmlns:a16="http://schemas.microsoft.com/office/drawing/2014/main" val="981839447"/>
                    </a:ext>
                  </a:extLst>
                </a:gridCol>
                <a:gridCol w="666215">
                  <a:extLst>
                    <a:ext uri="{9D8B030D-6E8A-4147-A177-3AD203B41FA5}">
                      <a16:colId xmlns:a16="http://schemas.microsoft.com/office/drawing/2014/main" val="2606967346"/>
                    </a:ext>
                  </a:extLst>
                </a:gridCol>
              </a:tblGrid>
              <a:tr h="359260">
                <a:tc rowSpan="2">
                  <a:txBody>
                    <a:bodyPr/>
                    <a:lstStyle/>
                    <a:p>
                      <a:pPr algn="ctr" fontAlgn="ctr"/>
                      <a:r>
                        <a:rPr lang="ru-RU" sz="1200" b="1" u="none" strike="noStrike" kern="1200" dirty="0">
                          <a:solidFill>
                            <a:schemeClr val="dk1"/>
                          </a:solidFill>
                          <a:effectLst/>
                          <a:latin typeface="+mn-lt"/>
                          <a:ea typeface="+mn-ea"/>
                          <a:cs typeface="+mn-cs"/>
                        </a:rPr>
                        <a:t>№</a:t>
                      </a:r>
                    </a:p>
                  </a:txBody>
                  <a:tcPr marL="3722" marR="3722" marT="3722" marB="0" anchor="ctr">
                    <a:solidFill>
                      <a:schemeClr val="accent5">
                        <a:lumMod val="20000"/>
                        <a:lumOff val="80000"/>
                      </a:schemeClr>
                    </a:solidFill>
                  </a:tcPr>
                </a:tc>
                <a:tc rowSpan="2">
                  <a:txBody>
                    <a:bodyPr/>
                    <a:lstStyle/>
                    <a:p>
                      <a:pPr algn="ctr" fontAlgn="ctr"/>
                      <a:r>
                        <a:rPr lang="en-US" sz="1200" b="1" u="none" strike="noStrike" dirty="0">
                          <a:effectLst/>
                        </a:rPr>
                        <a:t>Project Names</a:t>
                      </a:r>
                      <a:endParaRPr lang="ru-RU" sz="1200" b="1"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rowSpan="2">
                  <a:txBody>
                    <a:bodyPr/>
                    <a:lstStyle/>
                    <a:p>
                      <a:pPr algn="ctr" fontAlgn="ctr"/>
                      <a:r>
                        <a:rPr lang="en-US" sz="1200" b="1" u="none" strike="noStrike" dirty="0">
                          <a:effectLst/>
                        </a:rPr>
                        <a:t>Mineral Name</a:t>
                      </a:r>
                      <a:endParaRPr lang="ru-RU" sz="1200" b="1"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gridSpan="2">
                  <a:txBody>
                    <a:bodyPr/>
                    <a:lstStyle/>
                    <a:p>
                      <a:pPr algn="ctr" fontAlgn="ctr"/>
                      <a:r>
                        <a:rPr lang="en-US" sz="1200" b="1" dirty="0"/>
                        <a:t>Estimated Reserves, in Tons</a:t>
                      </a:r>
                      <a:endParaRPr lang="ru-RU" sz="1200" b="1"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hMerge="1">
                  <a:txBody>
                    <a:bodyPr/>
                    <a:lstStyle/>
                    <a:p>
                      <a:endParaRPr lang="ru-RU"/>
                    </a:p>
                  </a:txBody>
                  <a:tcPr/>
                </a:tc>
                <a:tc rowSpan="2">
                  <a:txBody>
                    <a:bodyPr/>
                    <a:lstStyle/>
                    <a:p>
                      <a:pPr algn="ctr" fontAlgn="ctr"/>
                      <a:r>
                        <a:rPr lang="en-US" sz="1200" b="1" dirty="0"/>
                        <a:t>Metal Content, g/t</a:t>
                      </a:r>
                      <a:r>
                        <a:rPr lang="ru-RU" sz="1200" b="1" u="none" strike="noStrike" kern="1200" dirty="0">
                          <a:solidFill>
                            <a:schemeClr val="dk1"/>
                          </a:solidFill>
                          <a:effectLst/>
                          <a:latin typeface="+mn-lt"/>
                          <a:ea typeface="+mn-ea"/>
                          <a:cs typeface="+mn-cs"/>
                        </a:rPr>
                        <a:t>.</a:t>
                      </a:r>
                    </a:p>
                  </a:txBody>
                  <a:tcPr marL="3722" marR="3722" marT="3722" marB="0" anchor="ctr">
                    <a:solidFill>
                      <a:schemeClr val="accent5">
                        <a:lumMod val="20000"/>
                        <a:lumOff val="80000"/>
                      </a:schemeClr>
                    </a:solidFill>
                  </a:tcPr>
                </a:tc>
                <a:tc rowSpan="2">
                  <a:txBody>
                    <a:bodyPr/>
                    <a:lstStyle/>
                    <a:p>
                      <a:pPr algn="ctr" fontAlgn="ctr"/>
                      <a:r>
                        <a:rPr lang="en-US" sz="1200" b="1" u="none" strike="noStrike" dirty="0">
                          <a:effectLst/>
                        </a:rPr>
                        <a:t>Deposit Location</a:t>
                      </a:r>
                      <a:endParaRPr lang="ru-RU" sz="1200" b="1"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rowSpan="2">
                  <a:txBody>
                    <a:bodyPr/>
                    <a:lstStyle/>
                    <a:p>
                      <a:pPr algn="ctr" fontAlgn="ctr"/>
                      <a:r>
                        <a:rPr lang="en-US" sz="1200" b="1" u="none" strike="noStrike" dirty="0">
                          <a:effectLst/>
                        </a:rPr>
                        <a:t>Jobs</a:t>
                      </a:r>
                      <a:endParaRPr lang="ru-RU" sz="1200" b="1"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rowSpan="2" gridSpan="2">
                  <a:txBody>
                    <a:bodyPr/>
                    <a:lstStyle/>
                    <a:p>
                      <a:pPr algn="ctr" fontAlgn="ctr"/>
                      <a:r>
                        <a:rPr lang="en-US" sz="1200" b="1" u="none" strike="noStrike" dirty="0">
                          <a:effectLst/>
                        </a:rPr>
                        <a:t>Reserve Value (</a:t>
                      </a:r>
                      <a:r>
                        <a:rPr lang="en-US" sz="1200" b="0" u="none" strike="noStrike" dirty="0">
                          <a:effectLst/>
                        </a:rPr>
                        <a:t>USD billion</a:t>
                      </a:r>
                      <a:r>
                        <a:rPr lang="en-US" sz="1200" b="1" u="none" strike="noStrike" dirty="0">
                          <a:effectLst/>
                        </a:rPr>
                        <a:t>)</a:t>
                      </a:r>
                      <a:endParaRPr lang="ru-RU" sz="1200" b="0" i="1"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rowSpan="2" hMerge="1">
                  <a:txBody>
                    <a:bodyPr/>
                    <a:lstStyle/>
                    <a:p>
                      <a:pPr algn="ctr" fontAlgn="ctr"/>
                      <a:r>
                        <a:rPr lang="ru-RU" sz="1200" b="1" u="none" strike="noStrike" kern="1200">
                          <a:solidFill>
                            <a:schemeClr val="dk1"/>
                          </a:solidFill>
                          <a:effectLst/>
                          <a:latin typeface="+mn-lt"/>
                          <a:ea typeface="+mn-ea"/>
                          <a:cs typeface="+mn-cs"/>
                        </a:rPr>
                        <a:t>Стоимость запаса,</a:t>
                      </a:r>
                      <a:br>
                        <a:rPr lang="ru-RU" sz="1200" b="1" u="none" strike="noStrike" kern="1200">
                          <a:solidFill>
                            <a:schemeClr val="dk1"/>
                          </a:solidFill>
                          <a:effectLst/>
                          <a:latin typeface="+mn-lt"/>
                          <a:ea typeface="+mn-ea"/>
                          <a:cs typeface="+mn-cs"/>
                        </a:rPr>
                      </a:br>
                      <a:r>
                        <a:rPr lang="ru-RU" sz="1200" b="1" u="none" strike="noStrike" kern="1200">
                          <a:solidFill>
                            <a:schemeClr val="dk1"/>
                          </a:solidFill>
                          <a:effectLst/>
                          <a:latin typeface="+mn-lt"/>
                          <a:ea typeface="+mn-ea"/>
                          <a:cs typeface="+mn-cs"/>
                        </a:rPr>
                        <a:t>(млрд. долл.)</a:t>
                      </a:r>
                    </a:p>
                  </a:txBody>
                  <a:tcPr marL="3722" marR="3722" marT="3722" marB="0" anchor="ctr">
                    <a:solidFill>
                      <a:schemeClr val="accent5">
                        <a:lumMod val="20000"/>
                        <a:lumOff val="80000"/>
                      </a:schemeClr>
                    </a:solidFill>
                  </a:tcPr>
                </a:tc>
                <a:extLst>
                  <a:ext uri="{0D108BD9-81ED-4DB2-BD59-A6C34878D82A}">
                    <a16:rowId xmlns:a16="http://schemas.microsoft.com/office/drawing/2014/main" val="1471897495"/>
                  </a:ext>
                </a:extLst>
              </a:tr>
              <a:tr h="35564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en-US" sz="1200" b="1" u="none" strike="noStrike" dirty="0">
                          <a:effectLst/>
                        </a:rPr>
                        <a:t>Ores</a:t>
                      </a:r>
                      <a:endParaRPr lang="ru-RU" sz="1200" b="1"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a:txBody>
                    <a:bodyPr/>
                    <a:lstStyle/>
                    <a:p>
                      <a:pPr algn="ctr" fontAlgn="ctr"/>
                      <a:r>
                        <a:rPr lang="en-US" sz="1200" b="1" dirty="0"/>
                        <a:t>Metal</a:t>
                      </a:r>
                      <a:r>
                        <a:rPr lang="en-US" sz="1200" dirty="0"/>
                        <a:t> </a:t>
                      </a:r>
                      <a:endParaRPr lang="ru-RU" sz="1200" b="1"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vMerge="1">
                  <a:txBody>
                    <a:bodyPr/>
                    <a:lstStyle/>
                    <a:p>
                      <a:pPr algn="ctr" fontAlgn="ctr"/>
                      <a:endParaRPr lang="ru-RU" sz="1200" b="1" u="none" strike="noStrike" kern="1200" dirty="0">
                        <a:solidFill>
                          <a:schemeClr val="dk1"/>
                        </a:solidFill>
                        <a:effectLst/>
                        <a:latin typeface="+mn-lt"/>
                        <a:ea typeface="+mn-ea"/>
                        <a:cs typeface="+mn-cs"/>
                      </a:endParaRPr>
                    </a:p>
                  </a:txBody>
                  <a:tcPr marL="3722" marR="3722" marT="3722" marB="0" anchor="ctr">
                    <a:solidFill>
                      <a:schemeClr val="accent5">
                        <a:lumMod val="20000"/>
                        <a:lumOff val="80000"/>
                      </a:schemeClr>
                    </a:solidFill>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398152041"/>
                  </a:ext>
                </a:extLst>
              </a:tr>
              <a:tr h="592521">
                <a:tc>
                  <a:txBody>
                    <a:bodyPr/>
                    <a:lstStyle/>
                    <a:p>
                      <a:pPr marL="0" algn="ctr" defTabSz="914400" rtl="0" eaLnBrk="1" fontAlgn="ctr" latinLnBrk="0" hangingPunct="1"/>
                      <a:r>
                        <a:rPr lang="ru-RU" sz="1200" b="1" u="none" strike="noStrike" kern="1200" dirty="0">
                          <a:solidFill>
                            <a:schemeClr val="dk1"/>
                          </a:solidFill>
                          <a:effectLst/>
                          <a:latin typeface="+mn-lt"/>
                          <a:ea typeface="+mn-ea"/>
                          <a:cs typeface="+mn-cs"/>
                        </a:rPr>
                        <a:t>10</a:t>
                      </a:r>
                    </a:p>
                  </a:txBody>
                  <a:tcPr marL="3722" marR="3722" marT="3722" marB="0" anchor="ctr">
                    <a:solidFill>
                      <a:schemeClr val="accent5">
                        <a:lumMod val="20000"/>
                        <a:lumOff val="80000"/>
                      </a:schemeClr>
                    </a:solidFill>
                  </a:tcPr>
                </a:tc>
                <a:tc>
                  <a:txBody>
                    <a:bodyPr/>
                    <a:lstStyle/>
                    <a:p>
                      <a:pPr algn="ctr" fontAlgn="ctr"/>
                      <a:r>
                        <a:rPr lang="en-US" sz="1200" b="1" u="none" strike="noStrike" kern="1200" dirty="0">
                          <a:solidFill>
                            <a:schemeClr val="dk1"/>
                          </a:solidFill>
                          <a:effectLst/>
                          <a:latin typeface="+mn-lt"/>
                          <a:ea typeface="+mn-ea"/>
                          <a:cs typeface="+mn-cs"/>
                        </a:rPr>
                        <a:t>Gold Mining at the “</a:t>
                      </a:r>
                      <a:r>
                        <a:rPr lang="en-US" sz="1200" b="1" u="none" strike="noStrike" kern="1200" dirty="0" err="1">
                          <a:solidFill>
                            <a:schemeClr val="dk1"/>
                          </a:solidFill>
                          <a:effectLst/>
                          <a:latin typeface="+mn-lt"/>
                          <a:ea typeface="+mn-ea"/>
                          <a:cs typeface="+mn-cs"/>
                        </a:rPr>
                        <a:t>Korumdi</a:t>
                      </a:r>
                      <a:r>
                        <a:rPr lang="en-US" sz="1200" b="1" u="none" strike="noStrike" kern="1200" dirty="0">
                          <a:solidFill>
                            <a:schemeClr val="dk1"/>
                          </a:solidFill>
                          <a:effectLst/>
                          <a:latin typeface="+mn-lt"/>
                          <a:ea typeface="+mn-ea"/>
                          <a:cs typeface="+mn-cs"/>
                        </a:rPr>
                        <a:t>” Deposit</a:t>
                      </a:r>
                      <a:endParaRPr lang="ru-RU" sz="1200" b="1" u="none" strike="noStrike" kern="1200" dirty="0">
                        <a:solidFill>
                          <a:schemeClr val="dk1"/>
                        </a:solidFill>
                        <a:effectLst/>
                        <a:latin typeface="+mn-lt"/>
                        <a:ea typeface="+mn-ea"/>
                        <a:cs typeface="+mn-cs"/>
                      </a:endParaRPr>
                    </a:p>
                  </a:txBody>
                  <a:tcPr marL="3722" marR="3722" marT="3722"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   221 600,0 </a:t>
                      </a: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           1,7 </a:t>
                      </a: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          7,67 </a:t>
                      </a:r>
                    </a:p>
                  </a:txBody>
                  <a:tcPr marL="3722" marR="3722" marT="3722" marB="0" anchor="ctr">
                    <a:solidFill>
                      <a:schemeClr val="accent5">
                        <a:lumMod val="20000"/>
                        <a:lumOff val="80000"/>
                      </a:schemeClr>
                    </a:solidFill>
                  </a:tcPr>
                </a:tc>
                <a:tc>
                  <a:txBody>
                    <a:bodyPr/>
                    <a:lstStyle/>
                    <a:p>
                      <a:pPr algn="ctr" fontAlgn="ctr"/>
                      <a:r>
                        <a:rPr lang="en-US" sz="1000" u="none" strike="noStrike" dirty="0" err="1">
                          <a:effectLst/>
                        </a:rPr>
                        <a:t>Navoi</a:t>
                      </a:r>
                      <a:r>
                        <a:rPr lang="en-US" sz="1000" u="none" strike="noStrike" dirty="0">
                          <a:effectLst/>
                        </a:rPr>
                        <a:t> Region, </a:t>
                      </a:r>
                      <a:r>
                        <a:rPr lang="en-US" sz="1000" u="none" strike="noStrike" dirty="0" err="1">
                          <a:effectLst/>
                        </a:rPr>
                        <a:t>Konimekh</a:t>
                      </a:r>
                      <a:r>
                        <a:rPr lang="en-US" sz="1000" u="none" strike="noStrike" dirty="0">
                          <a:effectLst/>
                        </a:rPr>
                        <a:t> District (17 km from the village of </a:t>
                      </a:r>
                      <a:r>
                        <a:rPr lang="en-US" sz="1000" u="none" strike="noStrike" dirty="0" err="1">
                          <a:effectLst/>
                        </a:rPr>
                        <a:t>Shamurat</a:t>
                      </a:r>
                      <a:r>
                        <a:rPr lang="en-US" sz="1000" u="none" strike="noStrike" dirty="0">
                          <a:effectLst/>
                        </a:rPr>
                        <a:t>, 23 km from the city of </a:t>
                      </a:r>
                      <a:r>
                        <a:rPr lang="en-US" sz="1000" u="none" strike="noStrike" dirty="0" err="1">
                          <a:effectLst/>
                        </a:rPr>
                        <a:t>Konimekh</a:t>
                      </a:r>
                      <a:r>
                        <a:rPr lang="en-US" sz="1000" u="none" strike="noStrike" dirty="0">
                          <a:effectLst/>
                        </a:rPr>
                        <a:t>)</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a:txBody>
                    <a:bodyPr/>
                    <a:lstStyle/>
                    <a:p>
                      <a:pPr algn="ctr" fontAlgn="ctr"/>
                      <a:r>
                        <a:rPr lang="ru-RU" sz="1000" u="none" strike="noStrike" dirty="0">
                          <a:effectLst/>
                        </a:rPr>
                        <a:t>37</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gridSpan="2">
                  <a:txBody>
                    <a:bodyPr/>
                    <a:lstStyle/>
                    <a:p>
                      <a:pPr algn="ctr" fontAlgn="ctr"/>
                      <a:r>
                        <a:rPr lang="ru-RU" sz="1000" u="none" strike="noStrike">
                          <a:effectLst/>
                        </a:rPr>
                        <a:t>0,2</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hMerge="1">
                  <a:txBody>
                    <a:bodyPr/>
                    <a:lstStyle/>
                    <a:p>
                      <a:pPr algn="ctr" fontAlgn="ctr"/>
                      <a:r>
                        <a:rPr lang="ru-RU" sz="1000" u="none" strike="noStrike" dirty="0">
                          <a:effectLst/>
                        </a:rPr>
                        <a:t>0,2</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extLst>
                  <a:ext uri="{0D108BD9-81ED-4DB2-BD59-A6C34878D82A}">
                    <a16:rowId xmlns:a16="http://schemas.microsoft.com/office/drawing/2014/main" val="244834630"/>
                  </a:ext>
                </a:extLst>
              </a:tr>
              <a:tr h="537081">
                <a:tc>
                  <a:txBody>
                    <a:bodyPr/>
                    <a:lstStyle/>
                    <a:p>
                      <a:pPr marL="0" algn="ctr" defTabSz="914400" rtl="0" eaLnBrk="1" fontAlgn="ctr" latinLnBrk="0" hangingPunct="1"/>
                      <a:r>
                        <a:rPr lang="ru-RU" sz="1200" b="1" u="none" strike="noStrike" kern="1200" dirty="0">
                          <a:solidFill>
                            <a:schemeClr val="dk1"/>
                          </a:solidFill>
                          <a:effectLst/>
                          <a:latin typeface="+mn-lt"/>
                          <a:ea typeface="+mn-ea"/>
                          <a:cs typeface="+mn-cs"/>
                        </a:rPr>
                        <a:t>11</a:t>
                      </a:r>
                    </a:p>
                  </a:txBody>
                  <a:tcPr marL="3722" marR="3722" marT="3722" marB="0" anchor="ctr">
                    <a:solidFill>
                      <a:schemeClr val="accent5">
                        <a:lumMod val="20000"/>
                        <a:lumOff val="80000"/>
                      </a:schemeClr>
                    </a:solidFill>
                  </a:tcPr>
                </a:tc>
                <a:tc>
                  <a:txBody>
                    <a:bodyPr/>
                    <a:lstStyle/>
                    <a:p>
                      <a:pPr algn="ctr" fontAlgn="ctr"/>
                      <a:r>
                        <a:rPr lang="en-US" sz="1200" b="1" u="none" strike="noStrike" kern="1200" dirty="0">
                          <a:solidFill>
                            <a:schemeClr val="dk1"/>
                          </a:solidFill>
                          <a:effectLst/>
                          <a:latin typeface="+mn-lt"/>
                          <a:ea typeface="+mn-ea"/>
                          <a:cs typeface="+mn-cs"/>
                        </a:rPr>
                        <a:t>Gold Mining at the “</a:t>
                      </a:r>
                      <a:r>
                        <a:rPr lang="en-US" sz="1200" b="1" u="none" strike="noStrike" kern="1200" dirty="0" err="1">
                          <a:solidFill>
                            <a:schemeClr val="dk1"/>
                          </a:solidFill>
                          <a:effectLst/>
                          <a:latin typeface="+mn-lt"/>
                          <a:ea typeface="+mn-ea"/>
                          <a:cs typeface="+mn-cs"/>
                        </a:rPr>
                        <a:t>Korumdi</a:t>
                      </a:r>
                      <a:r>
                        <a:rPr lang="en-US" sz="1200" b="1" u="none" strike="noStrike" kern="1200" dirty="0">
                          <a:solidFill>
                            <a:schemeClr val="dk1"/>
                          </a:solidFill>
                          <a:effectLst/>
                          <a:latin typeface="+mn-lt"/>
                          <a:ea typeface="+mn-ea"/>
                          <a:cs typeface="+mn-cs"/>
                        </a:rPr>
                        <a:t>” Deposit</a:t>
                      </a:r>
                      <a:endParaRPr lang="ru-RU" sz="1200" b="1" u="none" strike="noStrike" kern="1200" dirty="0">
                        <a:solidFill>
                          <a:schemeClr val="dk1"/>
                        </a:solidFill>
                        <a:effectLst/>
                        <a:latin typeface="+mn-lt"/>
                        <a:ea typeface="+mn-ea"/>
                        <a:cs typeface="+mn-cs"/>
                      </a:endParaRPr>
                    </a:p>
                  </a:txBody>
                  <a:tcPr marL="3722" marR="3722" marT="3722"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Silver</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   221 600,0 </a:t>
                      </a: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3,6</a:t>
                      </a: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        16,25 </a:t>
                      </a:r>
                    </a:p>
                  </a:txBody>
                  <a:tcPr marL="3722" marR="3722" marT="3722" marB="0" anchor="ctr">
                    <a:solidFill>
                      <a:schemeClr val="accent5">
                        <a:lumMod val="20000"/>
                        <a:lumOff val="80000"/>
                      </a:schemeClr>
                    </a:solidFill>
                  </a:tcPr>
                </a:tc>
                <a:tc>
                  <a:txBody>
                    <a:bodyPr/>
                    <a:lstStyle/>
                    <a:p>
                      <a:pPr algn="ctr" fontAlgn="ctr"/>
                      <a:r>
                        <a:rPr lang="en-US" sz="1000" u="none" strike="noStrike" dirty="0" err="1">
                          <a:effectLst/>
                        </a:rPr>
                        <a:t>Navoi</a:t>
                      </a:r>
                      <a:r>
                        <a:rPr lang="en-US" sz="1000" u="none" strike="noStrike" dirty="0">
                          <a:effectLst/>
                        </a:rPr>
                        <a:t> Region, </a:t>
                      </a:r>
                      <a:r>
                        <a:rPr lang="en-US" sz="1000" u="none" strike="noStrike" dirty="0" err="1">
                          <a:effectLst/>
                        </a:rPr>
                        <a:t>Konimekh</a:t>
                      </a:r>
                      <a:r>
                        <a:rPr lang="en-US" sz="1000" u="none" strike="noStrike" dirty="0">
                          <a:effectLst/>
                        </a:rPr>
                        <a:t> District (17 km from the village of </a:t>
                      </a:r>
                      <a:r>
                        <a:rPr lang="en-US" sz="1000" u="none" strike="noStrike" dirty="0" err="1">
                          <a:effectLst/>
                        </a:rPr>
                        <a:t>Shamurat</a:t>
                      </a:r>
                      <a:r>
                        <a:rPr lang="en-US" sz="1000" u="none" strike="noStrike" dirty="0">
                          <a:effectLst/>
                        </a:rPr>
                        <a:t>, 23 km from the city of </a:t>
                      </a:r>
                      <a:r>
                        <a:rPr lang="en-US" sz="1000" u="none" strike="noStrike" dirty="0" err="1">
                          <a:effectLst/>
                        </a:rPr>
                        <a:t>Konimekh</a:t>
                      </a:r>
                      <a:r>
                        <a:rPr lang="en-US" sz="1000" u="none" strike="noStrike" dirty="0">
                          <a:effectLst/>
                        </a:rPr>
                        <a:t>)</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a:txBody>
                    <a:bodyPr/>
                    <a:lstStyle/>
                    <a:p>
                      <a:pPr algn="ctr" fontAlgn="ctr"/>
                      <a:r>
                        <a:rPr lang="ru-RU" sz="1000" u="none" strike="noStrike" dirty="0">
                          <a:effectLst/>
                        </a:rPr>
                        <a:t>1</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gridSpan="2">
                  <a:txBody>
                    <a:bodyPr/>
                    <a:lstStyle/>
                    <a:p>
                      <a:pPr algn="ctr" fontAlgn="ctr"/>
                      <a:r>
                        <a:rPr lang="ru-RU" sz="1000" u="none" strike="noStrike" dirty="0">
                          <a:effectLst/>
                        </a:rPr>
                        <a:t>0,004</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hMerge="1">
                  <a:txBody>
                    <a:bodyPr/>
                    <a:lstStyle/>
                    <a:p>
                      <a:pPr algn="ctr" fontAlgn="ctr"/>
                      <a:r>
                        <a:rPr lang="ru-RU" sz="1000" u="none" strike="noStrike" dirty="0">
                          <a:effectLst/>
                        </a:rPr>
                        <a:t>0,004</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extLst>
                  <a:ext uri="{0D108BD9-81ED-4DB2-BD59-A6C34878D82A}">
                    <a16:rowId xmlns:a16="http://schemas.microsoft.com/office/drawing/2014/main" val="3239585270"/>
                  </a:ext>
                </a:extLst>
              </a:tr>
              <a:tr h="596355">
                <a:tc>
                  <a:txBody>
                    <a:bodyPr/>
                    <a:lstStyle/>
                    <a:p>
                      <a:pPr marL="0" algn="ctr" defTabSz="914400" rtl="0" eaLnBrk="1" fontAlgn="ctr" latinLnBrk="0" hangingPunct="1"/>
                      <a:r>
                        <a:rPr lang="ru-RU" sz="1200" b="1" u="none" strike="noStrike" kern="1200" dirty="0">
                          <a:solidFill>
                            <a:schemeClr val="dk1"/>
                          </a:solidFill>
                          <a:effectLst/>
                          <a:latin typeface="+mn-lt"/>
                          <a:ea typeface="+mn-ea"/>
                          <a:cs typeface="+mn-cs"/>
                        </a:rPr>
                        <a:t>12</a:t>
                      </a:r>
                    </a:p>
                  </a:txBody>
                  <a:tcPr marL="3722" marR="3722" marT="3722" marB="0" anchor="ctr">
                    <a:solidFill>
                      <a:schemeClr val="accent5">
                        <a:lumMod val="20000"/>
                        <a:lumOff val="80000"/>
                      </a:schemeClr>
                    </a:solidFill>
                  </a:tcPr>
                </a:tc>
                <a:tc>
                  <a:txBody>
                    <a:bodyPr/>
                    <a:lstStyle/>
                    <a:p>
                      <a:pPr algn="ctr" fontAlgn="ctr"/>
                      <a:r>
                        <a:rPr lang="en-US" sz="1200" b="1" u="none" strike="noStrike" kern="1200" dirty="0">
                          <a:solidFill>
                            <a:schemeClr val="dk1"/>
                          </a:solidFill>
                          <a:effectLst/>
                          <a:latin typeface="+mn-lt"/>
                          <a:ea typeface="+mn-ea"/>
                          <a:cs typeface="+mn-cs"/>
                        </a:rPr>
                        <a:t>Exploration and Mining of Gold at the “</a:t>
                      </a:r>
                      <a:r>
                        <a:rPr lang="en-US" sz="1200" b="1" u="none" strike="noStrike" kern="1200" dirty="0" err="1">
                          <a:solidFill>
                            <a:schemeClr val="dk1"/>
                          </a:solidFill>
                          <a:effectLst/>
                          <a:latin typeface="+mn-lt"/>
                          <a:ea typeface="+mn-ea"/>
                          <a:cs typeface="+mn-cs"/>
                        </a:rPr>
                        <a:t>Ayrak</a:t>
                      </a:r>
                      <a:r>
                        <a:rPr lang="en-US" sz="1200" b="1" u="none" strike="noStrike" kern="1200" dirty="0">
                          <a:solidFill>
                            <a:schemeClr val="dk1"/>
                          </a:solidFill>
                          <a:effectLst/>
                          <a:latin typeface="+mn-lt"/>
                          <a:ea typeface="+mn-ea"/>
                          <a:cs typeface="+mn-cs"/>
                        </a:rPr>
                        <a:t>” Deposit</a:t>
                      </a:r>
                      <a:endParaRPr lang="ru-RU" sz="1200" b="1" u="none" strike="noStrike" kern="1200" dirty="0">
                        <a:solidFill>
                          <a:schemeClr val="dk1"/>
                        </a:solidFill>
                        <a:effectLst/>
                        <a:latin typeface="+mn-lt"/>
                        <a:ea typeface="+mn-ea"/>
                        <a:cs typeface="+mn-cs"/>
                      </a:endParaRPr>
                    </a:p>
                  </a:txBody>
                  <a:tcPr marL="3722" marR="3722" marT="3722"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gridSpan="3">
                  <a:txBody>
                    <a:bodyPr/>
                    <a:lstStyle/>
                    <a:p>
                      <a:pPr algn="ctr" fontAlgn="ctr"/>
                      <a:r>
                        <a:rPr lang="en-US" sz="1000" dirty="0"/>
                        <a:t>To Be Estimated After Geological Exploration</a:t>
                      </a:r>
                      <a:endParaRPr lang="ru-RU" sz="1000" u="none" strike="noStrike" kern="1200" dirty="0">
                        <a:solidFill>
                          <a:schemeClr val="dk1"/>
                        </a:solidFill>
                        <a:effectLst/>
                        <a:latin typeface="+mn-lt"/>
                        <a:ea typeface="+mn-ea"/>
                        <a:cs typeface="+mn-cs"/>
                      </a:endParaRPr>
                    </a:p>
                  </a:txBody>
                  <a:tcPr marL="3722" marR="3722" marT="3722" marB="0" anchor="ctr">
                    <a:solidFill>
                      <a:schemeClr val="accent5">
                        <a:lumMod val="20000"/>
                        <a:lumOff val="80000"/>
                      </a:schemeClr>
                    </a:solidFill>
                  </a:tcPr>
                </a:tc>
                <a:tc hMerge="1">
                  <a:txBody>
                    <a:bodyPr/>
                    <a:lstStyle/>
                    <a:p>
                      <a:endParaRPr lang="ru-RU"/>
                    </a:p>
                  </a:txBody>
                  <a:tcPr/>
                </a:tc>
                <a:tc hMerge="1">
                  <a:txBody>
                    <a:bodyPr/>
                    <a:lstStyle/>
                    <a:p>
                      <a:endParaRPr lang="ru-RU"/>
                    </a:p>
                  </a:txBody>
                  <a:tcPr/>
                </a:tc>
                <a:tc>
                  <a:txBody>
                    <a:bodyPr/>
                    <a:lstStyle/>
                    <a:p>
                      <a:pPr algn="ctr" fontAlgn="ctr"/>
                      <a:r>
                        <a:rPr lang="en-US" sz="1000" u="none" strike="noStrike" dirty="0" err="1">
                          <a:effectLst/>
                        </a:rPr>
                        <a:t>Navoi</a:t>
                      </a:r>
                      <a:r>
                        <a:rPr lang="en-US" sz="1000" u="none" strike="noStrike" dirty="0">
                          <a:effectLst/>
                        </a:rPr>
                        <a:t> Region, </a:t>
                      </a:r>
                      <a:r>
                        <a:rPr lang="en-US" sz="1000" u="none" strike="noStrike" dirty="0" err="1">
                          <a:effectLst/>
                        </a:rPr>
                        <a:t>Tamdy</a:t>
                      </a:r>
                      <a:r>
                        <a:rPr lang="en-US" sz="1000" u="none" strike="noStrike" dirty="0">
                          <a:effectLst/>
                        </a:rPr>
                        <a:t> District (62 km from the district center </a:t>
                      </a:r>
                      <a:r>
                        <a:rPr lang="en-US" sz="1000" u="none" strike="noStrike" dirty="0" err="1">
                          <a:effectLst/>
                        </a:rPr>
                        <a:t>Tomdy</a:t>
                      </a:r>
                      <a:r>
                        <a:rPr lang="en-US" sz="1000" u="none" strike="noStrike" dirty="0">
                          <a:effectLst/>
                        </a:rPr>
                        <a:t>, 72 km from the city of </a:t>
                      </a:r>
                      <a:r>
                        <a:rPr lang="en-US" sz="1000" u="none" strike="noStrike" dirty="0" err="1">
                          <a:effectLst/>
                        </a:rPr>
                        <a:t>Zarafshan</a:t>
                      </a:r>
                      <a:r>
                        <a:rPr lang="en-US" sz="1000" u="none" strike="noStrike" dirty="0">
                          <a:effectLst/>
                        </a:rPr>
                        <a:t>, 23 km from the settlement of </a:t>
                      </a:r>
                      <a:r>
                        <a:rPr lang="en-US" sz="1000" u="none" strike="noStrike" dirty="0" err="1">
                          <a:effectLst/>
                        </a:rPr>
                        <a:t>Ayakuduk</a:t>
                      </a:r>
                      <a:r>
                        <a:rPr lang="en-US" sz="1000" u="none" strike="noStrike" dirty="0">
                          <a:effectLst/>
                        </a:rPr>
                        <a:t>)</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gridSpan="3">
                  <a:txBody>
                    <a:bodyPr/>
                    <a:lstStyle/>
                    <a:p>
                      <a:pPr algn="ctr" fontAlgn="ctr"/>
                      <a:r>
                        <a:rPr lang="en-US" sz="1000" dirty="0"/>
                        <a:t>To be specified and estimated after geological exploration works</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890836904"/>
                  </a:ext>
                </a:extLst>
              </a:tr>
              <a:tr h="537081">
                <a:tc>
                  <a:txBody>
                    <a:bodyPr/>
                    <a:lstStyle/>
                    <a:p>
                      <a:pPr marL="0" algn="ctr" defTabSz="914400" rtl="0" eaLnBrk="1" fontAlgn="ctr" latinLnBrk="0" hangingPunct="1"/>
                      <a:r>
                        <a:rPr lang="ru-RU" sz="1200" b="1" u="none" strike="noStrike" kern="1200" dirty="0">
                          <a:solidFill>
                            <a:schemeClr val="dk1"/>
                          </a:solidFill>
                          <a:effectLst/>
                          <a:latin typeface="+mn-lt"/>
                          <a:ea typeface="+mn-ea"/>
                          <a:cs typeface="+mn-cs"/>
                        </a:rPr>
                        <a:t>13</a:t>
                      </a:r>
                    </a:p>
                  </a:txBody>
                  <a:tcPr marL="3722" marR="3722" marT="3722" marB="0" anchor="ctr">
                    <a:solidFill>
                      <a:schemeClr val="accent5">
                        <a:lumMod val="20000"/>
                        <a:lumOff val="80000"/>
                      </a:schemeClr>
                    </a:solidFill>
                  </a:tcPr>
                </a:tc>
                <a:tc>
                  <a:txBody>
                    <a:bodyPr/>
                    <a:lstStyle/>
                    <a:p>
                      <a:pPr algn="ctr" fontAlgn="ctr"/>
                      <a:r>
                        <a:rPr lang="en-US" sz="1200" b="1" u="none" strike="noStrike" kern="1200" dirty="0">
                          <a:solidFill>
                            <a:schemeClr val="dk1"/>
                          </a:solidFill>
                          <a:effectLst/>
                          <a:latin typeface="+mn-lt"/>
                          <a:ea typeface="+mn-ea"/>
                          <a:cs typeface="+mn-cs"/>
                        </a:rPr>
                        <a:t>Gold Mining at the “</a:t>
                      </a:r>
                      <a:r>
                        <a:rPr lang="en-US" sz="1200" b="1" u="none" strike="noStrike" kern="1200" dirty="0" err="1">
                          <a:solidFill>
                            <a:schemeClr val="dk1"/>
                          </a:solidFill>
                          <a:effectLst/>
                          <a:latin typeface="+mn-lt"/>
                          <a:ea typeface="+mn-ea"/>
                          <a:cs typeface="+mn-cs"/>
                        </a:rPr>
                        <a:t>Aydynbulak</a:t>
                      </a:r>
                      <a:r>
                        <a:rPr lang="en-US" sz="1200" b="1" u="none" strike="noStrike" kern="1200" dirty="0">
                          <a:solidFill>
                            <a:schemeClr val="dk1"/>
                          </a:solidFill>
                          <a:effectLst/>
                          <a:latin typeface="+mn-lt"/>
                          <a:ea typeface="+mn-ea"/>
                          <a:cs typeface="+mn-cs"/>
                        </a:rPr>
                        <a:t>” Deposit</a:t>
                      </a:r>
                      <a:r>
                        <a:rPr lang="ru-RU" sz="1200" b="1" u="none" strike="noStrike" kern="1200" dirty="0">
                          <a:solidFill>
                            <a:schemeClr val="dk1"/>
                          </a:solidFill>
                          <a:effectLst/>
                          <a:latin typeface="+mn-lt"/>
                          <a:ea typeface="+mn-ea"/>
                          <a:cs typeface="+mn-cs"/>
                        </a:rPr>
                        <a:t>"</a:t>
                      </a:r>
                    </a:p>
                  </a:txBody>
                  <a:tcPr marL="3722" marR="3722" marT="3722"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  213 600,0 </a:t>
                      </a: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1,2</a:t>
                      </a: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          5,62 </a:t>
                      </a:r>
                    </a:p>
                  </a:txBody>
                  <a:tcPr marL="3722" marR="3722" marT="3722" marB="0" anchor="ctr">
                    <a:solidFill>
                      <a:schemeClr val="accent5">
                        <a:lumMod val="20000"/>
                        <a:lumOff val="80000"/>
                      </a:schemeClr>
                    </a:solidFill>
                  </a:tcPr>
                </a:tc>
                <a:tc>
                  <a:txBody>
                    <a:bodyPr/>
                    <a:lstStyle/>
                    <a:p>
                      <a:pPr algn="ctr" fontAlgn="ctr"/>
                      <a:r>
                        <a:rPr lang="en-US" sz="1000" dirty="0" err="1"/>
                        <a:t>Navoi</a:t>
                      </a:r>
                      <a:r>
                        <a:rPr lang="en-US" sz="1000" dirty="0"/>
                        <a:t> Region, </a:t>
                      </a:r>
                      <a:r>
                        <a:rPr lang="en-US" sz="1000" dirty="0" err="1"/>
                        <a:t>Nurata</a:t>
                      </a:r>
                      <a:r>
                        <a:rPr lang="en-US" sz="1000" dirty="0"/>
                        <a:t> District (20 km from the </a:t>
                      </a:r>
                      <a:r>
                        <a:rPr lang="en-US" sz="1000" dirty="0" err="1"/>
                        <a:t>Debaland</a:t>
                      </a:r>
                      <a:r>
                        <a:rPr lang="en-US" sz="1000" dirty="0"/>
                        <a:t> settlement, 22 km from the city of </a:t>
                      </a:r>
                      <a:r>
                        <a:rPr lang="en-US" sz="1000" dirty="0" err="1"/>
                        <a:t>Kanimekh</a:t>
                      </a:r>
                      <a:r>
                        <a:rPr lang="en-US" sz="1000" dirty="0"/>
                        <a:t>)</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gridSpan="2">
                  <a:txBody>
                    <a:bodyPr/>
                    <a:lstStyle/>
                    <a:p>
                      <a:pPr algn="ctr" fontAlgn="ctr"/>
                      <a:r>
                        <a:rPr lang="ru-RU" sz="1000" u="none" strike="noStrike">
                          <a:effectLst/>
                        </a:rPr>
                        <a:t>26</a:t>
                      </a:r>
                      <a:endParaRPr lang="ru-RU" sz="1000" b="0" i="0" u="none" strike="noStrike">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hMerge="1">
                  <a:txBody>
                    <a:bodyPr/>
                    <a:lstStyle/>
                    <a:p>
                      <a:pPr algn="ctr" fontAlgn="ctr"/>
                      <a:endParaRPr lang="ru-RU" sz="1000" b="0" i="0" u="none" strike="noStrike">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a:txBody>
                    <a:bodyPr/>
                    <a:lstStyle/>
                    <a:p>
                      <a:pPr algn="ctr" fontAlgn="ctr"/>
                      <a:r>
                        <a:rPr lang="ru-RU" sz="1000" u="none" strike="noStrike" dirty="0">
                          <a:effectLst/>
                        </a:rPr>
                        <a:t>0,1</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extLst>
                  <a:ext uri="{0D108BD9-81ED-4DB2-BD59-A6C34878D82A}">
                    <a16:rowId xmlns:a16="http://schemas.microsoft.com/office/drawing/2014/main" val="3570632079"/>
                  </a:ext>
                </a:extLst>
              </a:tr>
              <a:tr h="537081">
                <a:tc>
                  <a:txBody>
                    <a:bodyPr/>
                    <a:lstStyle/>
                    <a:p>
                      <a:pPr marL="0" algn="ctr" defTabSz="914400" rtl="0" eaLnBrk="1" fontAlgn="ctr" latinLnBrk="0" hangingPunct="1"/>
                      <a:r>
                        <a:rPr lang="ru-RU" sz="1200" b="1" u="none" strike="noStrike" kern="1200" dirty="0">
                          <a:solidFill>
                            <a:schemeClr val="dk1"/>
                          </a:solidFill>
                          <a:effectLst/>
                          <a:latin typeface="+mn-lt"/>
                          <a:ea typeface="+mn-ea"/>
                          <a:cs typeface="+mn-cs"/>
                        </a:rPr>
                        <a:t>14</a:t>
                      </a:r>
                    </a:p>
                  </a:txBody>
                  <a:tcPr marL="3722" marR="3722" marT="3722" marB="0" anchor="ctr">
                    <a:solidFill>
                      <a:schemeClr val="accent5">
                        <a:lumMod val="20000"/>
                        <a:lumOff val="80000"/>
                      </a:schemeClr>
                    </a:solidFill>
                  </a:tcPr>
                </a:tc>
                <a:tc>
                  <a:txBody>
                    <a:bodyPr/>
                    <a:lstStyle/>
                    <a:p>
                      <a:pPr algn="ctr" fontAlgn="ctr"/>
                      <a:r>
                        <a:rPr lang="en-US" sz="1200" b="1" u="none" strike="noStrike" kern="1200" dirty="0">
                          <a:solidFill>
                            <a:schemeClr val="dk1"/>
                          </a:solidFill>
                          <a:effectLst/>
                          <a:latin typeface="+mn-lt"/>
                          <a:ea typeface="+mn-ea"/>
                          <a:cs typeface="+mn-cs"/>
                        </a:rPr>
                        <a:t>Gold Mining at the “</a:t>
                      </a:r>
                      <a:r>
                        <a:rPr lang="en-US" sz="1200" b="1" u="none" strike="noStrike" kern="1200" dirty="0" err="1">
                          <a:solidFill>
                            <a:schemeClr val="dk1"/>
                          </a:solidFill>
                          <a:effectLst/>
                          <a:latin typeface="+mn-lt"/>
                          <a:ea typeface="+mn-ea"/>
                          <a:cs typeface="+mn-cs"/>
                        </a:rPr>
                        <a:t>Aydynbulak</a:t>
                      </a:r>
                      <a:r>
                        <a:rPr lang="en-US" sz="1200" b="1" u="none" strike="noStrike" kern="1200" dirty="0">
                          <a:solidFill>
                            <a:schemeClr val="dk1"/>
                          </a:solidFill>
                          <a:effectLst/>
                          <a:latin typeface="+mn-lt"/>
                          <a:ea typeface="+mn-ea"/>
                          <a:cs typeface="+mn-cs"/>
                        </a:rPr>
                        <a:t>” Deposit</a:t>
                      </a:r>
                      <a:endParaRPr lang="ru-RU" sz="1200" b="1" u="none" strike="noStrike" kern="1200" dirty="0">
                        <a:solidFill>
                          <a:schemeClr val="dk1"/>
                        </a:solidFill>
                        <a:effectLst/>
                        <a:latin typeface="+mn-lt"/>
                        <a:ea typeface="+mn-ea"/>
                        <a:cs typeface="+mn-cs"/>
                      </a:endParaRPr>
                    </a:p>
                  </a:txBody>
                  <a:tcPr marL="3722" marR="3722" marT="3722"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Silver</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    213 600,0 </a:t>
                      </a: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7</a:t>
                      </a:r>
                    </a:p>
                  </a:txBody>
                  <a:tcPr marL="3722" marR="3722" marT="3722" marB="0" anchor="ctr">
                    <a:solidFill>
                      <a:schemeClr val="accent5">
                        <a:lumMod val="20000"/>
                        <a:lumOff val="80000"/>
                      </a:schemeClr>
                    </a:solidFill>
                  </a:tcPr>
                </a:tc>
                <a:tc>
                  <a:txBody>
                    <a:bodyPr/>
                    <a:lstStyle/>
                    <a:p>
                      <a:pPr algn="ctr" fontAlgn="ctr"/>
                      <a:r>
                        <a:rPr lang="ru-RU" sz="1000" u="none" strike="noStrike" kern="1200">
                          <a:solidFill>
                            <a:schemeClr val="dk1"/>
                          </a:solidFill>
                          <a:effectLst/>
                          <a:latin typeface="+mn-lt"/>
                          <a:ea typeface="+mn-ea"/>
                          <a:cs typeface="+mn-cs"/>
                        </a:rPr>
                        <a:t>        32,77 </a:t>
                      </a:r>
                    </a:p>
                  </a:txBody>
                  <a:tcPr marL="3722" marR="3722" marT="3722" marB="0" anchor="ctr">
                    <a:solidFill>
                      <a:schemeClr val="accent5">
                        <a:lumMod val="20000"/>
                        <a:lumOff val="80000"/>
                      </a:schemeClr>
                    </a:solidFill>
                  </a:tcPr>
                </a:tc>
                <a:tc>
                  <a:txBody>
                    <a:bodyPr/>
                    <a:lstStyle/>
                    <a:p>
                      <a:pPr algn="ctr" fontAlgn="ctr"/>
                      <a:r>
                        <a:rPr lang="en-US" sz="1000" dirty="0" err="1"/>
                        <a:t>Navoi</a:t>
                      </a:r>
                      <a:r>
                        <a:rPr lang="en-US" sz="1000" dirty="0"/>
                        <a:t> Region, </a:t>
                      </a:r>
                      <a:r>
                        <a:rPr lang="en-US" sz="1000" dirty="0" err="1"/>
                        <a:t>Nurata</a:t>
                      </a:r>
                      <a:r>
                        <a:rPr lang="en-US" sz="1000" dirty="0"/>
                        <a:t> District (20 km from the </a:t>
                      </a:r>
                      <a:r>
                        <a:rPr lang="en-US" sz="1000" dirty="0" err="1"/>
                        <a:t>Debaland</a:t>
                      </a:r>
                      <a:r>
                        <a:rPr lang="en-US" sz="1000" dirty="0"/>
                        <a:t> settlement, 22 km from the city of </a:t>
                      </a:r>
                      <a:r>
                        <a:rPr lang="en-US" sz="1000" dirty="0" err="1"/>
                        <a:t>Kanimekh</a:t>
                      </a:r>
                      <a:r>
                        <a:rPr lang="en-US" sz="1000" dirty="0"/>
                        <a:t>)</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gridSpan="2">
                  <a:txBody>
                    <a:bodyPr/>
                    <a:lstStyle/>
                    <a:p>
                      <a:pPr algn="ctr" fontAlgn="ctr"/>
                      <a:r>
                        <a:rPr lang="ru-RU" sz="1000" u="none" strike="noStrike">
                          <a:effectLst/>
                        </a:rPr>
                        <a:t>2</a:t>
                      </a:r>
                      <a:endParaRPr lang="ru-RU" sz="1000" b="0" i="0" u="none" strike="noStrike">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hMerge="1">
                  <a:txBody>
                    <a:bodyPr/>
                    <a:lstStyle/>
                    <a:p>
                      <a:pPr algn="ctr" fontAlgn="ctr"/>
                      <a:endParaRPr lang="ru-RU" sz="1000" b="0" i="0" u="none" strike="noStrike">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a:txBody>
                    <a:bodyPr/>
                    <a:lstStyle/>
                    <a:p>
                      <a:pPr algn="ctr" fontAlgn="ctr"/>
                      <a:r>
                        <a:rPr lang="ru-RU" sz="1000" u="none" strike="noStrike" dirty="0">
                          <a:effectLst/>
                        </a:rPr>
                        <a:t>0,008</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extLst>
                  <a:ext uri="{0D108BD9-81ED-4DB2-BD59-A6C34878D82A}">
                    <a16:rowId xmlns:a16="http://schemas.microsoft.com/office/drawing/2014/main" val="3492311406"/>
                  </a:ext>
                </a:extLst>
              </a:tr>
              <a:tr h="448171">
                <a:tc>
                  <a:txBody>
                    <a:bodyPr/>
                    <a:lstStyle/>
                    <a:p>
                      <a:pPr marL="0" algn="ctr" defTabSz="914400" rtl="0" eaLnBrk="1" fontAlgn="ctr" latinLnBrk="0" hangingPunct="1"/>
                      <a:r>
                        <a:rPr lang="ru-RU" sz="1200" b="1" u="none" strike="noStrike" kern="1200" dirty="0">
                          <a:solidFill>
                            <a:schemeClr val="dk1"/>
                          </a:solidFill>
                          <a:effectLst/>
                          <a:latin typeface="+mn-lt"/>
                          <a:ea typeface="+mn-ea"/>
                          <a:cs typeface="+mn-cs"/>
                        </a:rPr>
                        <a:t>15</a:t>
                      </a:r>
                    </a:p>
                  </a:txBody>
                  <a:tcPr marL="3722" marR="3722" marT="3722" marB="0" anchor="ctr">
                    <a:solidFill>
                      <a:schemeClr val="accent5">
                        <a:lumMod val="20000"/>
                        <a:lumOff val="80000"/>
                      </a:schemeClr>
                    </a:solidFill>
                  </a:tcPr>
                </a:tc>
                <a:tc>
                  <a:txBody>
                    <a:bodyPr/>
                    <a:lstStyle/>
                    <a:p>
                      <a:pPr algn="ctr" fontAlgn="ctr"/>
                      <a:r>
                        <a:rPr lang="en-US" sz="1200" b="1" u="none" strike="noStrike" kern="1200" dirty="0">
                          <a:solidFill>
                            <a:schemeClr val="dk1"/>
                          </a:solidFill>
                          <a:effectLst/>
                          <a:latin typeface="+mn-lt"/>
                          <a:ea typeface="+mn-ea"/>
                          <a:cs typeface="+mn-cs"/>
                        </a:rPr>
                        <a:t>Gold Mining at the “</a:t>
                      </a:r>
                      <a:r>
                        <a:rPr lang="en-US" sz="1200" b="1" u="none" strike="noStrike" kern="1200" dirty="0" err="1">
                          <a:solidFill>
                            <a:schemeClr val="dk1"/>
                          </a:solidFill>
                          <a:effectLst/>
                          <a:latin typeface="+mn-lt"/>
                          <a:ea typeface="+mn-ea"/>
                          <a:cs typeface="+mn-cs"/>
                        </a:rPr>
                        <a:t>Chettik</a:t>
                      </a:r>
                      <a:r>
                        <a:rPr lang="en-US" sz="1200" b="1" u="none" strike="noStrike" kern="1200" dirty="0">
                          <a:solidFill>
                            <a:schemeClr val="dk1"/>
                          </a:solidFill>
                          <a:effectLst/>
                          <a:latin typeface="+mn-lt"/>
                          <a:ea typeface="+mn-ea"/>
                          <a:cs typeface="+mn-cs"/>
                        </a:rPr>
                        <a:t>” Deposit</a:t>
                      </a:r>
                      <a:endParaRPr lang="ru-RU" sz="1200" b="1" u="none" strike="noStrike" kern="1200" dirty="0">
                        <a:solidFill>
                          <a:schemeClr val="dk1"/>
                        </a:solidFill>
                        <a:effectLst/>
                        <a:latin typeface="+mn-lt"/>
                        <a:ea typeface="+mn-ea"/>
                        <a:cs typeface="+mn-cs"/>
                      </a:endParaRPr>
                    </a:p>
                  </a:txBody>
                  <a:tcPr marL="3722" marR="3722" marT="3722"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   2 231 470,0 </a:t>
                      </a:r>
                    </a:p>
                  </a:txBody>
                  <a:tcPr marL="3722" marR="3722" marT="3722" marB="0" anchor="ctr">
                    <a:solidFill>
                      <a:schemeClr val="accent5">
                        <a:lumMod val="20000"/>
                        <a:lumOff val="80000"/>
                      </a:schemeClr>
                    </a:solidFill>
                  </a:tcPr>
                </a:tc>
                <a:tc>
                  <a:txBody>
                    <a:bodyPr/>
                    <a:lstStyle/>
                    <a:p>
                      <a:pPr algn="ctr" fontAlgn="ctr"/>
                      <a:r>
                        <a:rPr lang="ru-RU" sz="1000" u="none" strike="noStrike" kern="1200">
                          <a:solidFill>
                            <a:schemeClr val="dk1"/>
                          </a:solidFill>
                          <a:effectLst/>
                          <a:latin typeface="+mn-lt"/>
                          <a:ea typeface="+mn-ea"/>
                          <a:cs typeface="+mn-cs"/>
                        </a:rPr>
                        <a:t>4,57</a:t>
                      </a:r>
                      <a:endParaRPr lang="ru-RU" sz="1000" u="none" strike="noStrike" kern="1200" dirty="0">
                        <a:solidFill>
                          <a:schemeClr val="dk1"/>
                        </a:solidFill>
                        <a:effectLst/>
                        <a:latin typeface="+mn-lt"/>
                        <a:ea typeface="+mn-ea"/>
                        <a:cs typeface="+mn-cs"/>
                      </a:endParaRP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          2,05 </a:t>
                      </a:r>
                    </a:p>
                  </a:txBody>
                  <a:tcPr marL="3722" marR="3722" marT="3722" marB="0" anchor="ctr">
                    <a:solidFill>
                      <a:schemeClr val="accent5">
                        <a:lumMod val="20000"/>
                        <a:lumOff val="80000"/>
                      </a:schemeClr>
                    </a:solidFill>
                  </a:tcPr>
                </a:tc>
                <a:tc>
                  <a:txBody>
                    <a:bodyPr/>
                    <a:lstStyle/>
                    <a:p>
                      <a:pPr algn="ctr" fontAlgn="ctr"/>
                      <a:r>
                        <a:rPr lang="en-US" sz="1000" u="none" strike="noStrike" dirty="0">
                          <a:effectLst/>
                        </a:rPr>
                        <a:t>Bukhara Region, </a:t>
                      </a:r>
                      <a:r>
                        <a:rPr lang="en-US" sz="1000" u="none" strike="noStrike" dirty="0" err="1">
                          <a:effectLst/>
                        </a:rPr>
                        <a:t>Gijduvan</a:t>
                      </a:r>
                      <a:r>
                        <a:rPr lang="en-US" sz="1000" u="none" strike="noStrike" dirty="0">
                          <a:effectLst/>
                        </a:rPr>
                        <a:t> District (15 km from the city of </a:t>
                      </a:r>
                      <a:r>
                        <a:rPr lang="en-US" sz="1000" u="none" strike="noStrike" dirty="0" err="1">
                          <a:effectLst/>
                        </a:rPr>
                        <a:t>Zafarabad</a:t>
                      </a:r>
                      <a:r>
                        <a:rPr lang="en-US" sz="1000" u="none" strike="noStrike" dirty="0">
                          <a:effectLst/>
                        </a:rPr>
                        <a:t>, 21 km from the city of </a:t>
                      </a:r>
                      <a:r>
                        <a:rPr lang="en-US" sz="1000" u="none" strike="noStrike" dirty="0" err="1">
                          <a:effectLst/>
                        </a:rPr>
                        <a:t>Kanimekh</a:t>
                      </a:r>
                      <a:r>
                        <a:rPr lang="en-US" sz="1000" u="none" strike="noStrike" dirty="0">
                          <a:effectLst/>
                        </a:rPr>
                        <a:t>)</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gridSpan="2">
                  <a:txBody>
                    <a:bodyPr/>
                    <a:lstStyle/>
                    <a:p>
                      <a:pPr algn="ctr" fontAlgn="ctr"/>
                      <a:r>
                        <a:rPr lang="ru-RU" sz="1000" u="none" strike="noStrike">
                          <a:effectLst/>
                        </a:rPr>
                        <a:t>98</a:t>
                      </a:r>
                      <a:endParaRPr lang="ru-RU" sz="1000" b="0" i="0" u="none" strike="noStrike">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hMerge="1">
                  <a:txBody>
                    <a:bodyPr/>
                    <a:lstStyle/>
                    <a:p>
                      <a:pPr algn="ctr" fontAlgn="ctr"/>
                      <a:endParaRPr lang="ru-RU" sz="1000" b="0" i="0" u="none" strike="noStrike">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a:txBody>
                    <a:bodyPr/>
                    <a:lstStyle/>
                    <a:p>
                      <a:pPr algn="ctr" fontAlgn="ctr"/>
                      <a:r>
                        <a:rPr lang="ru-RU" sz="1000" u="none" strike="noStrike" dirty="0">
                          <a:effectLst/>
                        </a:rPr>
                        <a:t>0,5</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extLst>
                  <a:ext uri="{0D108BD9-81ED-4DB2-BD59-A6C34878D82A}">
                    <a16:rowId xmlns:a16="http://schemas.microsoft.com/office/drawing/2014/main" val="2776368147"/>
                  </a:ext>
                </a:extLst>
              </a:tr>
              <a:tr h="596355">
                <a:tc>
                  <a:txBody>
                    <a:bodyPr/>
                    <a:lstStyle/>
                    <a:p>
                      <a:pPr marL="0" algn="ctr" defTabSz="914400" rtl="0" eaLnBrk="1" fontAlgn="ctr" latinLnBrk="0" hangingPunct="1"/>
                      <a:r>
                        <a:rPr lang="ru-RU" sz="1200" b="1" u="none" strike="noStrike" kern="1200" dirty="0">
                          <a:solidFill>
                            <a:schemeClr val="dk1"/>
                          </a:solidFill>
                          <a:effectLst/>
                          <a:latin typeface="+mn-lt"/>
                          <a:ea typeface="+mn-ea"/>
                          <a:cs typeface="+mn-cs"/>
                        </a:rPr>
                        <a:t>16</a:t>
                      </a:r>
                    </a:p>
                  </a:txBody>
                  <a:tcPr marL="3722" marR="3722" marT="3722" marB="0" anchor="ctr">
                    <a:solidFill>
                      <a:schemeClr val="accent5">
                        <a:lumMod val="20000"/>
                        <a:lumOff val="80000"/>
                      </a:schemeClr>
                    </a:solidFill>
                  </a:tcPr>
                </a:tc>
                <a:tc>
                  <a:txBody>
                    <a:bodyPr/>
                    <a:lstStyle/>
                    <a:p>
                      <a:pPr algn="ctr" fontAlgn="ctr"/>
                      <a:r>
                        <a:rPr lang="en-US" sz="1200" b="1" u="none" strike="noStrike" kern="1200" dirty="0">
                          <a:solidFill>
                            <a:schemeClr val="dk1"/>
                          </a:solidFill>
                          <a:effectLst/>
                          <a:latin typeface="+mn-lt"/>
                          <a:ea typeface="+mn-ea"/>
                          <a:cs typeface="+mn-cs"/>
                        </a:rPr>
                        <a:t>Gold Mining at the “</a:t>
                      </a:r>
                      <a:r>
                        <a:rPr lang="en-US" sz="1200" b="1" u="none" strike="noStrike" kern="1200" dirty="0" err="1">
                          <a:solidFill>
                            <a:schemeClr val="dk1"/>
                          </a:solidFill>
                          <a:effectLst/>
                          <a:latin typeface="+mn-lt"/>
                          <a:ea typeface="+mn-ea"/>
                          <a:cs typeface="+mn-cs"/>
                        </a:rPr>
                        <a:t>Beltau</a:t>
                      </a:r>
                      <a:r>
                        <a:rPr lang="en-US" sz="1200" b="1" u="none" strike="noStrike" kern="1200" dirty="0">
                          <a:solidFill>
                            <a:schemeClr val="dk1"/>
                          </a:solidFill>
                          <a:effectLst/>
                          <a:latin typeface="+mn-lt"/>
                          <a:ea typeface="+mn-ea"/>
                          <a:cs typeface="+mn-cs"/>
                        </a:rPr>
                        <a:t>” Deposit</a:t>
                      </a:r>
                      <a:endParaRPr lang="ru-RU" sz="1200" b="1" u="none" strike="noStrike" kern="1200" dirty="0">
                        <a:solidFill>
                          <a:schemeClr val="dk1"/>
                        </a:solidFill>
                        <a:effectLst/>
                        <a:latin typeface="+mn-lt"/>
                        <a:ea typeface="+mn-ea"/>
                        <a:cs typeface="+mn-cs"/>
                      </a:endParaRPr>
                    </a:p>
                  </a:txBody>
                  <a:tcPr marL="3722" marR="3722" marT="3722"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     547 000,0 </a:t>
                      </a:r>
                    </a:p>
                  </a:txBody>
                  <a:tcPr marL="3722" marR="3722" marT="3722" marB="0" anchor="ctr">
                    <a:solidFill>
                      <a:schemeClr val="accent5">
                        <a:lumMod val="20000"/>
                        <a:lumOff val="80000"/>
                      </a:schemeClr>
                    </a:solidFill>
                  </a:tcPr>
                </a:tc>
                <a:tc>
                  <a:txBody>
                    <a:bodyPr/>
                    <a:lstStyle/>
                    <a:p>
                      <a:pPr algn="ctr" fontAlgn="ctr"/>
                      <a:r>
                        <a:rPr lang="ru-RU" sz="1000" u="none" strike="noStrike" kern="1200">
                          <a:solidFill>
                            <a:schemeClr val="dk1"/>
                          </a:solidFill>
                          <a:effectLst/>
                          <a:latin typeface="+mn-lt"/>
                          <a:ea typeface="+mn-ea"/>
                          <a:cs typeface="+mn-cs"/>
                        </a:rPr>
                        <a:t>0,44</a:t>
                      </a:r>
                      <a:endParaRPr lang="ru-RU" sz="1000" u="none" strike="noStrike" kern="1200" dirty="0">
                        <a:solidFill>
                          <a:schemeClr val="dk1"/>
                        </a:solidFill>
                        <a:effectLst/>
                        <a:latin typeface="+mn-lt"/>
                        <a:ea typeface="+mn-ea"/>
                        <a:cs typeface="+mn-cs"/>
                      </a:endParaRP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          0,80 </a:t>
                      </a:r>
                    </a:p>
                  </a:txBody>
                  <a:tcPr marL="3722" marR="3722" marT="3722" marB="0" anchor="ctr">
                    <a:solidFill>
                      <a:schemeClr val="accent5">
                        <a:lumMod val="20000"/>
                        <a:lumOff val="80000"/>
                      </a:schemeClr>
                    </a:solidFill>
                  </a:tcPr>
                </a:tc>
                <a:tc>
                  <a:txBody>
                    <a:bodyPr/>
                    <a:lstStyle/>
                    <a:p>
                      <a:pPr algn="ctr" fontAlgn="ctr"/>
                      <a:r>
                        <a:rPr lang="en-US" sz="1000" dirty="0" err="1"/>
                        <a:t>Peshku</a:t>
                      </a:r>
                      <a:r>
                        <a:rPr lang="en-US" sz="1000" dirty="0"/>
                        <a:t> District, Bukhara Region (in the northwestern part of the </a:t>
                      </a:r>
                      <a:r>
                        <a:rPr lang="en-US" sz="1000" dirty="0" err="1"/>
                        <a:t>Kuldzhuktau</a:t>
                      </a:r>
                      <a:r>
                        <a:rPr lang="en-US" sz="1000" dirty="0"/>
                        <a:t> mountain system, 7.5 km west of the settlement of </a:t>
                      </a:r>
                      <a:r>
                        <a:rPr lang="en-US" sz="1000" dirty="0" err="1"/>
                        <a:t>Kalaata</a:t>
                      </a:r>
                      <a:r>
                        <a:rPr lang="en-US" sz="1000" dirty="0"/>
                        <a:t>)</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gridSpan="2">
                  <a:txBody>
                    <a:bodyPr/>
                    <a:lstStyle/>
                    <a:p>
                      <a:pPr algn="ctr" fontAlgn="ctr"/>
                      <a:r>
                        <a:rPr lang="ru-RU" sz="1000" u="none" strike="noStrike">
                          <a:effectLst/>
                        </a:rPr>
                        <a:t>9</a:t>
                      </a:r>
                      <a:endParaRPr lang="ru-RU" sz="1000" b="0" i="0" u="none" strike="noStrike">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hMerge="1">
                  <a:txBody>
                    <a:bodyPr/>
                    <a:lstStyle/>
                    <a:p>
                      <a:pPr algn="ctr" fontAlgn="ctr"/>
                      <a:endParaRPr lang="ru-RU" sz="1000" b="0" i="0" u="none" strike="noStrike">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a:txBody>
                    <a:bodyPr/>
                    <a:lstStyle/>
                    <a:p>
                      <a:pPr algn="ctr" fontAlgn="ctr"/>
                      <a:r>
                        <a:rPr lang="ru-RU" sz="1000" u="none" strike="noStrike" dirty="0">
                          <a:effectLst/>
                        </a:rPr>
                        <a:t>0,047</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extLst>
                  <a:ext uri="{0D108BD9-81ED-4DB2-BD59-A6C34878D82A}">
                    <a16:rowId xmlns:a16="http://schemas.microsoft.com/office/drawing/2014/main" val="3130146648"/>
                  </a:ext>
                </a:extLst>
              </a:tr>
              <a:tr h="485179">
                <a:tc>
                  <a:txBody>
                    <a:bodyPr/>
                    <a:lstStyle/>
                    <a:p>
                      <a:pPr marL="0" algn="ctr" defTabSz="914400" rtl="0" eaLnBrk="1" fontAlgn="ctr" latinLnBrk="0" hangingPunct="1"/>
                      <a:r>
                        <a:rPr lang="ru-RU" sz="1200" b="1" u="none" strike="noStrike" kern="1200" dirty="0">
                          <a:solidFill>
                            <a:schemeClr val="dk1"/>
                          </a:solidFill>
                          <a:effectLst/>
                          <a:latin typeface="+mn-lt"/>
                          <a:ea typeface="+mn-ea"/>
                          <a:cs typeface="+mn-cs"/>
                        </a:rPr>
                        <a:t>17</a:t>
                      </a:r>
                    </a:p>
                  </a:txBody>
                  <a:tcPr marL="3722" marR="3722" marT="3722" marB="0" anchor="ctr">
                    <a:solidFill>
                      <a:schemeClr val="accent5">
                        <a:lumMod val="20000"/>
                        <a:lumOff val="80000"/>
                      </a:schemeClr>
                    </a:solidFill>
                  </a:tcPr>
                </a:tc>
                <a:tc>
                  <a:txBody>
                    <a:bodyPr/>
                    <a:lstStyle/>
                    <a:p>
                      <a:pPr algn="ctr" fontAlgn="ctr"/>
                      <a:r>
                        <a:rPr lang="en-US" sz="1200" b="1" u="none" strike="noStrike" kern="1200" dirty="0">
                          <a:solidFill>
                            <a:schemeClr val="dk1"/>
                          </a:solidFill>
                          <a:effectLst/>
                          <a:latin typeface="+mn-lt"/>
                          <a:ea typeface="+mn-ea"/>
                          <a:cs typeface="+mn-cs"/>
                        </a:rPr>
                        <a:t>Gold Mining at the “</a:t>
                      </a:r>
                      <a:r>
                        <a:rPr lang="en-US" sz="1200" b="1" u="none" strike="noStrike" kern="1200" dirty="0" err="1">
                          <a:solidFill>
                            <a:schemeClr val="dk1"/>
                          </a:solidFill>
                          <a:effectLst/>
                          <a:latin typeface="+mn-lt"/>
                          <a:ea typeface="+mn-ea"/>
                          <a:cs typeface="+mn-cs"/>
                        </a:rPr>
                        <a:t>Avliyo</a:t>
                      </a:r>
                      <a:r>
                        <a:rPr lang="en-US" sz="1200" b="1" u="none" strike="noStrike" kern="1200" dirty="0">
                          <a:solidFill>
                            <a:schemeClr val="dk1"/>
                          </a:solidFill>
                          <a:effectLst/>
                          <a:latin typeface="+mn-lt"/>
                          <a:ea typeface="+mn-ea"/>
                          <a:cs typeface="+mn-cs"/>
                        </a:rPr>
                        <a:t>” Deposit</a:t>
                      </a:r>
                      <a:endParaRPr lang="ru-RU" sz="1200" b="1" u="none" strike="noStrike" kern="1200" dirty="0">
                        <a:solidFill>
                          <a:schemeClr val="dk1"/>
                        </a:solidFill>
                        <a:effectLst/>
                        <a:latin typeface="+mn-lt"/>
                        <a:ea typeface="+mn-ea"/>
                        <a:cs typeface="+mn-cs"/>
                      </a:endParaRPr>
                    </a:p>
                  </a:txBody>
                  <a:tcPr marL="3722" marR="3722" marT="3722"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   4 438 600,0 </a:t>
                      </a:r>
                    </a:p>
                  </a:txBody>
                  <a:tcPr marL="3722" marR="3722" marT="3722" marB="0" anchor="ctr">
                    <a:solidFill>
                      <a:schemeClr val="accent5">
                        <a:lumMod val="20000"/>
                        <a:lumOff val="80000"/>
                      </a:schemeClr>
                    </a:solidFill>
                  </a:tcPr>
                </a:tc>
                <a:tc>
                  <a:txBody>
                    <a:bodyPr/>
                    <a:lstStyle/>
                    <a:p>
                      <a:pPr algn="ctr" fontAlgn="ctr"/>
                      <a:r>
                        <a:rPr lang="ru-RU" sz="1000" u="none" strike="noStrike" kern="1200">
                          <a:solidFill>
                            <a:schemeClr val="dk1"/>
                          </a:solidFill>
                          <a:effectLst/>
                          <a:latin typeface="+mn-lt"/>
                          <a:ea typeface="+mn-ea"/>
                          <a:cs typeface="+mn-cs"/>
                        </a:rPr>
                        <a:t>11,01</a:t>
                      </a:r>
                      <a:endParaRPr lang="ru-RU" sz="1000" u="none" strike="noStrike" kern="1200" dirty="0">
                        <a:solidFill>
                          <a:schemeClr val="dk1"/>
                        </a:solidFill>
                        <a:effectLst/>
                        <a:latin typeface="+mn-lt"/>
                        <a:ea typeface="+mn-ea"/>
                        <a:cs typeface="+mn-cs"/>
                      </a:endParaRP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          2,48 </a:t>
                      </a:r>
                    </a:p>
                  </a:txBody>
                  <a:tcPr marL="3722" marR="3722" marT="3722" marB="0" anchor="ctr">
                    <a:solidFill>
                      <a:schemeClr val="accent5">
                        <a:lumMod val="20000"/>
                        <a:lumOff val="80000"/>
                      </a:schemeClr>
                    </a:solidFill>
                  </a:tcPr>
                </a:tc>
                <a:tc>
                  <a:txBody>
                    <a:bodyPr/>
                    <a:lstStyle/>
                    <a:p>
                      <a:pPr algn="ctr" fontAlgn="ctr"/>
                      <a:r>
                        <a:rPr lang="en-US" sz="1000" dirty="0" err="1"/>
                        <a:t>Jizzakh</a:t>
                      </a:r>
                      <a:r>
                        <a:rPr lang="en-US" sz="1000" dirty="0"/>
                        <a:t> Region, </a:t>
                      </a:r>
                      <a:r>
                        <a:rPr lang="en-US" sz="1000" dirty="0" err="1"/>
                        <a:t>Gallyaaral</a:t>
                      </a:r>
                      <a:r>
                        <a:rPr lang="en-US" sz="1000" dirty="0"/>
                        <a:t> District (20 km from the district center </a:t>
                      </a:r>
                      <a:r>
                        <a:rPr lang="en-US" sz="1000" dirty="0" err="1"/>
                        <a:t>Gallyaaral</a:t>
                      </a:r>
                      <a:r>
                        <a:rPr lang="en-US" sz="1000" dirty="0"/>
                        <a:t>, 6 km from the village of </a:t>
                      </a:r>
                      <a:r>
                        <a:rPr lang="en-US" sz="1000" dirty="0" err="1"/>
                        <a:t>Uzunbulak</a:t>
                      </a:r>
                      <a:r>
                        <a:rPr lang="en-US" sz="1000" dirty="0"/>
                        <a:t>)</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gridSpan="2">
                  <a:txBody>
                    <a:bodyPr/>
                    <a:lstStyle/>
                    <a:p>
                      <a:pPr algn="ctr" fontAlgn="ctr"/>
                      <a:r>
                        <a:rPr lang="ru-RU" sz="1000" u="none" strike="noStrike" dirty="0">
                          <a:effectLst/>
                        </a:rPr>
                        <a:t>237</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hMerge="1">
                  <a:txBody>
                    <a:bodyPr/>
                    <a:lstStyle/>
                    <a:p>
                      <a:pPr algn="ctr" fontAlgn="ct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a:txBody>
                    <a:bodyPr/>
                    <a:lstStyle/>
                    <a:p>
                      <a:pPr algn="ctr" fontAlgn="ctr"/>
                      <a:r>
                        <a:rPr lang="ru-RU" sz="1000" u="none" strike="noStrike" dirty="0">
                          <a:effectLst/>
                        </a:rPr>
                        <a:t>1,2</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extLst>
                  <a:ext uri="{0D108BD9-81ED-4DB2-BD59-A6C34878D82A}">
                    <a16:rowId xmlns:a16="http://schemas.microsoft.com/office/drawing/2014/main" val="4080755634"/>
                  </a:ext>
                </a:extLst>
              </a:tr>
              <a:tr h="448171">
                <a:tc>
                  <a:txBody>
                    <a:bodyPr/>
                    <a:lstStyle/>
                    <a:p>
                      <a:pPr marL="0" algn="ctr" defTabSz="914400" rtl="0" eaLnBrk="1" fontAlgn="ctr" latinLnBrk="0" hangingPunct="1"/>
                      <a:r>
                        <a:rPr lang="ru-RU" sz="1200" b="1" u="none" strike="noStrike" kern="1200" dirty="0">
                          <a:solidFill>
                            <a:schemeClr val="dk1"/>
                          </a:solidFill>
                          <a:effectLst/>
                          <a:latin typeface="+mn-lt"/>
                          <a:ea typeface="+mn-ea"/>
                          <a:cs typeface="+mn-cs"/>
                        </a:rPr>
                        <a:t>18</a:t>
                      </a:r>
                    </a:p>
                  </a:txBody>
                  <a:tcPr marL="3722" marR="3722" marT="3722" marB="0" anchor="ctr">
                    <a:solidFill>
                      <a:schemeClr val="accent5">
                        <a:lumMod val="20000"/>
                        <a:lumOff val="80000"/>
                      </a:schemeClr>
                    </a:solidFill>
                  </a:tcPr>
                </a:tc>
                <a:tc>
                  <a:txBody>
                    <a:bodyPr/>
                    <a:lstStyle/>
                    <a:p>
                      <a:pPr algn="ctr" fontAlgn="ctr"/>
                      <a:r>
                        <a:rPr lang="en-US" sz="1200" b="1" u="none" strike="noStrike" kern="1200" dirty="0">
                          <a:solidFill>
                            <a:schemeClr val="dk1"/>
                          </a:solidFill>
                          <a:effectLst/>
                          <a:latin typeface="+mn-lt"/>
                          <a:ea typeface="+mn-ea"/>
                          <a:cs typeface="+mn-cs"/>
                        </a:rPr>
                        <a:t>Gold Mining at the “</a:t>
                      </a:r>
                      <a:r>
                        <a:rPr lang="en-US" sz="1200" b="1" u="none" strike="noStrike" kern="1200" dirty="0" err="1">
                          <a:solidFill>
                            <a:schemeClr val="dk1"/>
                          </a:solidFill>
                          <a:effectLst/>
                          <a:latin typeface="+mn-lt"/>
                          <a:ea typeface="+mn-ea"/>
                          <a:cs typeface="+mn-cs"/>
                        </a:rPr>
                        <a:t>Avliyo</a:t>
                      </a:r>
                      <a:r>
                        <a:rPr lang="en-US" sz="1200" b="1" u="none" strike="noStrike" kern="1200" dirty="0">
                          <a:solidFill>
                            <a:schemeClr val="dk1"/>
                          </a:solidFill>
                          <a:effectLst/>
                          <a:latin typeface="+mn-lt"/>
                          <a:ea typeface="+mn-ea"/>
                          <a:cs typeface="+mn-cs"/>
                        </a:rPr>
                        <a:t>” Deposit</a:t>
                      </a:r>
                      <a:endParaRPr lang="ru-RU" sz="1200" b="1" u="none" strike="noStrike" kern="1200" dirty="0">
                        <a:solidFill>
                          <a:schemeClr val="dk1"/>
                        </a:solidFill>
                        <a:effectLst/>
                        <a:latin typeface="+mn-lt"/>
                        <a:ea typeface="+mn-ea"/>
                        <a:cs typeface="+mn-cs"/>
                      </a:endParaRPr>
                    </a:p>
                  </a:txBody>
                  <a:tcPr marL="3722" marR="3722" marT="3722"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Silver</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  4 438 600,0 </a:t>
                      </a: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1,6</a:t>
                      </a:r>
                    </a:p>
                  </a:txBody>
                  <a:tcPr marL="3722" marR="3722" marT="3722" marB="0" anchor="ctr">
                    <a:solidFill>
                      <a:schemeClr val="accent5">
                        <a:lumMod val="20000"/>
                        <a:lumOff val="80000"/>
                      </a:schemeClr>
                    </a:solidFill>
                  </a:tcPr>
                </a:tc>
                <a:tc>
                  <a:txBody>
                    <a:bodyPr/>
                    <a:lstStyle/>
                    <a:p>
                      <a:pPr algn="ctr" fontAlgn="ctr"/>
                      <a:r>
                        <a:rPr lang="ru-RU" sz="1000" u="none" strike="noStrike" kern="1200" dirty="0">
                          <a:solidFill>
                            <a:schemeClr val="dk1"/>
                          </a:solidFill>
                          <a:effectLst/>
                          <a:latin typeface="+mn-lt"/>
                          <a:ea typeface="+mn-ea"/>
                          <a:cs typeface="+mn-cs"/>
                        </a:rPr>
                        <a:t>          0,36 </a:t>
                      </a:r>
                    </a:p>
                  </a:txBody>
                  <a:tcPr marL="3722" marR="3722" marT="3722" marB="0" anchor="ctr">
                    <a:solidFill>
                      <a:schemeClr val="accent5">
                        <a:lumMod val="20000"/>
                        <a:lumOff val="80000"/>
                      </a:schemeClr>
                    </a:solidFill>
                  </a:tcPr>
                </a:tc>
                <a:tc>
                  <a:txBody>
                    <a:bodyPr/>
                    <a:lstStyle/>
                    <a:p>
                      <a:pPr algn="ctr" fontAlgn="ctr"/>
                      <a:r>
                        <a:rPr lang="en-US" sz="1000" dirty="0" err="1"/>
                        <a:t>Jizzakh</a:t>
                      </a:r>
                      <a:r>
                        <a:rPr lang="en-US" sz="1000" dirty="0"/>
                        <a:t> Region, </a:t>
                      </a:r>
                      <a:r>
                        <a:rPr lang="en-US" sz="1000" dirty="0" err="1"/>
                        <a:t>Gallyaaral</a:t>
                      </a:r>
                      <a:r>
                        <a:rPr lang="en-US" sz="1000" dirty="0"/>
                        <a:t> District (20 km from the district center </a:t>
                      </a:r>
                      <a:r>
                        <a:rPr lang="en-US" sz="1000" dirty="0" err="1"/>
                        <a:t>Gallyaaral</a:t>
                      </a:r>
                      <a:r>
                        <a:rPr lang="en-US" sz="1000" dirty="0"/>
                        <a:t>, 6 km from the village of </a:t>
                      </a:r>
                      <a:r>
                        <a:rPr lang="en-US" sz="1000" dirty="0" err="1"/>
                        <a:t>Uzunbulak</a:t>
                      </a:r>
                      <a:r>
                        <a:rPr lang="en-US" sz="1000" dirty="0"/>
                        <a:t>)</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gridSpan="2">
                  <a:txBody>
                    <a:bodyPr/>
                    <a:lstStyle/>
                    <a:p>
                      <a:pPr algn="ctr" fontAlgn="ctr"/>
                      <a:r>
                        <a:rPr lang="ru-RU" sz="1000" u="none" strike="noStrike" dirty="0">
                          <a:effectLst/>
                        </a:rPr>
                        <a:t>0</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hMerge="1">
                  <a:txBody>
                    <a:bodyPr/>
                    <a:lstStyle/>
                    <a:p>
                      <a:pPr algn="ctr" fontAlgn="ct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a:txBody>
                    <a:bodyPr/>
                    <a:lstStyle/>
                    <a:p>
                      <a:pPr algn="ctr" fontAlgn="ctr"/>
                      <a:r>
                        <a:rPr lang="ru-RU" sz="1000" u="none" strike="noStrike" dirty="0">
                          <a:effectLst/>
                        </a:rPr>
                        <a:t>0,0019</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extLst>
                  <a:ext uri="{0D108BD9-81ED-4DB2-BD59-A6C34878D82A}">
                    <a16:rowId xmlns:a16="http://schemas.microsoft.com/office/drawing/2014/main" val="2880386026"/>
                  </a:ext>
                </a:extLst>
              </a:tr>
              <a:tr h="596355">
                <a:tc>
                  <a:txBody>
                    <a:bodyPr/>
                    <a:lstStyle/>
                    <a:p>
                      <a:pPr marL="0" algn="ctr" defTabSz="914400" rtl="0" eaLnBrk="1" fontAlgn="ctr" latinLnBrk="0" hangingPunct="1"/>
                      <a:r>
                        <a:rPr lang="ru-RU" sz="1200" b="1" u="none" strike="noStrike" kern="1200" dirty="0">
                          <a:solidFill>
                            <a:schemeClr val="dk1"/>
                          </a:solidFill>
                          <a:effectLst/>
                          <a:latin typeface="+mn-lt"/>
                          <a:ea typeface="+mn-ea"/>
                          <a:cs typeface="+mn-cs"/>
                        </a:rPr>
                        <a:t>19</a:t>
                      </a:r>
                    </a:p>
                  </a:txBody>
                  <a:tcPr marL="3722" marR="3722" marT="3722" marB="0" anchor="ctr">
                    <a:solidFill>
                      <a:schemeClr val="accent5">
                        <a:lumMod val="20000"/>
                        <a:lumOff val="80000"/>
                      </a:schemeClr>
                    </a:solidFill>
                  </a:tcPr>
                </a:tc>
                <a:tc>
                  <a:txBody>
                    <a:bodyPr/>
                    <a:lstStyle/>
                    <a:p>
                      <a:pPr algn="ctr" fontAlgn="ctr"/>
                      <a:r>
                        <a:rPr lang="en-US" sz="1200" b="1" u="none" strike="noStrike" kern="1200" dirty="0">
                          <a:solidFill>
                            <a:schemeClr val="dk1"/>
                          </a:solidFill>
                          <a:effectLst/>
                          <a:latin typeface="+mn-lt"/>
                          <a:ea typeface="+mn-ea"/>
                          <a:cs typeface="+mn-cs"/>
                        </a:rPr>
                        <a:t>Exploration and Mining of Gold at the “</a:t>
                      </a:r>
                      <a:r>
                        <a:rPr lang="en-US" sz="1200" b="1" u="none" strike="noStrike" kern="1200" dirty="0" err="1">
                          <a:solidFill>
                            <a:schemeClr val="dk1"/>
                          </a:solidFill>
                          <a:effectLst/>
                          <a:latin typeface="+mn-lt"/>
                          <a:ea typeface="+mn-ea"/>
                          <a:cs typeface="+mn-cs"/>
                        </a:rPr>
                        <a:t>Yulsay</a:t>
                      </a:r>
                      <a:r>
                        <a:rPr lang="en-US" sz="1200" b="1" u="none" strike="noStrike" kern="1200" dirty="0">
                          <a:solidFill>
                            <a:schemeClr val="dk1"/>
                          </a:solidFill>
                          <a:effectLst/>
                          <a:latin typeface="+mn-lt"/>
                          <a:ea typeface="+mn-ea"/>
                          <a:cs typeface="+mn-cs"/>
                        </a:rPr>
                        <a:t>” Deposit</a:t>
                      </a:r>
                      <a:endParaRPr lang="ru-RU" sz="1200" b="1" u="none" strike="noStrike" kern="1200" dirty="0">
                        <a:solidFill>
                          <a:schemeClr val="dk1"/>
                        </a:solidFill>
                        <a:effectLst/>
                        <a:latin typeface="+mn-lt"/>
                        <a:ea typeface="+mn-ea"/>
                        <a:cs typeface="+mn-cs"/>
                      </a:endParaRPr>
                    </a:p>
                  </a:txBody>
                  <a:tcPr marL="3722" marR="3722" marT="3722"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gridSpan="3">
                  <a:txBody>
                    <a:bodyPr/>
                    <a:lstStyle/>
                    <a:p>
                      <a:pPr algn="ctr" fontAlgn="ctr"/>
                      <a:r>
                        <a:rPr lang="en-US" sz="1000" dirty="0"/>
                        <a:t>To Be Estimated After Geological Exploration</a:t>
                      </a:r>
                      <a:endParaRPr lang="ru-RU" sz="1000" u="none" strike="noStrike" kern="1200" dirty="0">
                        <a:solidFill>
                          <a:schemeClr val="dk1"/>
                        </a:solidFill>
                        <a:effectLst/>
                        <a:latin typeface="+mn-lt"/>
                        <a:ea typeface="+mn-ea"/>
                        <a:cs typeface="+mn-cs"/>
                      </a:endParaRPr>
                    </a:p>
                  </a:txBody>
                  <a:tcPr marL="3722" marR="3722" marT="3722" marB="0" anchor="ctr">
                    <a:solidFill>
                      <a:schemeClr val="accent5">
                        <a:lumMod val="20000"/>
                        <a:lumOff val="80000"/>
                      </a:schemeClr>
                    </a:solidFill>
                  </a:tcPr>
                </a:tc>
                <a:tc hMerge="1">
                  <a:txBody>
                    <a:bodyPr/>
                    <a:lstStyle/>
                    <a:p>
                      <a:endParaRPr lang="ru-RU"/>
                    </a:p>
                  </a:txBody>
                  <a:tcPr/>
                </a:tc>
                <a:tc hMerge="1">
                  <a:txBody>
                    <a:bodyPr/>
                    <a:lstStyle/>
                    <a:p>
                      <a:endParaRPr lang="ru-RU"/>
                    </a:p>
                  </a:txBody>
                  <a:tcPr/>
                </a:tc>
                <a:tc>
                  <a:txBody>
                    <a:bodyPr/>
                    <a:lstStyle/>
                    <a:p>
                      <a:pPr algn="ctr" fontAlgn="ctr"/>
                      <a:r>
                        <a:rPr lang="en-US" sz="1000" dirty="0" err="1"/>
                        <a:t>Jizzakh</a:t>
                      </a:r>
                      <a:r>
                        <a:rPr lang="en-US" sz="1000" dirty="0"/>
                        <a:t> Region, </a:t>
                      </a:r>
                      <a:r>
                        <a:rPr lang="en-US" sz="1000" dirty="0" err="1"/>
                        <a:t>Zaamin</a:t>
                      </a:r>
                      <a:r>
                        <a:rPr lang="en-US" sz="1000" dirty="0"/>
                        <a:t> District, 30–40 km from the district center </a:t>
                      </a:r>
                      <a:r>
                        <a:rPr lang="en-US" sz="1000" dirty="0" err="1"/>
                        <a:t>Zaamin</a:t>
                      </a:r>
                      <a:r>
                        <a:rPr lang="en-US" sz="1000" dirty="0"/>
                        <a:t>; the nearest settlements, </a:t>
                      </a:r>
                      <a:r>
                        <a:rPr lang="en-US" sz="1000" dirty="0" err="1"/>
                        <a:t>Yettykechu</a:t>
                      </a:r>
                      <a:r>
                        <a:rPr lang="en-US" sz="1000" dirty="0"/>
                        <a:t>, are located 7–8 km from the project site</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gridSpan="3">
                  <a:txBody>
                    <a:bodyPr/>
                    <a:lstStyle/>
                    <a:p>
                      <a:pPr algn="ctr" fontAlgn="ctr"/>
                      <a:r>
                        <a:rPr lang="en-US" sz="1000" dirty="0"/>
                        <a:t>To be specified and estimated after geological exploration works</a:t>
                      </a:r>
                      <a:endParaRPr lang="ru-RU" sz="1000" b="0" i="0" u="none" strike="noStrike" dirty="0">
                        <a:solidFill>
                          <a:srgbClr val="000000"/>
                        </a:solidFill>
                        <a:effectLst/>
                        <a:latin typeface="Times New Roman" panose="02020603050405020304" pitchFamily="18" charset="0"/>
                      </a:endParaRPr>
                    </a:p>
                  </a:txBody>
                  <a:tcPr marL="3722" marR="3722" marT="3722" marB="0" anchor="ctr">
                    <a:solidFill>
                      <a:schemeClr val="accent5">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940528184"/>
                  </a:ext>
                </a:extLst>
              </a:tr>
            </a:tbl>
          </a:graphicData>
        </a:graphic>
      </p:graphicFrame>
    </p:spTree>
    <p:extLst>
      <p:ext uri="{BB962C8B-B14F-4D97-AF65-F5344CB8AC3E}">
        <p14:creationId xmlns:p14="http://schemas.microsoft.com/office/powerpoint/2010/main" val="1238000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3"/>
          <a:stretch>
            <a:fillRect/>
          </a:stretch>
        </p:blipFill>
        <p:spPr>
          <a:xfrm>
            <a:off x="1408" y="-15761"/>
            <a:ext cx="12192000" cy="673540"/>
          </a:xfrm>
          <a:prstGeom prst="rect">
            <a:avLst/>
          </a:prstGeom>
        </p:spPr>
      </p:pic>
      <p:sp>
        <p:nvSpPr>
          <p:cNvPr id="6" name="object 6">
            <a:extLst>
              <a:ext uri="{FF2B5EF4-FFF2-40B4-BE49-F238E27FC236}">
                <a16:creationId xmlns:a16="http://schemas.microsoft.com/office/drawing/2014/main" id="{EA4AB66F-96BF-2E31-6A47-16C193B2C0CA}"/>
              </a:ext>
            </a:extLst>
          </p:cNvPr>
          <p:cNvSpPr txBox="1"/>
          <p:nvPr/>
        </p:nvSpPr>
        <p:spPr>
          <a:xfrm>
            <a:off x="175489" y="2380027"/>
            <a:ext cx="2320426" cy="381515"/>
          </a:xfrm>
          <a:prstGeom prst="rect">
            <a:avLst/>
          </a:prstGeom>
          <a:solidFill>
            <a:schemeClr val="accent5">
              <a:lumMod val="20000"/>
              <a:lumOff val="80000"/>
              <a:alpha val="66000"/>
            </a:schemeClr>
          </a:solidFill>
        </p:spPr>
        <p:txBody>
          <a:bodyPr vert="horz" wrap="square" lIns="0" tIns="12065" rIns="0" bIns="0" rtlCol="0">
            <a:spAutoFit/>
          </a:bodyPr>
          <a:lstStyle/>
          <a:p>
            <a:pPr marL="12700" lvl="0" algn="ctr">
              <a:spcBef>
                <a:spcPts val="195"/>
              </a:spcBef>
              <a:defRPr/>
            </a:pPr>
            <a:r>
              <a:rPr lang="en-US" sz="1200" b="1" spc="-10" dirty="0">
                <a:solidFill>
                  <a:srgbClr val="0070C0"/>
                </a:solidFill>
                <a:latin typeface="Times New Roman" panose="02020603050405020304" pitchFamily="18" charset="0"/>
                <a:cs typeface="Times New Roman" panose="02020603050405020304" pitchFamily="18" charset="0"/>
              </a:rPr>
              <a:t>Why Invest in the Mining and Geological Sector</a:t>
            </a:r>
            <a:r>
              <a:rPr lang="ru-RU" sz="1200" b="1" spc="-10" dirty="0">
                <a:solidFill>
                  <a:srgbClr val="0070C0"/>
                </a:solidFill>
                <a:latin typeface="Times New Roman" panose="02020603050405020304" pitchFamily="18" charset="0"/>
                <a:cs typeface="Times New Roman" panose="02020603050405020304" pitchFamily="18" charset="0"/>
              </a:rPr>
              <a:t>?</a:t>
            </a:r>
            <a:endParaRPr lang="en-US" sz="1200" b="1" spc="-10" dirty="0">
              <a:solidFill>
                <a:srgbClr val="0070C0"/>
              </a:solidFill>
              <a:latin typeface="Times New Roman" panose="02020603050405020304" pitchFamily="18" charset="0"/>
              <a:cs typeface="Times New Roman" panose="02020603050405020304" pitchFamily="18" charset="0"/>
            </a:endParaRPr>
          </a:p>
        </p:txBody>
      </p:sp>
      <p:sp>
        <p:nvSpPr>
          <p:cNvPr id="7" name="object 10">
            <a:extLst>
              <a:ext uri="{FF2B5EF4-FFF2-40B4-BE49-F238E27FC236}">
                <a16:creationId xmlns:a16="http://schemas.microsoft.com/office/drawing/2014/main" id="{8DE97AF7-2566-0520-5AA3-4AE4E3E316AF}"/>
              </a:ext>
            </a:extLst>
          </p:cNvPr>
          <p:cNvSpPr txBox="1">
            <a:spLocks/>
          </p:cNvSpPr>
          <p:nvPr/>
        </p:nvSpPr>
        <p:spPr>
          <a:xfrm>
            <a:off x="2105091" y="-12336"/>
            <a:ext cx="9578441" cy="524887"/>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lvl="0" algn="ctr">
              <a:spcBef>
                <a:spcPts val="105"/>
              </a:spcBef>
              <a:defRPr/>
            </a:pPr>
            <a:r>
              <a:rPr lang="en-US" sz="1800" b="1" dirty="0">
                <a:solidFill>
                  <a:srgbClr val="0070C0"/>
                </a:solidFill>
                <a:latin typeface="Times New Roman" panose="02020603050405020304" pitchFamily="18" charset="0"/>
                <a:cs typeface="Times New Roman" panose="02020603050405020304" pitchFamily="18" charset="0"/>
              </a:rPr>
              <a:t>List of Investment Projects </a:t>
            </a:r>
          </a:p>
          <a:p>
            <a:pPr marL="12700" lvl="0" algn="ctr">
              <a:spcBef>
                <a:spcPts val="105"/>
              </a:spcBef>
              <a:defRPr/>
            </a:pPr>
            <a:r>
              <a:rPr lang="en-US" sz="1800" b="1" dirty="0">
                <a:solidFill>
                  <a:srgbClr val="0070C0"/>
                </a:solidFill>
                <a:latin typeface="Times New Roman" panose="02020603050405020304" pitchFamily="18" charset="0"/>
                <a:cs typeface="Times New Roman" panose="02020603050405020304" pitchFamily="18" charset="0"/>
              </a:rPr>
              <a:t>for the Development of Gold and Other Metal Deposits</a:t>
            </a:r>
            <a:endParaRPr lang="ru-RU" sz="1800" b="1" dirty="0">
              <a:solidFill>
                <a:srgbClr val="0070C0"/>
              </a:solidFill>
              <a:latin typeface="Times New Roman" panose="02020603050405020304" pitchFamily="18" charset="0"/>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sp>
        <p:nvSpPr>
          <p:cNvPr id="15" name="TextBox 14">
            <a:extLst>
              <a:ext uri="{FF2B5EF4-FFF2-40B4-BE49-F238E27FC236}">
                <a16:creationId xmlns:a16="http://schemas.microsoft.com/office/drawing/2014/main" id="{F514F94C-1D5A-4107-8135-7A4363725F22}"/>
              </a:ext>
            </a:extLst>
          </p:cNvPr>
          <p:cNvSpPr txBox="1"/>
          <p:nvPr/>
        </p:nvSpPr>
        <p:spPr>
          <a:xfrm>
            <a:off x="25990" y="3662786"/>
            <a:ext cx="2794897" cy="1107996"/>
          </a:xfrm>
          <a:prstGeom prst="rect">
            <a:avLst/>
          </a:prstGeom>
          <a:noFill/>
        </p:spPr>
        <p:txBody>
          <a:bodyPr wrap="square">
            <a:spAutoFit/>
          </a:bodyPr>
          <a:lstStyle/>
          <a:p>
            <a:pPr marL="12700" lvl="0" algn="just">
              <a:spcBef>
                <a:spcPts val="195"/>
              </a:spcBef>
              <a:defRPr/>
            </a:pP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lang="en-US" sz="1100" b="1" i="1" dirty="0">
                <a:solidFill>
                  <a:prstClr val="black"/>
                </a:solidFill>
                <a:latin typeface="Times New Roman" panose="02020603050405020304" pitchFamily="18" charset="0"/>
                <a:cs typeface="Times New Roman" panose="02020603050405020304" pitchFamily="18" charset="0"/>
              </a:rPr>
              <a:t>Stimulation of Growth in Related Sectors.</a:t>
            </a:r>
            <a:r>
              <a:rPr lang="ru-RU" sz="1100" b="1" i="1" dirty="0">
                <a:solidFill>
                  <a:prstClr val="black"/>
                </a:solidFill>
                <a:latin typeface="Times New Roman" panose="02020603050405020304" pitchFamily="18" charset="0"/>
                <a:cs typeface="Times New Roman" panose="02020603050405020304" pitchFamily="18" charset="0"/>
              </a:rPr>
              <a:t> </a:t>
            </a:r>
            <a:r>
              <a:rPr lang="en-US" sz="1100" dirty="0">
                <a:solidFill>
                  <a:prstClr val="black"/>
                </a:solidFill>
                <a:latin typeface="Times New Roman" panose="02020603050405020304" pitchFamily="18" charset="0"/>
                <a:cs typeface="Times New Roman" panose="02020603050405020304" pitchFamily="18" charset="0"/>
              </a:rPr>
              <a:t>The mining and metallurgical industry supplies raw materials for electrical engineering, construction materials production, the chemical industry, and jewelry manufacturing</a:t>
            </a:r>
            <a:endParaRPr kumimoji="0" lang="ru-RU" sz="110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050" name="Picture 2" descr="Picture background">
            <a:extLst>
              <a:ext uri="{FF2B5EF4-FFF2-40B4-BE49-F238E27FC236}">
                <a16:creationId xmlns:a16="http://schemas.microsoft.com/office/drawing/2014/main" id="{59C52036-858B-42FB-8202-9851876B59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470" y="691454"/>
            <a:ext cx="1773621" cy="16885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a:extLst>
              <a:ext uri="{FF2B5EF4-FFF2-40B4-BE49-F238E27FC236}">
                <a16:creationId xmlns:a16="http://schemas.microsoft.com/office/drawing/2014/main" id="{9F35EDFA-AEDF-4E6A-9C87-119CA709A384}"/>
              </a:ext>
            </a:extLst>
          </p:cNvPr>
          <p:cNvGraphicFramePr>
            <a:graphicFrameLocks noGrp="1"/>
          </p:cNvGraphicFramePr>
          <p:nvPr>
            <p:extLst>
              <p:ext uri="{D42A27DB-BD31-4B8C-83A1-F6EECF244321}">
                <p14:modId xmlns:p14="http://schemas.microsoft.com/office/powerpoint/2010/main" val="4180653661"/>
              </p:ext>
            </p:extLst>
          </p:nvPr>
        </p:nvGraphicFramePr>
        <p:xfrm>
          <a:off x="2820884" y="657779"/>
          <a:ext cx="9345126" cy="6249806"/>
        </p:xfrm>
        <a:graphic>
          <a:graphicData uri="http://schemas.openxmlformats.org/drawingml/2006/table">
            <a:tbl>
              <a:tblPr>
                <a:tableStyleId>{5C22544A-7EE6-4342-B048-85BDC9FD1C3A}</a:tableStyleId>
              </a:tblPr>
              <a:tblGrid>
                <a:gridCol w="389456">
                  <a:extLst>
                    <a:ext uri="{9D8B030D-6E8A-4147-A177-3AD203B41FA5}">
                      <a16:colId xmlns:a16="http://schemas.microsoft.com/office/drawing/2014/main" val="3303874570"/>
                    </a:ext>
                  </a:extLst>
                </a:gridCol>
                <a:gridCol w="1639957">
                  <a:extLst>
                    <a:ext uri="{9D8B030D-6E8A-4147-A177-3AD203B41FA5}">
                      <a16:colId xmlns:a16="http://schemas.microsoft.com/office/drawing/2014/main" val="37794727"/>
                    </a:ext>
                  </a:extLst>
                </a:gridCol>
                <a:gridCol w="596347">
                  <a:extLst>
                    <a:ext uri="{9D8B030D-6E8A-4147-A177-3AD203B41FA5}">
                      <a16:colId xmlns:a16="http://schemas.microsoft.com/office/drawing/2014/main" val="2065324896"/>
                    </a:ext>
                  </a:extLst>
                </a:gridCol>
                <a:gridCol w="884583">
                  <a:extLst>
                    <a:ext uri="{9D8B030D-6E8A-4147-A177-3AD203B41FA5}">
                      <a16:colId xmlns:a16="http://schemas.microsoft.com/office/drawing/2014/main" val="787293764"/>
                    </a:ext>
                  </a:extLst>
                </a:gridCol>
                <a:gridCol w="586409">
                  <a:extLst>
                    <a:ext uri="{9D8B030D-6E8A-4147-A177-3AD203B41FA5}">
                      <a16:colId xmlns:a16="http://schemas.microsoft.com/office/drawing/2014/main" val="2993686057"/>
                    </a:ext>
                  </a:extLst>
                </a:gridCol>
                <a:gridCol w="695739">
                  <a:extLst>
                    <a:ext uri="{9D8B030D-6E8A-4147-A177-3AD203B41FA5}">
                      <a16:colId xmlns:a16="http://schemas.microsoft.com/office/drawing/2014/main" val="819001259"/>
                    </a:ext>
                  </a:extLst>
                </a:gridCol>
                <a:gridCol w="2922104">
                  <a:extLst>
                    <a:ext uri="{9D8B030D-6E8A-4147-A177-3AD203B41FA5}">
                      <a16:colId xmlns:a16="http://schemas.microsoft.com/office/drawing/2014/main" val="1228060082"/>
                    </a:ext>
                  </a:extLst>
                </a:gridCol>
                <a:gridCol w="725558">
                  <a:extLst>
                    <a:ext uri="{9D8B030D-6E8A-4147-A177-3AD203B41FA5}">
                      <a16:colId xmlns:a16="http://schemas.microsoft.com/office/drawing/2014/main" val="3332647977"/>
                    </a:ext>
                  </a:extLst>
                </a:gridCol>
                <a:gridCol w="904973">
                  <a:extLst>
                    <a:ext uri="{9D8B030D-6E8A-4147-A177-3AD203B41FA5}">
                      <a16:colId xmlns:a16="http://schemas.microsoft.com/office/drawing/2014/main" val="62663383"/>
                    </a:ext>
                  </a:extLst>
                </a:gridCol>
              </a:tblGrid>
              <a:tr h="313329">
                <a:tc rowSpan="2">
                  <a:txBody>
                    <a:bodyPr/>
                    <a:lstStyle/>
                    <a:p>
                      <a:pPr algn="ctr" fontAlgn="ctr"/>
                      <a:r>
                        <a:rPr lang="ru-RU" sz="1200" b="1" u="none" strike="noStrike" kern="1200" dirty="0">
                          <a:solidFill>
                            <a:schemeClr val="dk1"/>
                          </a:solidFill>
                          <a:effectLst/>
                          <a:latin typeface="+mn-lt"/>
                          <a:ea typeface="+mn-ea"/>
                          <a:cs typeface="+mn-cs"/>
                        </a:rPr>
                        <a:t>№</a:t>
                      </a:r>
                    </a:p>
                  </a:txBody>
                  <a:tcPr marL="4150" marR="4150" marT="4150" marB="0" anchor="ctr">
                    <a:solidFill>
                      <a:schemeClr val="accent5">
                        <a:lumMod val="20000"/>
                        <a:lumOff val="80000"/>
                      </a:schemeClr>
                    </a:solidFill>
                  </a:tcPr>
                </a:tc>
                <a:tc rowSpan="2">
                  <a:txBody>
                    <a:bodyPr/>
                    <a:lstStyle/>
                    <a:p>
                      <a:pPr algn="ctr" fontAlgn="ctr"/>
                      <a:r>
                        <a:rPr lang="en-US" sz="1200" b="1" u="none" strike="noStrike" dirty="0">
                          <a:effectLst/>
                        </a:rPr>
                        <a:t>Project Names</a:t>
                      </a:r>
                      <a:endParaRPr lang="ru-RU" sz="1200" b="1"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rowSpan="2">
                  <a:txBody>
                    <a:bodyPr/>
                    <a:lstStyle/>
                    <a:p>
                      <a:pPr algn="ctr" fontAlgn="ctr"/>
                      <a:r>
                        <a:rPr lang="en-US" sz="1200" b="1" u="none" strike="noStrike" dirty="0">
                          <a:effectLst/>
                        </a:rPr>
                        <a:t>Mineral Name</a:t>
                      </a:r>
                      <a:endParaRPr lang="ru-RU" sz="1200" b="1"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gridSpan="2">
                  <a:txBody>
                    <a:bodyPr/>
                    <a:lstStyle/>
                    <a:p>
                      <a:pPr algn="ctr" fontAlgn="ctr"/>
                      <a:r>
                        <a:rPr lang="en-US" sz="1200" b="1" dirty="0"/>
                        <a:t>Estimated Reserves, in Tons</a:t>
                      </a:r>
                      <a:endParaRPr lang="ru-RU" sz="1200" b="1"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hMerge="1">
                  <a:txBody>
                    <a:bodyPr/>
                    <a:lstStyle/>
                    <a:p>
                      <a:pPr algn="ctr" fontAlgn="ctr"/>
                      <a:endParaRPr lang="ru-RU" sz="1200" b="1" u="none" strike="noStrike" kern="1200">
                        <a:solidFill>
                          <a:schemeClr val="dk1"/>
                        </a:solidFill>
                        <a:effectLst/>
                        <a:latin typeface="+mn-lt"/>
                        <a:ea typeface="+mn-ea"/>
                        <a:cs typeface="+mn-cs"/>
                      </a:endParaRPr>
                    </a:p>
                  </a:txBody>
                  <a:tcPr marL="4150" marR="4150" marT="4150" marB="0" anchor="ctr"/>
                </a:tc>
                <a:tc rowSpan="2">
                  <a:txBody>
                    <a:bodyPr/>
                    <a:lstStyle/>
                    <a:p>
                      <a:pPr algn="ctr" fontAlgn="ctr"/>
                      <a:r>
                        <a:rPr lang="en-US" sz="1200" b="1" dirty="0"/>
                        <a:t>Metal Content, g/t</a:t>
                      </a:r>
                      <a:endParaRPr lang="ru-RU" sz="1200" b="1" u="none" strike="noStrike" kern="1200" dirty="0">
                        <a:solidFill>
                          <a:schemeClr val="dk1"/>
                        </a:solidFill>
                        <a:effectLst/>
                        <a:latin typeface="+mn-lt"/>
                        <a:ea typeface="+mn-ea"/>
                        <a:cs typeface="+mn-cs"/>
                      </a:endParaRPr>
                    </a:p>
                  </a:txBody>
                  <a:tcPr marL="4150" marR="4150" marT="4150" marB="0" anchor="ctr">
                    <a:solidFill>
                      <a:schemeClr val="accent5">
                        <a:lumMod val="20000"/>
                        <a:lumOff val="80000"/>
                      </a:schemeClr>
                    </a:solidFill>
                  </a:tcPr>
                </a:tc>
                <a:tc rowSpan="2">
                  <a:txBody>
                    <a:bodyPr/>
                    <a:lstStyle/>
                    <a:p>
                      <a:pPr algn="ctr" fontAlgn="ctr"/>
                      <a:r>
                        <a:rPr lang="en-US" sz="1200" b="1" u="none" strike="noStrike" dirty="0">
                          <a:effectLst/>
                        </a:rPr>
                        <a:t>Deposit Location</a:t>
                      </a:r>
                      <a:endParaRPr lang="ru-RU" sz="1200" b="1"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rowSpan="2">
                  <a:txBody>
                    <a:bodyPr/>
                    <a:lstStyle/>
                    <a:p>
                      <a:pPr algn="ctr" fontAlgn="ctr"/>
                      <a:r>
                        <a:rPr lang="en-US" sz="1200" b="1" u="none" strike="noStrike" dirty="0">
                          <a:effectLst/>
                        </a:rPr>
                        <a:t>Jobs</a:t>
                      </a:r>
                      <a:endParaRPr lang="ru-RU" sz="1200" b="1"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rowSpan="2">
                  <a:txBody>
                    <a:bodyPr/>
                    <a:lstStyle/>
                    <a:p>
                      <a:pPr algn="ctr" fontAlgn="ctr"/>
                      <a:r>
                        <a:rPr lang="en-US" sz="1200" b="1" u="none" strike="noStrike" dirty="0">
                          <a:effectLst/>
                        </a:rPr>
                        <a:t>Reserve Value (</a:t>
                      </a:r>
                      <a:r>
                        <a:rPr lang="en-US" sz="1200" b="0" u="none" strike="noStrike" dirty="0">
                          <a:effectLst/>
                        </a:rPr>
                        <a:t>USD billion</a:t>
                      </a:r>
                      <a:r>
                        <a:rPr lang="en-US" sz="1200" b="1" u="none" strike="noStrike" dirty="0">
                          <a:effectLst/>
                        </a:rPr>
                        <a:t>)</a:t>
                      </a:r>
                      <a:endParaRPr lang="ru-RU" sz="1200" b="0" i="1"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extLst>
                  <a:ext uri="{0D108BD9-81ED-4DB2-BD59-A6C34878D82A}">
                    <a16:rowId xmlns:a16="http://schemas.microsoft.com/office/drawing/2014/main" val="2529098170"/>
                  </a:ext>
                </a:extLst>
              </a:tr>
              <a:tr h="30981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en-US" sz="1200" b="1" u="none" strike="noStrike" dirty="0">
                          <a:effectLst/>
                        </a:rPr>
                        <a:t>Ores</a:t>
                      </a:r>
                      <a:endParaRPr lang="ru-RU" sz="1200" b="1"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dirty="0"/>
                        <a:t>Metal</a:t>
                      </a:r>
                      <a:r>
                        <a:rPr lang="en-US" sz="1200" dirty="0"/>
                        <a:t> </a:t>
                      </a:r>
                      <a:endParaRPr lang="ru-RU" sz="1200" b="1" i="0" u="none" strike="noStrike" dirty="0">
                        <a:solidFill>
                          <a:srgbClr val="000000"/>
                        </a:solidFill>
                        <a:effectLst/>
                        <a:latin typeface="Times New Roman" panose="02020603050405020304" pitchFamily="18" charset="0"/>
                      </a:endParaRPr>
                    </a:p>
                    <a:p>
                      <a:pPr algn="ctr" fontAlgn="ctr"/>
                      <a:endParaRPr lang="ru-RU" sz="1200" b="1" u="none" strike="noStrike" kern="1200" dirty="0">
                        <a:solidFill>
                          <a:schemeClr val="dk1"/>
                        </a:solidFill>
                        <a:effectLst/>
                        <a:latin typeface="+mn-lt"/>
                        <a:ea typeface="+mn-ea"/>
                        <a:cs typeface="+mn-cs"/>
                      </a:endParaRPr>
                    </a:p>
                  </a:txBody>
                  <a:tcPr marL="4150" marR="4150" marT="4150" marB="0" anchor="ctr">
                    <a:solidFill>
                      <a:schemeClr val="accent5">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708424246"/>
                  </a:ext>
                </a:extLst>
              </a:tr>
              <a:tr h="623142">
                <a:tc>
                  <a:txBody>
                    <a:bodyPr/>
                    <a:lstStyle/>
                    <a:p>
                      <a:pPr algn="ctr" fontAlgn="ctr"/>
                      <a:r>
                        <a:rPr lang="ru-RU" sz="1000" u="none" strike="noStrike" dirty="0">
                          <a:effectLst/>
                        </a:rPr>
                        <a:t>20</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en-US" sz="1000" b="1" u="none" strike="noStrike" kern="1200" dirty="0">
                          <a:solidFill>
                            <a:schemeClr val="dk1"/>
                          </a:solidFill>
                          <a:effectLst/>
                          <a:latin typeface="+mn-lt"/>
                          <a:ea typeface="+mn-ea"/>
                          <a:cs typeface="+mn-cs"/>
                        </a:rPr>
                        <a:t>Exploration and Mining of Gold at the “</a:t>
                      </a:r>
                      <a:r>
                        <a:rPr lang="en-US" sz="1000" b="1" u="none" strike="noStrike" kern="1200" dirty="0" err="1">
                          <a:solidFill>
                            <a:schemeClr val="dk1"/>
                          </a:solidFill>
                          <a:effectLst/>
                          <a:latin typeface="+mn-lt"/>
                          <a:ea typeface="+mn-ea"/>
                          <a:cs typeface="+mn-cs"/>
                        </a:rPr>
                        <a:t>Zargar</a:t>
                      </a:r>
                      <a:r>
                        <a:rPr lang="en-US" sz="1000" b="1" u="none" strike="noStrike" kern="1200" dirty="0">
                          <a:solidFill>
                            <a:schemeClr val="dk1"/>
                          </a:solidFill>
                          <a:effectLst/>
                          <a:latin typeface="+mn-lt"/>
                          <a:ea typeface="+mn-ea"/>
                          <a:cs typeface="+mn-cs"/>
                        </a:rPr>
                        <a:t>” Deposit</a:t>
                      </a:r>
                      <a:endParaRPr lang="ru-RU" sz="1000" b="1" u="none" strike="noStrike" kern="1200" dirty="0">
                        <a:solidFill>
                          <a:schemeClr val="dk1"/>
                        </a:solidFill>
                        <a:effectLst/>
                        <a:latin typeface="+mn-lt"/>
                        <a:ea typeface="+mn-ea"/>
                        <a:cs typeface="+mn-cs"/>
                      </a:endParaRPr>
                    </a:p>
                  </a:txBody>
                  <a:tcPr marL="4150" marR="4150" marT="4150"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gridSpan="3">
                  <a:txBody>
                    <a:bodyPr/>
                    <a:lstStyle/>
                    <a:p>
                      <a:pPr algn="ctr" fontAlgn="ctr"/>
                      <a:r>
                        <a:rPr lang="en-US" sz="1000" dirty="0"/>
                        <a:t>To Be Estimated After Geological Exploration</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hMerge="1">
                  <a:txBody>
                    <a:bodyPr/>
                    <a:lstStyle/>
                    <a:p>
                      <a:endParaRPr lang="ru-RU"/>
                    </a:p>
                  </a:txBody>
                  <a:tcPr/>
                </a:tc>
                <a:tc hMerge="1">
                  <a:txBody>
                    <a:bodyPr/>
                    <a:lstStyle/>
                    <a:p>
                      <a:pPr algn="ctr" fontAlgn="ctr"/>
                      <a:endParaRPr lang="ru-RU" sz="1000" b="0" i="0" u="none" strike="noStrike" dirty="0">
                        <a:solidFill>
                          <a:srgbClr val="000000"/>
                        </a:solidFill>
                        <a:effectLst/>
                        <a:latin typeface="Times New Roman" panose="02020603050405020304" pitchFamily="18" charset="0"/>
                      </a:endParaRPr>
                    </a:p>
                  </a:txBody>
                  <a:tcPr marL="4150" marR="4150" marT="4150" marB="0" anchor="ctr"/>
                </a:tc>
                <a:tc>
                  <a:txBody>
                    <a:bodyPr/>
                    <a:lstStyle/>
                    <a:p>
                      <a:pPr algn="ctr" fontAlgn="ctr"/>
                      <a:r>
                        <a:rPr lang="en-US" sz="1000" dirty="0" err="1"/>
                        <a:t>Jizzakh</a:t>
                      </a:r>
                      <a:r>
                        <a:rPr lang="en-US" sz="1000" dirty="0"/>
                        <a:t> Region, </a:t>
                      </a:r>
                      <a:r>
                        <a:rPr lang="en-US" sz="1000" dirty="0" err="1"/>
                        <a:t>Gallyaaral</a:t>
                      </a:r>
                      <a:r>
                        <a:rPr lang="en-US" sz="1000" dirty="0"/>
                        <a:t> District (10 km from the district center </a:t>
                      </a:r>
                      <a:r>
                        <a:rPr lang="en-US" sz="1000" dirty="0" err="1"/>
                        <a:t>Gallyaaral</a:t>
                      </a:r>
                      <a:r>
                        <a:rPr lang="en-US" sz="1000" dirty="0"/>
                        <a:t>, 19 km from the city of </a:t>
                      </a:r>
                      <a:r>
                        <a:rPr lang="en-US" sz="1000" dirty="0" err="1"/>
                        <a:t>Jizzakh</a:t>
                      </a:r>
                      <a:r>
                        <a:rPr lang="en-US" sz="1000" dirty="0"/>
                        <a:t>)</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gridSpan="2">
                  <a:txBody>
                    <a:bodyPr/>
                    <a:lstStyle/>
                    <a:p>
                      <a:pPr algn="ctr" fontAlgn="ctr"/>
                      <a:r>
                        <a:rPr lang="en-US" sz="1000" dirty="0"/>
                        <a:t>To be specified and estimated after geological exploration works</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hMerge="1">
                  <a:txBody>
                    <a:bodyPr/>
                    <a:lstStyle/>
                    <a:p>
                      <a:endParaRPr lang="ru-RU"/>
                    </a:p>
                  </a:txBody>
                  <a:tcPr/>
                </a:tc>
                <a:extLst>
                  <a:ext uri="{0D108BD9-81ED-4DB2-BD59-A6C34878D82A}">
                    <a16:rowId xmlns:a16="http://schemas.microsoft.com/office/drawing/2014/main" val="2468882615"/>
                  </a:ext>
                </a:extLst>
              </a:tr>
              <a:tr h="623142">
                <a:tc>
                  <a:txBody>
                    <a:bodyPr/>
                    <a:lstStyle/>
                    <a:p>
                      <a:pPr algn="ctr" fontAlgn="ctr"/>
                      <a:r>
                        <a:rPr lang="ru-RU" sz="1000" u="none" strike="noStrike" dirty="0">
                          <a:effectLst/>
                        </a:rPr>
                        <a:t>21</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en-US" sz="1000" b="1" u="none" strike="noStrike" kern="1200" dirty="0">
                          <a:solidFill>
                            <a:schemeClr val="dk1"/>
                          </a:solidFill>
                          <a:effectLst/>
                          <a:latin typeface="+mn-lt"/>
                          <a:ea typeface="+mn-ea"/>
                          <a:cs typeface="+mn-cs"/>
                        </a:rPr>
                        <a:t>Exploration and Mining of Gold at the “</a:t>
                      </a:r>
                      <a:r>
                        <a:rPr lang="en-US" sz="1000" b="1" u="none" strike="noStrike" kern="1200" dirty="0" err="1">
                          <a:solidFill>
                            <a:schemeClr val="dk1"/>
                          </a:solidFill>
                          <a:effectLst/>
                          <a:latin typeface="+mn-lt"/>
                          <a:ea typeface="+mn-ea"/>
                          <a:cs typeface="+mn-cs"/>
                        </a:rPr>
                        <a:t>Kayraktas</a:t>
                      </a:r>
                      <a:r>
                        <a:rPr lang="en-US" sz="1000" b="1" u="none" strike="noStrike" kern="1200" dirty="0">
                          <a:solidFill>
                            <a:schemeClr val="dk1"/>
                          </a:solidFill>
                          <a:effectLst/>
                          <a:latin typeface="+mn-lt"/>
                          <a:ea typeface="+mn-ea"/>
                          <a:cs typeface="+mn-cs"/>
                        </a:rPr>
                        <a:t>” Deposit</a:t>
                      </a:r>
                      <a:r>
                        <a:rPr lang="ru-RU" sz="1000" b="1" u="none" strike="noStrike" kern="1200" dirty="0">
                          <a:solidFill>
                            <a:schemeClr val="dk1"/>
                          </a:solidFill>
                          <a:effectLst/>
                          <a:latin typeface="+mn-lt"/>
                          <a:ea typeface="+mn-ea"/>
                          <a:cs typeface="+mn-cs"/>
                        </a:rPr>
                        <a:t>"</a:t>
                      </a:r>
                    </a:p>
                  </a:txBody>
                  <a:tcPr marL="4150" marR="4150" marT="4150"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gridSpan="3">
                  <a:txBody>
                    <a:bodyPr/>
                    <a:lstStyle/>
                    <a:p>
                      <a:pPr algn="ctr" fontAlgn="ctr"/>
                      <a:r>
                        <a:rPr lang="en-US" sz="1000" dirty="0"/>
                        <a:t>To Be Estimated After Geological Exploration</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hMerge="1">
                  <a:txBody>
                    <a:bodyPr/>
                    <a:lstStyle/>
                    <a:p>
                      <a:endParaRPr lang="ru-RU"/>
                    </a:p>
                  </a:txBody>
                  <a:tcPr/>
                </a:tc>
                <a:tc hMerge="1">
                  <a:txBody>
                    <a:bodyPr/>
                    <a:lstStyle/>
                    <a:p>
                      <a:pPr algn="ctr" fontAlgn="ctr"/>
                      <a:endParaRPr lang="ru-RU" sz="1000" b="0" i="0" u="none" strike="noStrike" dirty="0">
                        <a:solidFill>
                          <a:srgbClr val="000000"/>
                        </a:solidFill>
                        <a:effectLst/>
                        <a:latin typeface="Times New Roman" panose="02020603050405020304" pitchFamily="18" charset="0"/>
                      </a:endParaRPr>
                    </a:p>
                  </a:txBody>
                  <a:tcPr marL="4150" marR="4150" marT="4150" marB="0" anchor="ctr"/>
                </a:tc>
                <a:tc>
                  <a:txBody>
                    <a:bodyPr/>
                    <a:lstStyle/>
                    <a:p>
                      <a:pPr algn="ctr" fontAlgn="ctr"/>
                      <a:r>
                        <a:rPr lang="en-US" sz="1000" dirty="0"/>
                        <a:t>Republic of </a:t>
                      </a:r>
                      <a:r>
                        <a:rPr lang="en-US" sz="1000" dirty="0" err="1"/>
                        <a:t>Karakalpakstan</a:t>
                      </a:r>
                      <a:r>
                        <a:rPr lang="en-US" sz="1000" dirty="0"/>
                        <a:t>, </a:t>
                      </a:r>
                      <a:r>
                        <a:rPr lang="en-US" sz="1000" dirty="0" err="1"/>
                        <a:t>Beruni</a:t>
                      </a:r>
                      <a:r>
                        <a:rPr lang="en-US" sz="1000" dirty="0"/>
                        <a:t> District (10 km northwest of the village of </a:t>
                      </a:r>
                      <a:r>
                        <a:rPr lang="en-US" sz="1000" dirty="0" err="1"/>
                        <a:t>Kalandarkhana</a:t>
                      </a:r>
                      <a:r>
                        <a:rPr lang="en-US" sz="1000" dirty="0"/>
                        <a:t>, 35 km from the city of </a:t>
                      </a:r>
                      <a:r>
                        <a:rPr lang="en-US" sz="1000" dirty="0" err="1"/>
                        <a:t>Buston</a:t>
                      </a:r>
                      <a:r>
                        <a:rPr lang="en-US" sz="1000" dirty="0"/>
                        <a:t>)</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gridSpan="2">
                  <a:txBody>
                    <a:bodyPr/>
                    <a:lstStyle/>
                    <a:p>
                      <a:pPr algn="ctr" fontAlgn="ctr"/>
                      <a:r>
                        <a:rPr lang="en-US" sz="1000" dirty="0"/>
                        <a:t>To be specified and estimated after geological exploration works</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hMerge="1">
                  <a:txBody>
                    <a:bodyPr/>
                    <a:lstStyle/>
                    <a:p>
                      <a:endParaRPr lang="ru-RU"/>
                    </a:p>
                  </a:txBody>
                  <a:tcPr/>
                </a:tc>
                <a:extLst>
                  <a:ext uri="{0D108BD9-81ED-4DB2-BD59-A6C34878D82A}">
                    <a16:rowId xmlns:a16="http://schemas.microsoft.com/office/drawing/2014/main" val="585130026"/>
                  </a:ext>
                </a:extLst>
              </a:tr>
              <a:tr h="468235">
                <a:tc>
                  <a:txBody>
                    <a:bodyPr/>
                    <a:lstStyle/>
                    <a:p>
                      <a:pPr algn="ctr" fontAlgn="ctr"/>
                      <a:r>
                        <a:rPr lang="ru-RU" sz="1000" u="none" strike="noStrike" dirty="0">
                          <a:effectLst/>
                        </a:rPr>
                        <a:t>22</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en-US" sz="1000" b="1" u="none" strike="noStrike" kern="1200" dirty="0">
                          <a:solidFill>
                            <a:schemeClr val="dk1"/>
                          </a:solidFill>
                          <a:effectLst/>
                          <a:latin typeface="+mn-lt"/>
                          <a:ea typeface="+mn-ea"/>
                          <a:cs typeface="+mn-cs"/>
                        </a:rPr>
                        <a:t>Iron Mining at the “</a:t>
                      </a:r>
                      <a:r>
                        <a:rPr lang="en-US" sz="1000" b="1" u="none" strike="noStrike" kern="1200" dirty="0" err="1">
                          <a:solidFill>
                            <a:schemeClr val="dk1"/>
                          </a:solidFill>
                          <a:effectLst/>
                          <a:latin typeface="+mn-lt"/>
                          <a:ea typeface="+mn-ea"/>
                          <a:cs typeface="+mn-cs"/>
                        </a:rPr>
                        <a:t>Chigatay</a:t>
                      </a:r>
                      <a:r>
                        <a:rPr lang="en-US" sz="1000" b="1" u="none" strike="noStrike" kern="1200" dirty="0">
                          <a:solidFill>
                            <a:schemeClr val="dk1"/>
                          </a:solidFill>
                          <a:effectLst/>
                          <a:latin typeface="+mn-lt"/>
                          <a:ea typeface="+mn-ea"/>
                          <a:cs typeface="+mn-cs"/>
                        </a:rPr>
                        <a:t>” Deposit</a:t>
                      </a:r>
                      <a:endParaRPr lang="ru-RU" sz="1000" b="1" u="none" strike="noStrike" kern="1200" dirty="0">
                        <a:solidFill>
                          <a:schemeClr val="dk1"/>
                        </a:solidFill>
                        <a:effectLst/>
                        <a:latin typeface="+mn-lt"/>
                        <a:ea typeface="+mn-ea"/>
                        <a:cs typeface="+mn-cs"/>
                      </a:endParaRPr>
                    </a:p>
                  </a:txBody>
                  <a:tcPr marL="4150" marR="4150" marT="4150" marB="0" anchor="ctr">
                    <a:solidFill>
                      <a:schemeClr val="accent5">
                        <a:lumMod val="20000"/>
                        <a:lumOff val="80000"/>
                      </a:schemeClr>
                    </a:solidFill>
                  </a:tcPr>
                </a:tc>
                <a:tc>
                  <a:txBody>
                    <a:bodyPr/>
                    <a:lstStyle/>
                    <a:p>
                      <a:pPr algn="ctr" fontAlgn="ctr"/>
                      <a:r>
                        <a:rPr lang="en-US" sz="1000" b="0" i="0" u="none" strike="noStrike" dirty="0">
                          <a:solidFill>
                            <a:schemeClr val="dk1"/>
                          </a:solidFill>
                          <a:effectLst/>
                          <a:latin typeface="+mn-lt"/>
                        </a:rPr>
                        <a:t>Iron</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a:effectLst/>
                        </a:rPr>
                        <a:t>      2 546 010,0 </a:t>
                      </a:r>
                      <a:endParaRPr lang="ru-RU" sz="1000" b="0" i="0" u="none" strike="noStrike">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dirty="0">
                          <a:effectLst/>
                        </a:rPr>
                        <a:t> 580 490,3   </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dirty="0">
                          <a:effectLst/>
                        </a:rPr>
                        <a:t> </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en-US" sz="1000" u="none" strike="noStrike" dirty="0">
                          <a:effectLst/>
                        </a:rPr>
                        <a:t>Samarkand Region (8.2 km east of the district center </a:t>
                      </a:r>
                      <a:r>
                        <a:rPr lang="en-US" sz="1000" u="none" strike="noStrike" dirty="0" err="1">
                          <a:effectLst/>
                        </a:rPr>
                        <a:t>Koshrabat</a:t>
                      </a:r>
                      <a:r>
                        <a:rPr lang="en-US" sz="1000" u="none" strike="noStrike" dirty="0">
                          <a:effectLst/>
                        </a:rPr>
                        <a:t>, 23.2 km south of the city of </a:t>
                      </a:r>
                      <a:r>
                        <a:rPr lang="en-US" sz="1000" u="none" strike="noStrike" dirty="0" err="1">
                          <a:effectLst/>
                        </a:rPr>
                        <a:t>Mitan</a:t>
                      </a:r>
                      <a:r>
                        <a:rPr lang="en-US" sz="1000" u="none" strike="noStrike" dirty="0">
                          <a:effectLst/>
                        </a:rPr>
                        <a:t>)</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a:effectLst/>
                        </a:rPr>
                        <a:t>70</a:t>
                      </a:r>
                      <a:endParaRPr lang="ru-RU" sz="1000" b="0" i="0" u="none" strike="noStrike">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dirty="0">
                          <a:effectLst/>
                        </a:rPr>
                        <a:t>0,35</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extLst>
                  <a:ext uri="{0D108BD9-81ED-4DB2-BD59-A6C34878D82A}">
                    <a16:rowId xmlns:a16="http://schemas.microsoft.com/office/drawing/2014/main" val="2985777895"/>
                  </a:ext>
                </a:extLst>
              </a:tr>
              <a:tr h="623142">
                <a:tc>
                  <a:txBody>
                    <a:bodyPr/>
                    <a:lstStyle/>
                    <a:p>
                      <a:pPr algn="ctr" fontAlgn="ctr"/>
                      <a:r>
                        <a:rPr lang="ru-RU" sz="1000" u="none" strike="noStrike" dirty="0">
                          <a:effectLst/>
                        </a:rPr>
                        <a:t>23</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en-US" sz="1000" b="1" u="none" strike="noStrike" kern="1200" dirty="0">
                          <a:solidFill>
                            <a:schemeClr val="dk1"/>
                          </a:solidFill>
                          <a:effectLst/>
                          <a:latin typeface="+mn-lt"/>
                          <a:ea typeface="+mn-ea"/>
                          <a:cs typeface="+mn-cs"/>
                        </a:rPr>
                        <a:t>Exploration and Mining of Gold at the “</a:t>
                      </a:r>
                      <a:r>
                        <a:rPr lang="en-US" sz="1000" b="1" u="none" strike="noStrike" kern="1200" dirty="0" err="1">
                          <a:solidFill>
                            <a:schemeClr val="dk1"/>
                          </a:solidFill>
                          <a:effectLst/>
                          <a:latin typeface="+mn-lt"/>
                          <a:ea typeface="+mn-ea"/>
                          <a:cs typeface="+mn-cs"/>
                        </a:rPr>
                        <a:t>Zargar</a:t>
                      </a:r>
                      <a:r>
                        <a:rPr lang="en-US" sz="1000" b="1" u="none" strike="noStrike" kern="1200" dirty="0">
                          <a:solidFill>
                            <a:schemeClr val="dk1"/>
                          </a:solidFill>
                          <a:effectLst/>
                          <a:latin typeface="+mn-lt"/>
                          <a:ea typeface="+mn-ea"/>
                          <a:cs typeface="+mn-cs"/>
                        </a:rPr>
                        <a:t> 1” Deposit</a:t>
                      </a:r>
                      <a:endParaRPr lang="ru-RU" sz="1000" b="1" u="none" strike="noStrike" kern="1200" dirty="0">
                        <a:solidFill>
                          <a:schemeClr val="dk1"/>
                        </a:solidFill>
                        <a:effectLst/>
                        <a:latin typeface="+mn-lt"/>
                        <a:ea typeface="+mn-ea"/>
                        <a:cs typeface="+mn-cs"/>
                      </a:endParaRPr>
                    </a:p>
                  </a:txBody>
                  <a:tcPr marL="4150" marR="4150" marT="4150"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gridSpan="3">
                  <a:txBody>
                    <a:bodyPr/>
                    <a:lstStyle/>
                    <a:p>
                      <a:pPr algn="ctr" fontAlgn="ctr"/>
                      <a:r>
                        <a:rPr lang="en-US" sz="1000" dirty="0"/>
                        <a:t>To Be Estimated After Geological Exploration</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hMerge="1">
                  <a:txBody>
                    <a:bodyPr/>
                    <a:lstStyle/>
                    <a:p>
                      <a:endParaRPr lang="ru-RU"/>
                    </a:p>
                  </a:txBody>
                  <a:tcPr/>
                </a:tc>
                <a:tc hMerge="1">
                  <a:txBody>
                    <a:bodyPr/>
                    <a:lstStyle/>
                    <a:p>
                      <a:pPr algn="ctr" fontAlgn="ctr"/>
                      <a:endParaRPr lang="ru-RU" sz="1000" b="0" i="0" u="none" strike="noStrike" dirty="0">
                        <a:solidFill>
                          <a:srgbClr val="000000"/>
                        </a:solidFill>
                        <a:effectLst/>
                        <a:latin typeface="Times New Roman" panose="02020603050405020304" pitchFamily="18" charset="0"/>
                      </a:endParaRPr>
                    </a:p>
                  </a:txBody>
                  <a:tcPr marL="4150" marR="4150" marT="4150" marB="0" anchor="ctr"/>
                </a:tc>
                <a:tc>
                  <a:txBody>
                    <a:bodyPr/>
                    <a:lstStyle/>
                    <a:p>
                      <a:pPr algn="ctr" fontAlgn="ctr"/>
                      <a:r>
                        <a:rPr lang="en-US" sz="1000" dirty="0"/>
                        <a:t>Samarkand Region, </a:t>
                      </a:r>
                      <a:r>
                        <a:rPr lang="en-US" sz="1000" dirty="0" err="1"/>
                        <a:t>Kushrabad</a:t>
                      </a:r>
                      <a:r>
                        <a:rPr lang="en-US" sz="1000" dirty="0"/>
                        <a:t> District (25 km northeast of the town of </a:t>
                      </a:r>
                      <a:r>
                        <a:rPr lang="en-US" sz="1000" dirty="0" err="1"/>
                        <a:t>Kushrabad</a:t>
                      </a:r>
                      <a:r>
                        <a:rPr lang="en-US" sz="1000" dirty="0"/>
                        <a:t>, 22 km from the settlement of </a:t>
                      </a:r>
                      <a:r>
                        <a:rPr lang="en-US" sz="1000" dirty="0" err="1"/>
                        <a:t>Zarmitan</a:t>
                      </a:r>
                      <a:r>
                        <a:rPr lang="en-US" sz="1000" dirty="0"/>
                        <a:t>)</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gridSpan="2">
                  <a:txBody>
                    <a:bodyPr/>
                    <a:lstStyle/>
                    <a:p>
                      <a:pPr algn="ctr" fontAlgn="ctr"/>
                      <a:r>
                        <a:rPr lang="en-US" sz="1000" dirty="0"/>
                        <a:t>To be specified and estimated after geological exploration works</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hMerge="1">
                  <a:txBody>
                    <a:bodyPr/>
                    <a:lstStyle/>
                    <a:p>
                      <a:endParaRPr lang="ru-RU"/>
                    </a:p>
                  </a:txBody>
                  <a:tcPr/>
                </a:tc>
                <a:extLst>
                  <a:ext uri="{0D108BD9-81ED-4DB2-BD59-A6C34878D82A}">
                    <a16:rowId xmlns:a16="http://schemas.microsoft.com/office/drawing/2014/main" val="946811506"/>
                  </a:ext>
                </a:extLst>
              </a:tr>
              <a:tr h="521336">
                <a:tc>
                  <a:txBody>
                    <a:bodyPr/>
                    <a:lstStyle/>
                    <a:p>
                      <a:pPr algn="ctr" fontAlgn="ctr"/>
                      <a:r>
                        <a:rPr lang="ru-RU" sz="1000" u="none" strike="noStrike" dirty="0">
                          <a:effectLst/>
                        </a:rPr>
                        <a:t>24</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en-US" sz="1000" b="1" u="none" strike="noStrike" kern="1200" dirty="0">
                          <a:solidFill>
                            <a:schemeClr val="dk1"/>
                          </a:solidFill>
                          <a:effectLst/>
                          <a:latin typeface="+mn-lt"/>
                          <a:ea typeface="+mn-ea"/>
                          <a:cs typeface="+mn-cs"/>
                        </a:rPr>
                        <a:t>Gold Mining at the “</a:t>
                      </a:r>
                      <a:r>
                        <a:rPr lang="en-US" sz="1000" b="1" u="none" strike="noStrike" kern="1200" dirty="0" err="1">
                          <a:solidFill>
                            <a:schemeClr val="dk1"/>
                          </a:solidFill>
                          <a:effectLst/>
                          <a:latin typeface="+mn-lt"/>
                          <a:ea typeface="+mn-ea"/>
                          <a:cs typeface="+mn-cs"/>
                        </a:rPr>
                        <a:t>Akbel</a:t>
                      </a:r>
                      <a:r>
                        <a:rPr lang="en-US" sz="1000" b="1" u="none" strike="noStrike" kern="1200" dirty="0">
                          <a:solidFill>
                            <a:schemeClr val="dk1"/>
                          </a:solidFill>
                          <a:effectLst/>
                          <a:latin typeface="+mn-lt"/>
                          <a:ea typeface="+mn-ea"/>
                          <a:cs typeface="+mn-cs"/>
                        </a:rPr>
                        <a:t>” Deposit</a:t>
                      </a:r>
                      <a:endParaRPr lang="ru-RU" sz="1000" b="1" u="none" strike="noStrike" kern="1200" dirty="0">
                        <a:solidFill>
                          <a:schemeClr val="dk1"/>
                        </a:solidFill>
                        <a:effectLst/>
                        <a:latin typeface="+mn-lt"/>
                        <a:ea typeface="+mn-ea"/>
                        <a:cs typeface="+mn-cs"/>
                      </a:endParaRPr>
                    </a:p>
                  </a:txBody>
                  <a:tcPr marL="4150" marR="4150" marT="4150"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a:effectLst/>
                        </a:rPr>
                        <a:t>    4 180 000,0   </a:t>
                      </a:r>
                      <a:endParaRPr lang="ru-RU" sz="1000" b="0" i="0" u="none" strike="noStrike">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dirty="0">
                          <a:effectLst/>
                        </a:rPr>
                        <a:t>1,0</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dirty="0">
                          <a:effectLst/>
                        </a:rPr>
                        <a:t>          4,18 </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en-US" sz="1000" u="none" strike="noStrike" dirty="0">
                          <a:effectLst/>
                        </a:rPr>
                        <a:t>Samarkand Region, </a:t>
                      </a:r>
                      <a:r>
                        <a:rPr lang="en-US" sz="1000" u="none" strike="noStrike" dirty="0" err="1">
                          <a:effectLst/>
                        </a:rPr>
                        <a:t>Kushrabad</a:t>
                      </a:r>
                      <a:r>
                        <a:rPr lang="en-US" sz="1000" u="none" strike="noStrike" dirty="0">
                          <a:effectLst/>
                        </a:rPr>
                        <a:t> District (25 km northwest of the town of </a:t>
                      </a:r>
                      <a:r>
                        <a:rPr lang="en-US" sz="1000" u="none" strike="noStrike" dirty="0" err="1">
                          <a:effectLst/>
                        </a:rPr>
                        <a:t>Kushrabad</a:t>
                      </a:r>
                      <a:r>
                        <a:rPr lang="en-US" sz="1000" u="none" strike="noStrike" dirty="0">
                          <a:effectLst/>
                        </a:rPr>
                        <a:t>, 22 km west of the settlement of </a:t>
                      </a:r>
                      <a:r>
                        <a:rPr lang="en-US" sz="1000" u="none" strike="noStrike" dirty="0" err="1">
                          <a:effectLst/>
                        </a:rPr>
                        <a:t>Zarmitan</a:t>
                      </a:r>
                      <a:r>
                        <a:rPr lang="en-US" sz="1000" u="none" strike="noStrike" dirty="0">
                          <a:effectLst/>
                        </a:rPr>
                        <a:t>)</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dirty="0">
                          <a:effectLst/>
                        </a:rPr>
                        <a:t>22</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dirty="0">
                          <a:effectLst/>
                        </a:rPr>
                        <a:t>0,11</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extLst>
                  <a:ext uri="{0D108BD9-81ED-4DB2-BD59-A6C34878D82A}">
                    <a16:rowId xmlns:a16="http://schemas.microsoft.com/office/drawing/2014/main" val="1523047164"/>
                  </a:ext>
                </a:extLst>
              </a:tr>
              <a:tr h="623142">
                <a:tc>
                  <a:txBody>
                    <a:bodyPr/>
                    <a:lstStyle/>
                    <a:p>
                      <a:pPr algn="ctr" fontAlgn="ctr"/>
                      <a:r>
                        <a:rPr lang="ru-RU" sz="1000" u="none" strike="noStrike" dirty="0">
                          <a:effectLst/>
                        </a:rPr>
                        <a:t>25</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en-US" sz="1000" b="1" u="none" strike="noStrike" kern="1200" dirty="0">
                          <a:solidFill>
                            <a:schemeClr val="dk1"/>
                          </a:solidFill>
                          <a:effectLst/>
                          <a:latin typeface="+mn-lt"/>
                          <a:ea typeface="+mn-ea"/>
                          <a:cs typeface="+mn-cs"/>
                        </a:rPr>
                        <a:t>Exploration and Mining of Tin at the “</a:t>
                      </a:r>
                      <a:r>
                        <a:rPr lang="en-US" sz="1000" b="1" u="none" strike="noStrike" kern="1200" dirty="0" err="1">
                          <a:solidFill>
                            <a:schemeClr val="dk1"/>
                          </a:solidFill>
                          <a:effectLst/>
                          <a:latin typeface="+mn-lt"/>
                          <a:ea typeface="+mn-ea"/>
                          <a:cs typeface="+mn-cs"/>
                        </a:rPr>
                        <a:t>Lapas</a:t>
                      </a:r>
                      <a:r>
                        <a:rPr lang="en-US" sz="1000" b="1" u="none" strike="noStrike" kern="1200" dirty="0">
                          <a:solidFill>
                            <a:schemeClr val="dk1"/>
                          </a:solidFill>
                          <a:effectLst/>
                          <a:latin typeface="+mn-lt"/>
                          <a:ea typeface="+mn-ea"/>
                          <a:cs typeface="+mn-cs"/>
                        </a:rPr>
                        <a:t>” Deposit</a:t>
                      </a:r>
                      <a:r>
                        <a:rPr lang="ru-RU" sz="1000" b="1" u="none" strike="noStrike" kern="1200" dirty="0">
                          <a:solidFill>
                            <a:schemeClr val="dk1"/>
                          </a:solidFill>
                          <a:effectLst/>
                          <a:latin typeface="+mn-lt"/>
                          <a:ea typeface="+mn-ea"/>
                          <a:cs typeface="+mn-cs"/>
                        </a:rPr>
                        <a:t>"</a:t>
                      </a:r>
                    </a:p>
                  </a:txBody>
                  <a:tcPr marL="4150" marR="4150" marT="4150" marB="0" anchor="ctr">
                    <a:solidFill>
                      <a:schemeClr val="accent5">
                        <a:lumMod val="20000"/>
                        <a:lumOff val="80000"/>
                      </a:schemeClr>
                    </a:solidFill>
                  </a:tcPr>
                </a:tc>
                <a:tc>
                  <a:txBody>
                    <a:bodyPr/>
                    <a:lstStyle/>
                    <a:p>
                      <a:pPr algn="ctr" fontAlgn="ctr"/>
                      <a:r>
                        <a:rPr lang="en-US" sz="1000" u="none" strike="noStrike" dirty="0">
                          <a:effectLst/>
                        </a:rPr>
                        <a:t>Tin</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gridSpan="3">
                  <a:txBody>
                    <a:bodyPr/>
                    <a:lstStyle/>
                    <a:p>
                      <a:pPr algn="ctr" fontAlgn="ctr"/>
                      <a:r>
                        <a:rPr lang="en-US" sz="1000" dirty="0"/>
                        <a:t>To Be Estimated After Geological Exploration</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hMerge="1">
                  <a:txBody>
                    <a:bodyPr/>
                    <a:lstStyle/>
                    <a:p>
                      <a:endParaRPr lang="ru-RU"/>
                    </a:p>
                  </a:txBody>
                  <a:tcPr/>
                </a:tc>
                <a:tc hMerge="1">
                  <a:txBody>
                    <a:bodyPr/>
                    <a:lstStyle/>
                    <a:p>
                      <a:pPr algn="ctr" fontAlgn="ctr"/>
                      <a:endParaRPr lang="ru-RU" sz="1000" b="0" i="0" u="none" strike="noStrike">
                        <a:solidFill>
                          <a:srgbClr val="000000"/>
                        </a:solidFill>
                        <a:effectLst/>
                        <a:latin typeface="Times New Roman" panose="02020603050405020304" pitchFamily="18" charset="0"/>
                      </a:endParaRPr>
                    </a:p>
                  </a:txBody>
                  <a:tcPr marL="4150" marR="4150" marT="4150" marB="0" anchor="ctr"/>
                </a:tc>
                <a:tc>
                  <a:txBody>
                    <a:bodyPr/>
                    <a:lstStyle/>
                    <a:p>
                      <a:pPr algn="ctr" fontAlgn="ctr"/>
                      <a:r>
                        <a:rPr lang="en-US" sz="1000" dirty="0"/>
                        <a:t>Samarkand Region, </a:t>
                      </a:r>
                      <a:r>
                        <a:rPr lang="en-US" sz="1000" dirty="0" err="1"/>
                        <a:t>Nurabad</a:t>
                      </a:r>
                      <a:r>
                        <a:rPr lang="en-US" sz="1000" dirty="0"/>
                        <a:t> District (11 km from the village of Tim, 25 km from the city of </a:t>
                      </a:r>
                      <a:r>
                        <a:rPr lang="en-US" sz="1000" dirty="0" err="1"/>
                        <a:t>Aktash</a:t>
                      </a:r>
                      <a:r>
                        <a:rPr lang="en-US" sz="1000" dirty="0"/>
                        <a:t>, 24 km from the city of </a:t>
                      </a:r>
                      <a:r>
                        <a:rPr lang="en-US" sz="1000" dirty="0" err="1"/>
                        <a:t>Ingichka</a:t>
                      </a:r>
                      <a:r>
                        <a:rPr lang="en-US" sz="1000" dirty="0"/>
                        <a:t>)</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gridSpan="2">
                  <a:txBody>
                    <a:bodyPr/>
                    <a:lstStyle/>
                    <a:p>
                      <a:pPr algn="ctr" fontAlgn="ctr"/>
                      <a:r>
                        <a:rPr lang="en-US" sz="1000" dirty="0"/>
                        <a:t>To be specified and estimated after geological exploration works</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hMerge="1">
                  <a:txBody>
                    <a:bodyPr/>
                    <a:lstStyle/>
                    <a:p>
                      <a:endParaRPr lang="ru-RU"/>
                    </a:p>
                  </a:txBody>
                  <a:tcPr/>
                </a:tc>
                <a:extLst>
                  <a:ext uri="{0D108BD9-81ED-4DB2-BD59-A6C34878D82A}">
                    <a16:rowId xmlns:a16="http://schemas.microsoft.com/office/drawing/2014/main" val="3843412768"/>
                  </a:ext>
                </a:extLst>
              </a:tr>
              <a:tr h="623142">
                <a:tc>
                  <a:txBody>
                    <a:bodyPr/>
                    <a:lstStyle/>
                    <a:p>
                      <a:pPr algn="ctr" fontAlgn="ctr"/>
                      <a:r>
                        <a:rPr lang="ru-RU" sz="1000" u="none" strike="noStrike" dirty="0">
                          <a:effectLst/>
                        </a:rPr>
                        <a:t>26</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en-US" sz="1000" b="1" u="none" strike="noStrike" kern="1200" dirty="0">
                          <a:solidFill>
                            <a:schemeClr val="dk1"/>
                          </a:solidFill>
                          <a:effectLst/>
                          <a:latin typeface="+mn-lt"/>
                          <a:ea typeface="+mn-ea"/>
                          <a:cs typeface="+mn-cs"/>
                        </a:rPr>
                        <a:t>Gold Mining at the “BAYRAM-1 (</a:t>
                      </a:r>
                      <a:r>
                        <a:rPr lang="en-US" sz="1000" b="1" u="none" strike="noStrike" kern="1200" dirty="0" err="1">
                          <a:solidFill>
                            <a:schemeClr val="dk1"/>
                          </a:solidFill>
                          <a:effectLst/>
                          <a:latin typeface="+mn-lt"/>
                          <a:ea typeface="+mn-ea"/>
                          <a:cs typeface="+mn-cs"/>
                        </a:rPr>
                        <a:t>Yubileynoye</a:t>
                      </a:r>
                      <a:r>
                        <a:rPr lang="en-US" sz="1000" b="1" u="none" strike="noStrike" kern="1200" dirty="0">
                          <a:solidFill>
                            <a:schemeClr val="dk1"/>
                          </a:solidFill>
                          <a:effectLst/>
                          <a:latin typeface="+mn-lt"/>
                          <a:ea typeface="+mn-ea"/>
                          <a:cs typeface="+mn-cs"/>
                        </a:rPr>
                        <a:t>)” Deposit</a:t>
                      </a:r>
                      <a:endParaRPr lang="ru-RU" sz="1000" b="1" u="none" strike="noStrike" kern="1200" dirty="0">
                        <a:solidFill>
                          <a:schemeClr val="dk1"/>
                        </a:solidFill>
                        <a:effectLst/>
                        <a:latin typeface="+mn-lt"/>
                        <a:ea typeface="+mn-ea"/>
                        <a:cs typeface="+mn-cs"/>
                      </a:endParaRPr>
                    </a:p>
                  </a:txBody>
                  <a:tcPr marL="4150" marR="4150" marT="4150"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a:effectLst/>
                        </a:rPr>
                        <a:t>    5 740 000,0   </a:t>
                      </a:r>
                      <a:endParaRPr lang="ru-RU" sz="1000" b="0" i="0" u="none" strike="noStrike">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a:effectLst/>
                        </a:rPr>
                        <a:t>1,40</a:t>
                      </a:r>
                      <a:endParaRPr lang="ru-RU" sz="1000" b="0" i="0" u="none" strike="noStrike">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a:effectLst/>
                        </a:rPr>
                        <a:t>4,10</a:t>
                      </a:r>
                      <a:endParaRPr lang="ru-RU" sz="1000" b="0" i="0" u="none" strike="noStrike">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en-US" sz="1000" dirty="0" err="1"/>
                        <a:t>Surkhandarya</a:t>
                      </a:r>
                      <a:r>
                        <a:rPr lang="en-US" sz="1000" dirty="0"/>
                        <a:t> Region, </a:t>
                      </a:r>
                      <a:r>
                        <a:rPr lang="en-US" sz="1000" dirty="0" err="1"/>
                        <a:t>Sariosiyo</a:t>
                      </a:r>
                      <a:r>
                        <a:rPr lang="en-US" sz="1000" dirty="0"/>
                        <a:t> District (4 km from the village of </a:t>
                      </a:r>
                      <a:r>
                        <a:rPr lang="en-US" sz="1000" dirty="0" err="1"/>
                        <a:t>Yangaklyk</a:t>
                      </a:r>
                      <a:r>
                        <a:rPr lang="en-US" sz="1000" dirty="0"/>
                        <a:t>, 20 km from the city of </a:t>
                      </a:r>
                      <a:r>
                        <a:rPr lang="en-US" sz="1000" dirty="0" err="1"/>
                        <a:t>Shargun</a:t>
                      </a:r>
                      <a:r>
                        <a:rPr lang="en-US" sz="1000" dirty="0"/>
                        <a:t>)</a:t>
                      </a:r>
                      <a:r>
                        <a:rPr lang="ru-RU" sz="1000" u="none" strike="noStrike" dirty="0">
                          <a:effectLst/>
                        </a:rPr>
                        <a:t>)</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dirty="0">
                          <a:effectLst/>
                        </a:rPr>
                        <a:t>30</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a:effectLst/>
                        </a:rPr>
                        <a:t>0,2</a:t>
                      </a:r>
                      <a:endParaRPr lang="ru-RU" sz="1000" b="0" i="0" u="none" strike="noStrike">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extLst>
                  <a:ext uri="{0D108BD9-81ED-4DB2-BD59-A6C34878D82A}">
                    <a16:rowId xmlns:a16="http://schemas.microsoft.com/office/drawing/2014/main" val="3590561078"/>
                  </a:ext>
                </a:extLst>
              </a:tr>
              <a:tr h="468235">
                <a:tc>
                  <a:txBody>
                    <a:bodyPr/>
                    <a:lstStyle/>
                    <a:p>
                      <a:pPr algn="ctr" fontAlgn="ctr"/>
                      <a:r>
                        <a:rPr lang="ru-RU" sz="1000" u="none" strike="noStrike" dirty="0">
                          <a:effectLst/>
                        </a:rPr>
                        <a:t>27</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en-US" sz="1000" b="1" u="none" strike="noStrike" kern="1200" dirty="0">
                          <a:solidFill>
                            <a:schemeClr val="dk1"/>
                          </a:solidFill>
                          <a:effectLst/>
                          <a:latin typeface="+mn-lt"/>
                          <a:ea typeface="+mn-ea"/>
                          <a:cs typeface="+mn-cs"/>
                        </a:rPr>
                        <a:t>Gold Mining at the “</a:t>
                      </a:r>
                      <a:r>
                        <a:rPr lang="en-US" sz="1000" b="1" u="none" strike="noStrike" kern="1200" dirty="0" err="1">
                          <a:solidFill>
                            <a:schemeClr val="dk1"/>
                          </a:solidFill>
                          <a:effectLst/>
                          <a:latin typeface="+mn-lt"/>
                          <a:ea typeface="+mn-ea"/>
                          <a:cs typeface="+mn-cs"/>
                        </a:rPr>
                        <a:t>Karakan</a:t>
                      </a:r>
                      <a:r>
                        <a:rPr lang="en-US" sz="1000" b="1" u="none" strike="noStrike" kern="1200" dirty="0">
                          <a:solidFill>
                            <a:schemeClr val="dk1"/>
                          </a:solidFill>
                          <a:effectLst/>
                          <a:latin typeface="+mn-lt"/>
                          <a:ea typeface="+mn-ea"/>
                          <a:cs typeface="+mn-cs"/>
                        </a:rPr>
                        <a:t>” Deposit</a:t>
                      </a:r>
                      <a:endParaRPr lang="ru-RU" sz="1000" b="1" u="none" strike="noStrike" kern="1200" dirty="0">
                        <a:solidFill>
                          <a:schemeClr val="dk1"/>
                        </a:solidFill>
                        <a:effectLst/>
                        <a:latin typeface="+mn-lt"/>
                        <a:ea typeface="+mn-ea"/>
                        <a:cs typeface="+mn-cs"/>
                      </a:endParaRPr>
                    </a:p>
                  </a:txBody>
                  <a:tcPr marL="4150" marR="4150" marT="4150"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Gold</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a:effectLst/>
                        </a:rPr>
                        <a:t>  31 960 000,0   </a:t>
                      </a:r>
                      <a:endParaRPr lang="ru-RU" sz="1000" b="0" i="0" u="none" strike="noStrike">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a:effectLst/>
                        </a:rPr>
                        <a:t>4,70</a:t>
                      </a:r>
                      <a:endParaRPr lang="ru-RU" sz="1000" b="0" i="0" u="none" strike="noStrike">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a:effectLst/>
                        </a:rPr>
                        <a:t>6,80</a:t>
                      </a:r>
                      <a:endParaRPr lang="ru-RU" sz="1000" b="0" i="0" u="none" strike="noStrike">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en-US" sz="1000" dirty="0" err="1"/>
                        <a:t>Surkhandarya</a:t>
                      </a:r>
                      <a:r>
                        <a:rPr lang="en-US" sz="1000" dirty="0"/>
                        <a:t> Region, </a:t>
                      </a:r>
                      <a:r>
                        <a:rPr lang="en-US" sz="1000" dirty="0" err="1"/>
                        <a:t>Sariasiyo</a:t>
                      </a:r>
                      <a:r>
                        <a:rPr lang="en-US" sz="1000" dirty="0"/>
                        <a:t> District (7 km from the village of </a:t>
                      </a:r>
                      <a:r>
                        <a:rPr lang="en-US" sz="1000" dirty="0" err="1"/>
                        <a:t>Yangaklyk</a:t>
                      </a:r>
                      <a:r>
                        <a:rPr lang="en-US" sz="1000" dirty="0"/>
                        <a:t>, 18 km from the city of </a:t>
                      </a:r>
                      <a:r>
                        <a:rPr lang="en-US" sz="1000" dirty="0" err="1"/>
                        <a:t>Shargun</a:t>
                      </a:r>
                      <a:r>
                        <a:rPr lang="en-US" sz="1000" dirty="0"/>
                        <a:t>)</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dirty="0">
                          <a:effectLst/>
                        </a:rPr>
                        <a:t>101</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dirty="0">
                          <a:effectLst/>
                        </a:rPr>
                        <a:t>0,5</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extLst>
                  <a:ext uri="{0D108BD9-81ED-4DB2-BD59-A6C34878D82A}">
                    <a16:rowId xmlns:a16="http://schemas.microsoft.com/office/drawing/2014/main" val="2082563630"/>
                  </a:ext>
                </a:extLst>
              </a:tr>
              <a:tr h="468235">
                <a:tc>
                  <a:txBody>
                    <a:bodyPr/>
                    <a:lstStyle/>
                    <a:p>
                      <a:pPr algn="ctr" fontAlgn="ctr"/>
                      <a:r>
                        <a:rPr lang="ru-RU" sz="1000" u="none" strike="noStrike" dirty="0">
                          <a:effectLst/>
                        </a:rPr>
                        <a:t>28</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en-US" sz="1000" b="1" u="none" strike="noStrike" kern="1200" dirty="0">
                          <a:solidFill>
                            <a:schemeClr val="dk1"/>
                          </a:solidFill>
                          <a:effectLst/>
                          <a:latin typeface="+mn-lt"/>
                          <a:ea typeface="+mn-ea"/>
                          <a:cs typeface="+mn-cs"/>
                        </a:rPr>
                        <a:t>Gold Mining at the “</a:t>
                      </a:r>
                      <a:r>
                        <a:rPr lang="en-US" sz="1000" b="1" u="none" strike="noStrike" kern="1200" dirty="0" err="1">
                          <a:solidFill>
                            <a:schemeClr val="dk1"/>
                          </a:solidFill>
                          <a:effectLst/>
                          <a:latin typeface="+mn-lt"/>
                          <a:ea typeface="+mn-ea"/>
                          <a:cs typeface="+mn-cs"/>
                        </a:rPr>
                        <a:t>Karakan</a:t>
                      </a:r>
                      <a:r>
                        <a:rPr lang="en-US" sz="1000" b="1" u="none" strike="noStrike" kern="1200" dirty="0">
                          <a:solidFill>
                            <a:schemeClr val="dk1"/>
                          </a:solidFill>
                          <a:effectLst/>
                          <a:latin typeface="+mn-lt"/>
                          <a:ea typeface="+mn-ea"/>
                          <a:cs typeface="+mn-cs"/>
                        </a:rPr>
                        <a:t>” Deposit</a:t>
                      </a:r>
                      <a:endParaRPr lang="ru-RU" sz="1000" b="1" u="none" strike="noStrike" kern="1200" dirty="0">
                        <a:solidFill>
                          <a:schemeClr val="dk1"/>
                        </a:solidFill>
                        <a:effectLst/>
                        <a:latin typeface="+mn-lt"/>
                        <a:ea typeface="+mn-ea"/>
                        <a:cs typeface="+mn-cs"/>
                      </a:endParaRPr>
                    </a:p>
                  </a:txBody>
                  <a:tcPr marL="4150" marR="4150" marT="4150" marB="0" anchor="ctr">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Silver</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dirty="0">
                          <a:effectLst/>
                        </a:rPr>
                        <a:t>  31 960 000,0   </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a:effectLst/>
                        </a:rPr>
                        <a:t>70,50</a:t>
                      </a:r>
                      <a:endParaRPr lang="ru-RU" sz="1000" b="0" i="0" u="none" strike="noStrike">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a:effectLst/>
                        </a:rPr>
                        <a:t>4068,00</a:t>
                      </a:r>
                      <a:endParaRPr lang="ru-RU" sz="1000" b="0" i="0" u="none" strike="noStrike">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en-US" sz="1000" kern="1200" dirty="0" err="1">
                          <a:solidFill>
                            <a:schemeClr val="dk1"/>
                          </a:solidFill>
                          <a:latin typeface="+mn-lt"/>
                          <a:ea typeface="+mn-ea"/>
                          <a:cs typeface="+mn-cs"/>
                        </a:rPr>
                        <a:t>Surkhandarya</a:t>
                      </a:r>
                      <a:r>
                        <a:rPr lang="en-US" sz="1000" kern="1200" dirty="0">
                          <a:solidFill>
                            <a:schemeClr val="dk1"/>
                          </a:solidFill>
                          <a:latin typeface="+mn-lt"/>
                          <a:ea typeface="+mn-ea"/>
                          <a:cs typeface="+mn-cs"/>
                        </a:rPr>
                        <a:t> Region, </a:t>
                      </a:r>
                      <a:r>
                        <a:rPr lang="en-US" sz="1000" kern="1200" dirty="0" err="1">
                          <a:solidFill>
                            <a:schemeClr val="dk1"/>
                          </a:solidFill>
                          <a:latin typeface="+mn-lt"/>
                          <a:ea typeface="+mn-ea"/>
                          <a:cs typeface="+mn-cs"/>
                        </a:rPr>
                        <a:t>Sariasiyo</a:t>
                      </a:r>
                      <a:r>
                        <a:rPr lang="en-US" sz="1000" kern="1200" dirty="0">
                          <a:solidFill>
                            <a:schemeClr val="dk1"/>
                          </a:solidFill>
                          <a:latin typeface="+mn-lt"/>
                          <a:ea typeface="+mn-ea"/>
                          <a:cs typeface="+mn-cs"/>
                        </a:rPr>
                        <a:t> District (7 km from the village of </a:t>
                      </a:r>
                      <a:r>
                        <a:rPr lang="en-US" sz="1000" kern="1200" dirty="0" err="1">
                          <a:solidFill>
                            <a:schemeClr val="dk1"/>
                          </a:solidFill>
                          <a:latin typeface="+mn-lt"/>
                          <a:ea typeface="+mn-ea"/>
                          <a:cs typeface="+mn-cs"/>
                        </a:rPr>
                        <a:t>Yangaklyk</a:t>
                      </a:r>
                      <a:r>
                        <a:rPr lang="en-US" sz="1000" kern="1200" dirty="0">
                          <a:solidFill>
                            <a:schemeClr val="dk1"/>
                          </a:solidFill>
                          <a:latin typeface="+mn-lt"/>
                          <a:ea typeface="+mn-ea"/>
                          <a:cs typeface="+mn-cs"/>
                        </a:rPr>
                        <a:t>, 18 km from the city of </a:t>
                      </a:r>
                      <a:r>
                        <a:rPr lang="en-US" sz="1000" kern="1200" dirty="0" err="1">
                          <a:solidFill>
                            <a:schemeClr val="dk1"/>
                          </a:solidFill>
                          <a:latin typeface="+mn-lt"/>
                          <a:ea typeface="+mn-ea"/>
                          <a:cs typeface="+mn-cs"/>
                        </a:rPr>
                        <a:t>Shargun</a:t>
                      </a:r>
                      <a:r>
                        <a:rPr lang="en-US" sz="1000" kern="1200" dirty="0">
                          <a:solidFill>
                            <a:schemeClr val="dk1"/>
                          </a:solidFill>
                          <a:latin typeface="+mn-lt"/>
                          <a:ea typeface="+mn-ea"/>
                          <a:cs typeface="+mn-cs"/>
                        </a:rPr>
                        <a:t>)</a:t>
                      </a:r>
                      <a:endParaRPr lang="ru-RU" sz="1000" kern="1200" dirty="0">
                        <a:solidFill>
                          <a:schemeClr val="dk1"/>
                        </a:solidFill>
                        <a:latin typeface="+mn-lt"/>
                        <a:ea typeface="+mn-ea"/>
                        <a:cs typeface="+mn-cs"/>
                      </a:endParaRPr>
                    </a:p>
                  </a:txBody>
                  <a:tcPr marL="4150" marR="4150" marT="4150" marB="0" anchor="ctr">
                    <a:solidFill>
                      <a:schemeClr val="accent5">
                        <a:lumMod val="20000"/>
                        <a:lumOff val="80000"/>
                      </a:schemeClr>
                    </a:solidFill>
                  </a:tcPr>
                </a:tc>
                <a:tc>
                  <a:txBody>
                    <a:bodyPr/>
                    <a:lstStyle/>
                    <a:p>
                      <a:pPr algn="ctr" fontAlgn="ctr"/>
                      <a:r>
                        <a:rPr lang="ru-RU" sz="1000" u="none" strike="noStrike" dirty="0">
                          <a:effectLst/>
                        </a:rPr>
                        <a:t>17</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dirty="0">
                          <a:effectLst/>
                        </a:rPr>
                        <a:t>0,1</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extLst>
                  <a:ext uri="{0D108BD9-81ED-4DB2-BD59-A6C34878D82A}">
                    <a16:rowId xmlns:a16="http://schemas.microsoft.com/office/drawing/2014/main" val="251890170"/>
                  </a:ext>
                </a:extLst>
              </a:tr>
              <a:tr h="468235">
                <a:tc>
                  <a:txBody>
                    <a:bodyPr/>
                    <a:lstStyle/>
                    <a:p>
                      <a:pPr algn="ctr" fontAlgn="ctr"/>
                      <a:r>
                        <a:rPr lang="ru-RU" sz="1000" u="none" strike="noStrike" dirty="0">
                          <a:effectLst/>
                        </a:rPr>
                        <a:t>29</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en-US" sz="1000" b="1" u="none" strike="noStrike" kern="1200" dirty="0">
                          <a:solidFill>
                            <a:schemeClr val="dk1"/>
                          </a:solidFill>
                          <a:effectLst/>
                          <a:latin typeface="+mn-lt"/>
                          <a:ea typeface="+mn-ea"/>
                          <a:cs typeface="+mn-cs"/>
                        </a:rPr>
                        <a:t>Gold Mining at the “</a:t>
                      </a:r>
                      <a:r>
                        <a:rPr lang="en-US" sz="1000" b="1" u="none" strike="noStrike" kern="1200" dirty="0" err="1">
                          <a:solidFill>
                            <a:schemeClr val="dk1"/>
                          </a:solidFill>
                          <a:effectLst/>
                          <a:latin typeface="+mn-lt"/>
                          <a:ea typeface="+mn-ea"/>
                          <a:cs typeface="+mn-cs"/>
                        </a:rPr>
                        <a:t>Karakan</a:t>
                      </a:r>
                      <a:r>
                        <a:rPr lang="en-US" sz="1000" b="1" u="none" strike="noStrike" kern="1200" dirty="0">
                          <a:solidFill>
                            <a:schemeClr val="dk1"/>
                          </a:solidFill>
                          <a:effectLst/>
                          <a:latin typeface="+mn-lt"/>
                          <a:ea typeface="+mn-ea"/>
                          <a:cs typeface="+mn-cs"/>
                        </a:rPr>
                        <a:t>” Deposit</a:t>
                      </a:r>
                      <a:endParaRPr lang="ru-RU" sz="1000" b="1" u="none" strike="noStrike" kern="1200" dirty="0">
                        <a:solidFill>
                          <a:schemeClr val="dk1"/>
                        </a:solidFill>
                        <a:effectLst/>
                        <a:latin typeface="+mn-lt"/>
                        <a:ea typeface="+mn-ea"/>
                        <a:cs typeface="+mn-cs"/>
                      </a:endParaRPr>
                    </a:p>
                  </a:txBody>
                  <a:tcPr marL="4150" marR="4150" marT="4150" marB="0" anchor="ctr">
                    <a:solidFill>
                      <a:schemeClr val="accent5">
                        <a:lumMod val="20000"/>
                        <a:lumOff val="80000"/>
                      </a:schemeClr>
                    </a:solidFill>
                  </a:tcPr>
                </a:tc>
                <a:tc>
                  <a:txBody>
                    <a:bodyPr/>
                    <a:lstStyle/>
                    <a:p>
                      <a:pPr algn="ctr" fontAlgn="ctr"/>
                      <a:r>
                        <a:rPr lang="en-US" sz="1000" u="none" strike="noStrike" dirty="0">
                          <a:effectLst/>
                        </a:rPr>
                        <a:t>Lead</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a:effectLst/>
                        </a:rPr>
                        <a:t>  31 960 000,0   </a:t>
                      </a:r>
                      <a:endParaRPr lang="ru-RU" sz="1000" b="0" i="0" u="none" strike="noStrike">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dirty="0">
                          <a:effectLst/>
                        </a:rPr>
                        <a:t>17551,00</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dirty="0">
                          <a:effectLst/>
                        </a:rPr>
                        <a:t>12,30</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en-US" sz="1000" kern="1200" dirty="0" err="1">
                          <a:solidFill>
                            <a:schemeClr val="dk1"/>
                          </a:solidFill>
                          <a:latin typeface="+mn-lt"/>
                          <a:ea typeface="+mn-ea"/>
                          <a:cs typeface="+mn-cs"/>
                        </a:rPr>
                        <a:t>Surkhandarya</a:t>
                      </a:r>
                      <a:r>
                        <a:rPr lang="en-US" sz="1000" kern="1200" dirty="0">
                          <a:solidFill>
                            <a:schemeClr val="dk1"/>
                          </a:solidFill>
                          <a:latin typeface="+mn-lt"/>
                          <a:ea typeface="+mn-ea"/>
                          <a:cs typeface="+mn-cs"/>
                        </a:rPr>
                        <a:t> Region, </a:t>
                      </a:r>
                      <a:r>
                        <a:rPr lang="en-US" sz="1000" kern="1200" dirty="0" err="1">
                          <a:solidFill>
                            <a:schemeClr val="dk1"/>
                          </a:solidFill>
                          <a:latin typeface="+mn-lt"/>
                          <a:ea typeface="+mn-ea"/>
                          <a:cs typeface="+mn-cs"/>
                        </a:rPr>
                        <a:t>Sariasiyo</a:t>
                      </a:r>
                      <a:r>
                        <a:rPr lang="en-US" sz="1000" kern="1200" dirty="0">
                          <a:solidFill>
                            <a:schemeClr val="dk1"/>
                          </a:solidFill>
                          <a:latin typeface="+mn-lt"/>
                          <a:ea typeface="+mn-ea"/>
                          <a:cs typeface="+mn-cs"/>
                        </a:rPr>
                        <a:t> District (7 km from the village of </a:t>
                      </a:r>
                      <a:r>
                        <a:rPr lang="en-US" sz="1000" kern="1200" dirty="0" err="1">
                          <a:solidFill>
                            <a:schemeClr val="dk1"/>
                          </a:solidFill>
                          <a:latin typeface="+mn-lt"/>
                          <a:ea typeface="+mn-ea"/>
                          <a:cs typeface="+mn-cs"/>
                        </a:rPr>
                        <a:t>Yangaklyk</a:t>
                      </a:r>
                      <a:r>
                        <a:rPr lang="en-US" sz="1000" kern="1200" dirty="0">
                          <a:solidFill>
                            <a:schemeClr val="dk1"/>
                          </a:solidFill>
                          <a:latin typeface="+mn-lt"/>
                          <a:ea typeface="+mn-ea"/>
                          <a:cs typeface="+mn-cs"/>
                        </a:rPr>
                        <a:t>, 18 km from the city of </a:t>
                      </a:r>
                      <a:r>
                        <a:rPr lang="en-US" sz="1000" kern="1200" dirty="0" err="1">
                          <a:solidFill>
                            <a:schemeClr val="dk1"/>
                          </a:solidFill>
                          <a:latin typeface="+mn-lt"/>
                          <a:ea typeface="+mn-ea"/>
                          <a:cs typeface="+mn-cs"/>
                        </a:rPr>
                        <a:t>Shargun</a:t>
                      </a:r>
                      <a:r>
                        <a:rPr lang="en-US" sz="1000" kern="1200" dirty="0">
                          <a:solidFill>
                            <a:schemeClr val="dk1"/>
                          </a:solidFill>
                          <a:latin typeface="+mn-lt"/>
                          <a:ea typeface="+mn-ea"/>
                          <a:cs typeface="+mn-cs"/>
                        </a:rPr>
                        <a:t>)</a:t>
                      </a:r>
                      <a:endParaRPr lang="ru-RU" sz="1000" kern="1200" dirty="0">
                        <a:solidFill>
                          <a:schemeClr val="dk1"/>
                        </a:solidFill>
                        <a:latin typeface="+mn-lt"/>
                        <a:ea typeface="+mn-ea"/>
                        <a:cs typeface="+mn-cs"/>
                      </a:endParaRPr>
                    </a:p>
                  </a:txBody>
                  <a:tcPr marL="4150" marR="4150" marT="4150" marB="0" anchor="ctr">
                    <a:solidFill>
                      <a:schemeClr val="accent5">
                        <a:lumMod val="20000"/>
                        <a:lumOff val="80000"/>
                      </a:schemeClr>
                    </a:solidFill>
                  </a:tcPr>
                </a:tc>
                <a:tc>
                  <a:txBody>
                    <a:bodyPr/>
                    <a:lstStyle/>
                    <a:p>
                      <a:pPr algn="ctr" fontAlgn="ctr"/>
                      <a:r>
                        <a:rPr lang="ru-RU" sz="1000" u="none" strike="noStrike">
                          <a:effectLst/>
                        </a:rPr>
                        <a:t>7</a:t>
                      </a:r>
                      <a:endParaRPr lang="ru-RU" sz="1000" b="0" i="0" u="none" strike="noStrike">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tc>
                  <a:txBody>
                    <a:bodyPr/>
                    <a:lstStyle/>
                    <a:p>
                      <a:pPr algn="ctr" fontAlgn="ctr"/>
                      <a:r>
                        <a:rPr lang="ru-RU" sz="1000" u="none" strike="noStrike" dirty="0">
                          <a:effectLst/>
                        </a:rPr>
                        <a:t>0,036</a:t>
                      </a:r>
                      <a:endParaRPr lang="ru-RU" sz="1000" b="0" i="0" u="none" strike="noStrike" dirty="0">
                        <a:solidFill>
                          <a:srgbClr val="000000"/>
                        </a:solidFill>
                        <a:effectLst/>
                        <a:latin typeface="Times New Roman" panose="02020603050405020304" pitchFamily="18" charset="0"/>
                      </a:endParaRPr>
                    </a:p>
                  </a:txBody>
                  <a:tcPr marL="4150" marR="4150" marT="4150" marB="0" anchor="ctr">
                    <a:solidFill>
                      <a:schemeClr val="accent5">
                        <a:lumMod val="20000"/>
                        <a:lumOff val="80000"/>
                      </a:schemeClr>
                    </a:solidFill>
                  </a:tcPr>
                </a:tc>
                <a:extLst>
                  <a:ext uri="{0D108BD9-81ED-4DB2-BD59-A6C34878D82A}">
                    <a16:rowId xmlns:a16="http://schemas.microsoft.com/office/drawing/2014/main" val="2262173940"/>
                  </a:ext>
                </a:extLst>
              </a:tr>
            </a:tbl>
          </a:graphicData>
        </a:graphic>
      </p:graphicFrame>
    </p:spTree>
    <p:extLst>
      <p:ext uri="{BB962C8B-B14F-4D97-AF65-F5344CB8AC3E}">
        <p14:creationId xmlns:p14="http://schemas.microsoft.com/office/powerpoint/2010/main" val="231645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3"/>
          <a:stretch>
            <a:fillRect/>
          </a:stretch>
        </p:blipFill>
        <p:spPr>
          <a:xfrm>
            <a:off x="1408" y="-15761"/>
            <a:ext cx="12192000" cy="673540"/>
          </a:xfrm>
          <a:prstGeom prst="rect">
            <a:avLst/>
          </a:prstGeom>
        </p:spPr>
      </p:pic>
      <p:sp>
        <p:nvSpPr>
          <p:cNvPr id="6" name="object 6">
            <a:extLst>
              <a:ext uri="{FF2B5EF4-FFF2-40B4-BE49-F238E27FC236}">
                <a16:creationId xmlns:a16="http://schemas.microsoft.com/office/drawing/2014/main" id="{EA4AB66F-96BF-2E31-6A47-16C193B2C0CA}"/>
              </a:ext>
            </a:extLst>
          </p:cNvPr>
          <p:cNvSpPr txBox="1"/>
          <p:nvPr/>
        </p:nvSpPr>
        <p:spPr>
          <a:xfrm>
            <a:off x="175489" y="2380027"/>
            <a:ext cx="2320426" cy="381515"/>
          </a:xfrm>
          <a:prstGeom prst="rect">
            <a:avLst/>
          </a:prstGeom>
          <a:solidFill>
            <a:schemeClr val="accent5">
              <a:lumMod val="20000"/>
              <a:lumOff val="80000"/>
              <a:alpha val="66000"/>
            </a:schemeClr>
          </a:solidFill>
        </p:spPr>
        <p:txBody>
          <a:bodyPr vert="horz" wrap="square" lIns="0" tIns="12065" rIns="0" bIns="0" rtlCol="0">
            <a:spAutoFit/>
          </a:bodyPr>
          <a:lstStyle/>
          <a:p>
            <a:pPr marL="12700" lvl="0" algn="ctr">
              <a:spcBef>
                <a:spcPts val="195"/>
              </a:spcBef>
              <a:defRPr/>
            </a:pPr>
            <a:r>
              <a:rPr lang="en-US" sz="1200" b="1" spc="-10" dirty="0">
                <a:solidFill>
                  <a:srgbClr val="0070C0"/>
                </a:solidFill>
                <a:latin typeface="Times New Roman" panose="02020603050405020304" pitchFamily="18" charset="0"/>
                <a:cs typeface="Times New Roman" panose="02020603050405020304" pitchFamily="18" charset="0"/>
              </a:rPr>
              <a:t>Why Invest in the Mining and Geological Sector</a:t>
            </a:r>
            <a:r>
              <a:rPr lang="ru-RU" sz="1200" b="1" spc="-10" dirty="0">
                <a:solidFill>
                  <a:srgbClr val="0070C0"/>
                </a:solidFill>
                <a:latin typeface="Times New Roman" panose="02020603050405020304" pitchFamily="18" charset="0"/>
                <a:cs typeface="Times New Roman" panose="02020603050405020304" pitchFamily="18" charset="0"/>
              </a:rPr>
              <a:t>?</a:t>
            </a:r>
            <a:endParaRPr lang="en-US" sz="1200" b="1" spc="-10" dirty="0">
              <a:solidFill>
                <a:srgbClr val="0070C0"/>
              </a:solidFill>
              <a:latin typeface="Times New Roman" panose="02020603050405020304" pitchFamily="18" charset="0"/>
              <a:cs typeface="Times New Roman" panose="02020603050405020304" pitchFamily="18" charset="0"/>
            </a:endParaRPr>
          </a:p>
        </p:txBody>
      </p:sp>
      <p:sp>
        <p:nvSpPr>
          <p:cNvPr id="7" name="object 10">
            <a:extLst>
              <a:ext uri="{FF2B5EF4-FFF2-40B4-BE49-F238E27FC236}">
                <a16:creationId xmlns:a16="http://schemas.microsoft.com/office/drawing/2014/main" id="{8DE97AF7-2566-0520-5AA3-4AE4E3E316AF}"/>
              </a:ext>
            </a:extLst>
          </p:cNvPr>
          <p:cNvSpPr txBox="1">
            <a:spLocks/>
          </p:cNvSpPr>
          <p:nvPr/>
        </p:nvSpPr>
        <p:spPr>
          <a:xfrm>
            <a:off x="2105091" y="-12336"/>
            <a:ext cx="9578441" cy="524887"/>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lvl="0" algn="ctr">
              <a:spcBef>
                <a:spcPts val="105"/>
              </a:spcBef>
              <a:defRPr/>
            </a:pPr>
            <a:r>
              <a:rPr lang="en-US" sz="1800" b="1" dirty="0">
                <a:solidFill>
                  <a:srgbClr val="0070C0"/>
                </a:solidFill>
                <a:latin typeface="Times New Roman" panose="02020603050405020304" pitchFamily="18" charset="0"/>
                <a:cs typeface="Times New Roman" panose="02020603050405020304" pitchFamily="18" charset="0"/>
              </a:rPr>
              <a:t>List of Investment Projects </a:t>
            </a:r>
          </a:p>
          <a:p>
            <a:pPr marL="12700" lvl="0" algn="ctr">
              <a:spcBef>
                <a:spcPts val="105"/>
              </a:spcBef>
              <a:defRPr/>
            </a:pPr>
            <a:r>
              <a:rPr lang="en-US" sz="1800" b="1" dirty="0">
                <a:solidFill>
                  <a:srgbClr val="0070C0"/>
                </a:solidFill>
                <a:latin typeface="Times New Roman" panose="02020603050405020304" pitchFamily="18" charset="0"/>
                <a:cs typeface="Times New Roman" panose="02020603050405020304" pitchFamily="18" charset="0"/>
              </a:rPr>
              <a:t>for the Development of Gold and Other Metal Deposits</a:t>
            </a:r>
            <a:endParaRPr lang="ru-RU" sz="1800" b="1" dirty="0">
              <a:solidFill>
                <a:srgbClr val="0070C0"/>
              </a:solidFill>
              <a:latin typeface="Times New Roman" panose="02020603050405020304" pitchFamily="18" charset="0"/>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sp>
        <p:nvSpPr>
          <p:cNvPr id="15" name="TextBox 14">
            <a:extLst>
              <a:ext uri="{FF2B5EF4-FFF2-40B4-BE49-F238E27FC236}">
                <a16:creationId xmlns:a16="http://schemas.microsoft.com/office/drawing/2014/main" id="{F514F94C-1D5A-4107-8135-7A4363725F22}"/>
              </a:ext>
            </a:extLst>
          </p:cNvPr>
          <p:cNvSpPr txBox="1"/>
          <p:nvPr/>
        </p:nvSpPr>
        <p:spPr>
          <a:xfrm>
            <a:off x="25987" y="3276600"/>
            <a:ext cx="2794897" cy="1954381"/>
          </a:xfrm>
          <a:prstGeom prst="rect">
            <a:avLst/>
          </a:prstGeom>
          <a:noFill/>
        </p:spPr>
        <p:txBody>
          <a:bodyPr wrap="square">
            <a:spAutoFit/>
          </a:bodyPr>
          <a:lstStyle/>
          <a:p>
            <a:pPr marL="12700" lvl="0" algn="just">
              <a:spcBef>
                <a:spcPts val="195"/>
              </a:spcBef>
              <a:defRPr/>
            </a:pPr>
            <a:r>
              <a:rPr lang="ru-RU" sz="1100" dirty="0">
                <a:solidFill>
                  <a:prstClr val="black"/>
                </a:solidFill>
                <a:latin typeface="Times New Roman" panose="02020603050405020304" pitchFamily="18" charset="0"/>
                <a:cs typeface="Times New Roman" panose="02020603050405020304" pitchFamily="18" charset="0"/>
              </a:rPr>
              <a:t>4</a:t>
            </a: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100" b="1" i="1" dirty="0">
                <a:solidFill>
                  <a:prstClr val="black"/>
                </a:solidFill>
                <a:latin typeface="Times New Roman" panose="02020603050405020304" pitchFamily="18" charset="0"/>
                <a:cs typeface="Times New Roman" panose="02020603050405020304" pitchFamily="18" charset="0"/>
              </a:rPr>
              <a:t>The Ministry of Mining Industry and Geology of the Republic of Uzbekistan implements a unified policy for the study, use, and protection of subsoil resources, as well as ensuring the increase of mineral reserves and the development of the mineral resource base and local production capacities.</a:t>
            </a:r>
            <a:r>
              <a:rPr lang="ru-RU" sz="1100" b="1" i="1" dirty="0">
                <a:solidFill>
                  <a:prstClr val="black"/>
                </a:solidFill>
                <a:latin typeface="Times New Roman" panose="02020603050405020304" pitchFamily="18" charset="0"/>
                <a:cs typeface="Times New Roman" panose="02020603050405020304" pitchFamily="18" charset="0"/>
              </a:rPr>
              <a:t> </a:t>
            </a:r>
            <a:r>
              <a:rPr lang="en-US" sz="1100" b="1" i="1" dirty="0">
                <a:solidFill>
                  <a:prstClr val="black"/>
                </a:solidFill>
                <a:latin typeface="Times New Roman" panose="02020603050405020304" pitchFamily="18" charset="0"/>
                <a:cs typeface="Times New Roman" panose="02020603050405020304" pitchFamily="18" charset="0"/>
              </a:rPr>
              <a:t>Technical documentation will be provided to interested investors for review after the signing of a Non-Disclosure Agreement (NDA).</a:t>
            </a:r>
            <a:endPar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050" name="Picture 2" descr="Picture background">
            <a:extLst>
              <a:ext uri="{FF2B5EF4-FFF2-40B4-BE49-F238E27FC236}">
                <a16:creationId xmlns:a16="http://schemas.microsoft.com/office/drawing/2014/main" id="{59C52036-858B-42FB-8202-9851876B59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470" y="691454"/>
            <a:ext cx="1773621" cy="16885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Таблица 4">
            <a:extLst>
              <a:ext uri="{FF2B5EF4-FFF2-40B4-BE49-F238E27FC236}">
                <a16:creationId xmlns:a16="http://schemas.microsoft.com/office/drawing/2014/main" id="{BDC5BB85-5EC6-4978-8795-0E6814F729D0}"/>
              </a:ext>
            </a:extLst>
          </p:cNvPr>
          <p:cNvGraphicFramePr>
            <a:graphicFrameLocks noGrp="1"/>
          </p:cNvGraphicFramePr>
          <p:nvPr>
            <p:extLst>
              <p:ext uri="{D42A27DB-BD31-4B8C-83A1-F6EECF244321}">
                <p14:modId xmlns:p14="http://schemas.microsoft.com/office/powerpoint/2010/main" val="204453097"/>
              </p:ext>
            </p:extLst>
          </p:nvPr>
        </p:nvGraphicFramePr>
        <p:xfrm>
          <a:off x="2820884" y="665922"/>
          <a:ext cx="9364488" cy="6627826"/>
        </p:xfrm>
        <a:graphic>
          <a:graphicData uri="http://schemas.openxmlformats.org/drawingml/2006/table">
            <a:tbl>
              <a:tblPr/>
              <a:tblGrid>
                <a:gridCol w="463769">
                  <a:extLst>
                    <a:ext uri="{9D8B030D-6E8A-4147-A177-3AD203B41FA5}">
                      <a16:colId xmlns:a16="http://schemas.microsoft.com/office/drawing/2014/main" val="1820288664"/>
                    </a:ext>
                  </a:extLst>
                </a:gridCol>
                <a:gridCol w="2020772">
                  <a:extLst>
                    <a:ext uri="{9D8B030D-6E8A-4147-A177-3AD203B41FA5}">
                      <a16:colId xmlns:a16="http://schemas.microsoft.com/office/drawing/2014/main" val="724317321"/>
                    </a:ext>
                  </a:extLst>
                </a:gridCol>
                <a:gridCol w="794597">
                  <a:extLst>
                    <a:ext uri="{9D8B030D-6E8A-4147-A177-3AD203B41FA5}">
                      <a16:colId xmlns:a16="http://schemas.microsoft.com/office/drawing/2014/main" val="4091530546"/>
                    </a:ext>
                  </a:extLst>
                </a:gridCol>
                <a:gridCol w="736638">
                  <a:extLst>
                    <a:ext uri="{9D8B030D-6E8A-4147-A177-3AD203B41FA5}">
                      <a16:colId xmlns:a16="http://schemas.microsoft.com/office/drawing/2014/main" val="3585150213"/>
                    </a:ext>
                  </a:extLst>
                </a:gridCol>
                <a:gridCol w="807274">
                  <a:extLst>
                    <a:ext uri="{9D8B030D-6E8A-4147-A177-3AD203B41FA5}">
                      <a16:colId xmlns:a16="http://schemas.microsoft.com/office/drawing/2014/main" val="3540027"/>
                    </a:ext>
                  </a:extLst>
                </a:gridCol>
                <a:gridCol w="978735">
                  <a:extLst>
                    <a:ext uri="{9D8B030D-6E8A-4147-A177-3AD203B41FA5}">
                      <a16:colId xmlns:a16="http://schemas.microsoft.com/office/drawing/2014/main" val="4163302259"/>
                    </a:ext>
                  </a:extLst>
                </a:gridCol>
                <a:gridCol w="2292981">
                  <a:extLst>
                    <a:ext uri="{9D8B030D-6E8A-4147-A177-3AD203B41FA5}">
                      <a16:colId xmlns:a16="http://schemas.microsoft.com/office/drawing/2014/main" val="3495588390"/>
                    </a:ext>
                  </a:extLst>
                </a:gridCol>
                <a:gridCol w="593333">
                  <a:extLst>
                    <a:ext uri="{9D8B030D-6E8A-4147-A177-3AD203B41FA5}">
                      <a16:colId xmlns:a16="http://schemas.microsoft.com/office/drawing/2014/main" val="1188098642"/>
                    </a:ext>
                  </a:extLst>
                </a:gridCol>
                <a:gridCol w="676389">
                  <a:extLst>
                    <a:ext uri="{9D8B030D-6E8A-4147-A177-3AD203B41FA5}">
                      <a16:colId xmlns:a16="http://schemas.microsoft.com/office/drawing/2014/main" val="4227833103"/>
                    </a:ext>
                  </a:extLst>
                </a:gridCol>
              </a:tblGrid>
              <a:tr h="480340">
                <a:tc rowSpan="2">
                  <a:txBody>
                    <a:bodyPr/>
                    <a:lstStyle/>
                    <a:p>
                      <a:pPr algn="ctr" fontAlgn="ctr"/>
                      <a:r>
                        <a:rPr lang="ru-RU" sz="1000" b="0" i="0" u="none" strike="noStrike" dirty="0">
                          <a:solidFill>
                            <a:srgbClr val="000000"/>
                          </a:solidFill>
                          <a:effectLst/>
                          <a:latin typeface="Times New Roman" panose="02020603050405020304" pitchFamily="18" charset="0"/>
                        </a:rPr>
                        <a:t>№</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algn="ctr" fontAlgn="ctr"/>
                      <a:r>
                        <a:rPr lang="en-US" sz="1000" b="1" u="none" strike="noStrike" dirty="0">
                          <a:effectLst/>
                        </a:rPr>
                        <a:t>Project Names</a:t>
                      </a:r>
                      <a:endParaRPr lang="ru-RU" sz="1000" b="1"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algn="ctr" fontAlgn="ctr"/>
                      <a:r>
                        <a:rPr lang="en-US" sz="1000" b="1" u="none" strike="noStrike" dirty="0">
                          <a:effectLst/>
                        </a:rPr>
                        <a:t>Mineral Name</a:t>
                      </a:r>
                      <a:endParaRPr lang="ru-RU" sz="1000" b="1"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en-US" sz="1000" b="1" dirty="0"/>
                        <a:t>Estimated Reserves, in Tons</a:t>
                      </a:r>
                      <a:endParaRPr lang="ru-RU" sz="1000" b="1"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tc rowSpan="2">
                  <a:txBody>
                    <a:bodyPr/>
                    <a:lstStyle/>
                    <a:p>
                      <a:pPr algn="ctr" fontAlgn="ctr"/>
                      <a:r>
                        <a:rPr lang="en-US" sz="1000" b="1" dirty="0"/>
                        <a:t>Metal Content, g/t</a:t>
                      </a:r>
                      <a:r>
                        <a:rPr lang="ru-RU" sz="1000" b="1" i="0" u="none" strike="noStrike" dirty="0">
                          <a:solidFill>
                            <a:srgbClr val="000000"/>
                          </a:solidFill>
                          <a:effectLst/>
                          <a:latin typeface="Times New Roman" panose="02020603050405020304" pitchFamily="18" charset="0"/>
                        </a:rPr>
                        <a:t>.</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algn="ctr" fontAlgn="ctr"/>
                      <a:r>
                        <a:rPr lang="en-US" sz="1000" b="1" u="none" strike="noStrike" dirty="0">
                          <a:effectLst/>
                        </a:rPr>
                        <a:t>Deposit Location</a:t>
                      </a:r>
                      <a:endParaRPr lang="ru-RU" sz="1000" b="1"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algn="ctr" fontAlgn="ctr"/>
                      <a:r>
                        <a:rPr lang="en-US" sz="1000" b="1" u="none" strike="noStrike" dirty="0">
                          <a:effectLst/>
                        </a:rPr>
                        <a:t>Jobs</a:t>
                      </a:r>
                      <a:endParaRPr lang="ru-RU" sz="1000" b="1"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1" u="none" strike="noStrike" dirty="0">
                          <a:effectLst/>
                        </a:rPr>
                        <a:t>Reserve Value (</a:t>
                      </a:r>
                      <a:r>
                        <a:rPr lang="en-US" sz="1000" b="0" u="none" strike="noStrike" dirty="0">
                          <a:effectLst/>
                        </a:rPr>
                        <a:t>USD billion</a:t>
                      </a:r>
                      <a:r>
                        <a:rPr lang="en-US" sz="1000" b="1" u="none" strike="noStrike" dirty="0">
                          <a:effectLst/>
                        </a:rPr>
                        <a:t>)</a:t>
                      </a:r>
                      <a:endParaRPr lang="ru-RU" sz="1000" b="0" i="1" u="none" strike="noStrike" dirty="0">
                        <a:solidFill>
                          <a:srgbClr val="000000"/>
                        </a:solidFill>
                        <a:effectLst/>
                        <a:latin typeface="Times New Roman" panose="02020603050405020304" pitchFamily="18" charset="0"/>
                      </a:endParaRPr>
                    </a:p>
                    <a:p>
                      <a:pPr algn="ctr" fontAlgn="ctr"/>
                      <a:endParaRPr lang="ru-RU" sz="1000" b="1"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80564273"/>
                  </a:ext>
                </a:extLst>
              </a:tr>
              <a:tr h="20179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en-US" sz="800" b="1" u="none" strike="noStrike" dirty="0">
                          <a:effectLst/>
                        </a:rPr>
                        <a:t>Ores</a:t>
                      </a:r>
                      <a:endParaRPr lang="ru-RU" sz="800" b="1"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800" b="1" dirty="0"/>
                        <a:t>Metal</a:t>
                      </a:r>
                      <a:r>
                        <a:rPr lang="en-US" sz="800" dirty="0"/>
                        <a:t> </a:t>
                      </a:r>
                      <a:endParaRPr lang="ru-RU" sz="800" b="1"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pPr algn="ctr" fontAlgn="ctr"/>
                      <a:endParaRPr lang="ru-RU" sz="700" b="1" i="0" u="none" strike="noStrike">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863266967"/>
                  </a:ext>
                </a:extLst>
              </a:tr>
              <a:tr h="637935">
                <a:tc>
                  <a:txBody>
                    <a:bodyPr/>
                    <a:lstStyle/>
                    <a:p>
                      <a:pPr algn="ctr" fontAlgn="ctr"/>
                      <a:r>
                        <a:rPr lang="ru-RU" sz="700" b="1" i="0" u="none" strike="noStrike" dirty="0">
                          <a:solidFill>
                            <a:srgbClr val="000000"/>
                          </a:solidFill>
                          <a:effectLst/>
                          <a:latin typeface="Times New Roman" panose="02020603050405020304" pitchFamily="18" charset="0"/>
                        </a:rPr>
                        <a:t>30</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000" b="1" i="0" u="none" strike="noStrike" dirty="0">
                          <a:solidFill>
                            <a:srgbClr val="000000"/>
                          </a:solidFill>
                          <a:effectLst/>
                          <a:latin typeface="Times New Roman" panose="02020603050405020304" pitchFamily="18" charset="0"/>
                        </a:rPr>
                        <a:t>Gold Mining at the “</a:t>
                      </a:r>
                      <a:r>
                        <a:rPr lang="en-US" sz="1000" b="1" i="0" u="none" strike="noStrike" dirty="0" err="1">
                          <a:solidFill>
                            <a:srgbClr val="000000"/>
                          </a:solidFill>
                          <a:effectLst/>
                          <a:latin typeface="Times New Roman" panose="02020603050405020304" pitchFamily="18" charset="0"/>
                        </a:rPr>
                        <a:t>Karakan</a:t>
                      </a:r>
                      <a:r>
                        <a:rPr lang="en-US" sz="1000" b="1" i="0" u="none" strike="noStrike" dirty="0">
                          <a:solidFill>
                            <a:srgbClr val="000000"/>
                          </a:solidFill>
                          <a:effectLst/>
                          <a:latin typeface="Times New Roman" panose="02020603050405020304" pitchFamily="18" charset="0"/>
                        </a:rPr>
                        <a:t>” Deposit</a:t>
                      </a:r>
                      <a:endParaRPr lang="ru-RU" sz="1000" b="1"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700" b="0" i="0" u="none" strike="noStrike" dirty="0">
                          <a:solidFill>
                            <a:srgbClr val="000000"/>
                          </a:solidFill>
                          <a:effectLst/>
                          <a:latin typeface="Times New Roman" panose="02020603050405020304" pitchFamily="18" charset="0"/>
                        </a:rPr>
                        <a:t>Zinc</a:t>
                      </a:r>
                      <a:endParaRPr lang="ru-RU" sz="7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700" b="0" i="0" u="none" strike="noStrike">
                          <a:solidFill>
                            <a:srgbClr val="000000"/>
                          </a:solidFill>
                          <a:effectLst/>
                          <a:latin typeface="Times New Roman" panose="02020603050405020304" pitchFamily="18" charset="0"/>
                        </a:rPr>
                        <a:t>  31 960 000,0   </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dirty="0">
                          <a:solidFill>
                            <a:srgbClr val="000000"/>
                          </a:solidFill>
                          <a:effectLst/>
                          <a:latin typeface="Times New Roman" panose="02020603050405020304" pitchFamily="18" charset="0"/>
                        </a:rPr>
                        <a:t>39150,00</a:t>
                      </a:r>
                      <a:endParaRPr lang="ru-RU" sz="7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dirty="0">
                          <a:solidFill>
                            <a:srgbClr val="000000"/>
                          </a:solidFill>
                          <a:effectLst/>
                          <a:latin typeface="Times New Roman" panose="02020603050405020304" pitchFamily="18" charset="0"/>
                        </a:rPr>
                        <a:t>7,90</a:t>
                      </a:r>
                      <a:endParaRPr lang="ru-RU" sz="7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000" dirty="0" err="1"/>
                        <a:t>Surkhandarya</a:t>
                      </a:r>
                      <a:r>
                        <a:rPr lang="en-US" sz="1000" dirty="0"/>
                        <a:t> Region, </a:t>
                      </a:r>
                      <a:r>
                        <a:rPr lang="en-US" sz="1000" dirty="0" err="1"/>
                        <a:t>Sariasiyo</a:t>
                      </a:r>
                      <a:r>
                        <a:rPr lang="en-US" sz="1000" dirty="0"/>
                        <a:t> District (7 km from the village of </a:t>
                      </a:r>
                      <a:r>
                        <a:rPr lang="en-US" sz="1000" dirty="0" err="1"/>
                        <a:t>Yangaklyk</a:t>
                      </a:r>
                      <a:r>
                        <a:rPr lang="en-US" sz="1000" dirty="0"/>
                        <a:t>, 18 km from the city of </a:t>
                      </a:r>
                      <a:r>
                        <a:rPr lang="en-US" sz="1000" dirty="0" err="1"/>
                        <a:t>Shargun</a:t>
                      </a:r>
                      <a:r>
                        <a:rPr lang="en-US" sz="1000" dirty="0"/>
                        <a:t>)</a:t>
                      </a:r>
                      <a:endParaRPr lang="ru-RU" sz="10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700" b="0" i="0" u="none" strike="noStrike">
                          <a:solidFill>
                            <a:srgbClr val="000000"/>
                          </a:solidFill>
                          <a:effectLst/>
                          <a:latin typeface="Times New Roman" panose="02020603050405020304" pitchFamily="18" charset="0"/>
                        </a:rPr>
                        <a:t>21</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a:solidFill>
                            <a:srgbClr val="000000"/>
                          </a:solidFill>
                          <a:effectLst/>
                          <a:latin typeface="Times New Roman" panose="02020603050405020304" pitchFamily="18" charset="0"/>
                        </a:rPr>
                        <a:t>0,1</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24047869"/>
                  </a:ext>
                </a:extLst>
              </a:tr>
              <a:tr h="519083">
                <a:tc>
                  <a:txBody>
                    <a:bodyPr/>
                    <a:lstStyle/>
                    <a:p>
                      <a:pPr algn="ctr" fontAlgn="ctr"/>
                      <a:r>
                        <a:rPr lang="ru-RU" sz="700" b="1" i="0" u="none" strike="noStrike" dirty="0">
                          <a:solidFill>
                            <a:srgbClr val="000000"/>
                          </a:solidFill>
                          <a:effectLst/>
                          <a:latin typeface="Times New Roman" panose="02020603050405020304" pitchFamily="18" charset="0"/>
                        </a:rPr>
                        <a:t>31</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000" b="1" i="0" u="none" strike="noStrike" dirty="0">
                          <a:solidFill>
                            <a:srgbClr val="000000"/>
                          </a:solidFill>
                          <a:effectLst/>
                          <a:latin typeface="Times New Roman" panose="02020603050405020304" pitchFamily="18" charset="0"/>
                        </a:rPr>
                        <a:t>Exploration and Mining of Lead at the “</a:t>
                      </a:r>
                      <a:r>
                        <a:rPr lang="en-US" sz="1000" b="1" i="0" u="none" strike="noStrike" dirty="0" err="1">
                          <a:solidFill>
                            <a:srgbClr val="000000"/>
                          </a:solidFill>
                          <a:effectLst/>
                          <a:latin typeface="Times New Roman" panose="02020603050405020304" pitchFamily="18" charset="0"/>
                        </a:rPr>
                        <a:t>Yangaklyk</a:t>
                      </a:r>
                      <a:r>
                        <a:rPr lang="en-US" sz="1000" b="1" i="0" u="none" strike="noStrike" dirty="0">
                          <a:solidFill>
                            <a:srgbClr val="000000"/>
                          </a:solidFill>
                          <a:effectLst/>
                          <a:latin typeface="Times New Roman" panose="02020603050405020304" pitchFamily="18" charset="0"/>
                        </a:rPr>
                        <a:t>” Deposit</a:t>
                      </a:r>
                      <a:endParaRPr lang="ru-RU" sz="1000" b="1"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800" dirty="0"/>
                        <a:t>Lead</a:t>
                      </a:r>
                      <a:endParaRPr lang="ru-RU" sz="7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fontAlgn="ctr"/>
                      <a:r>
                        <a:rPr lang="en-US" sz="900" b="0" i="0" u="none" strike="noStrike" dirty="0">
                          <a:solidFill>
                            <a:srgbClr val="000000"/>
                          </a:solidFill>
                          <a:effectLst/>
                          <a:latin typeface="Times New Roman" panose="02020603050405020304" pitchFamily="18" charset="0"/>
                        </a:rPr>
                        <a:t>To Be Estimated After Geological Exploration</a:t>
                      </a:r>
                      <a:endParaRPr lang="ru-RU" sz="9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tc hMerge="1">
                  <a:txBody>
                    <a:bodyPr/>
                    <a:lstStyle/>
                    <a:p>
                      <a:endParaRPr lang="ru-RU"/>
                    </a:p>
                  </a:txBody>
                  <a:tcPr/>
                </a:tc>
                <a:tc>
                  <a:txBody>
                    <a:bodyPr/>
                    <a:lstStyle/>
                    <a:p>
                      <a:pPr algn="ctr" fontAlgn="ctr"/>
                      <a:r>
                        <a:rPr lang="en-US" sz="1000" b="0" i="0" u="none" strike="noStrike" dirty="0" err="1">
                          <a:solidFill>
                            <a:srgbClr val="000000"/>
                          </a:solidFill>
                          <a:effectLst/>
                          <a:latin typeface="Times New Roman" panose="02020603050405020304" pitchFamily="18" charset="0"/>
                        </a:rPr>
                        <a:t>Surkhandarya</a:t>
                      </a:r>
                      <a:r>
                        <a:rPr lang="en-US" sz="1000" b="0" i="0" u="none" strike="noStrike" dirty="0">
                          <a:solidFill>
                            <a:srgbClr val="000000"/>
                          </a:solidFill>
                          <a:effectLst/>
                          <a:latin typeface="Times New Roman" panose="02020603050405020304" pitchFamily="18" charset="0"/>
                        </a:rPr>
                        <a:t> Region, </a:t>
                      </a:r>
                      <a:r>
                        <a:rPr lang="en-US" sz="1000" b="0" i="0" u="none" strike="noStrike" dirty="0" err="1">
                          <a:solidFill>
                            <a:srgbClr val="000000"/>
                          </a:solidFill>
                          <a:effectLst/>
                          <a:latin typeface="Times New Roman" panose="02020603050405020304" pitchFamily="18" charset="0"/>
                        </a:rPr>
                        <a:t>Sariasiyo</a:t>
                      </a:r>
                      <a:r>
                        <a:rPr lang="en-US" sz="1000" b="0" i="0" u="none" strike="noStrike" dirty="0">
                          <a:solidFill>
                            <a:srgbClr val="000000"/>
                          </a:solidFill>
                          <a:effectLst/>
                          <a:latin typeface="Times New Roman" panose="02020603050405020304" pitchFamily="18" charset="0"/>
                        </a:rPr>
                        <a:t> District (4 km from the village of </a:t>
                      </a:r>
                      <a:r>
                        <a:rPr lang="en-US" sz="1000" b="0" i="0" u="none" strike="noStrike" dirty="0" err="1">
                          <a:solidFill>
                            <a:srgbClr val="000000"/>
                          </a:solidFill>
                          <a:effectLst/>
                          <a:latin typeface="Times New Roman" panose="02020603050405020304" pitchFamily="18" charset="0"/>
                        </a:rPr>
                        <a:t>Yangaklyk</a:t>
                      </a:r>
                      <a:r>
                        <a:rPr lang="en-US" sz="1000" b="0" i="0" u="none" strike="noStrike" dirty="0">
                          <a:solidFill>
                            <a:srgbClr val="000000"/>
                          </a:solidFill>
                          <a:effectLst/>
                          <a:latin typeface="Times New Roman" panose="02020603050405020304" pitchFamily="18" charset="0"/>
                        </a:rPr>
                        <a:t>, 20 km from the city of </a:t>
                      </a:r>
                      <a:r>
                        <a:rPr lang="en-US" sz="1000" b="0" i="0" u="none" strike="noStrike" dirty="0" err="1">
                          <a:solidFill>
                            <a:srgbClr val="000000"/>
                          </a:solidFill>
                          <a:effectLst/>
                          <a:latin typeface="Times New Roman" panose="02020603050405020304" pitchFamily="18" charset="0"/>
                        </a:rPr>
                        <a:t>Shargun</a:t>
                      </a:r>
                      <a:r>
                        <a:rPr lang="en-US" sz="1000" b="0" i="0" u="none" strike="noStrike" dirty="0">
                          <a:solidFill>
                            <a:srgbClr val="000000"/>
                          </a:solidFill>
                          <a:effectLst/>
                          <a:latin typeface="Times New Roman" panose="02020603050405020304" pitchFamily="18" charset="0"/>
                        </a:rPr>
                        <a:t>)</a:t>
                      </a:r>
                      <a:endParaRPr lang="ru-RU" sz="10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en-US" sz="800" dirty="0"/>
                        <a:t>To be specified and estimated after geological exploration works</a:t>
                      </a:r>
                      <a:endParaRPr lang="ru-RU" sz="7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extLst>
                  <a:ext uri="{0D108BD9-81ED-4DB2-BD59-A6C34878D82A}">
                    <a16:rowId xmlns:a16="http://schemas.microsoft.com/office/drawing/2014/main" val="2179332766"/>
                  </a:ext>
                </a:extLst>
              </a:tr>
              <a:tr h="453494">
                <a:tc>
                  <a:txBody>
                    <a:bodyPr/>
                    <a:lstStyle/>
                    <a:p>
                      <a:pPr algn="ctr" fontAlgn="ctr"/>
                      <a:r>
                        <a:rPr lang="ru-RU" sz="700" b="1" i="0" u="none" strike="noStrike" dirty="0">
                          <a:solidFill>
                            <a:srgbClr val="000000"/>
                          </a:solidFill>
                          <a:effectLst/>
                          <a:latin typeface="Times New Roman" panose="02020603050405020304" pitchFamily="18" charset="0"/>
                        </a:rPr>
                        <a:t>32</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000" b="1" i="0" u="none" strike="noStrike" dirty="0">
                          <a:solidFill>
                            <a:srgbClr val="000000"/>
                          </a:solidFill>
                          <a:effectLst/>
                          <a:latin typeface="Times New Roman" panose="02020603050405020304" pitchFamily="18" charset="0"/>
                        </a:rPr>
                        <a:t>Exploration and Mining of Lead at the “</a:t>
                      </a:r>
                      <a:r>
                        <a:rPr lang="en-US" sz="1000" b="1" i="0" u="none" strike="noStrike" dirty="0" err="1">
                          <a:solidFill>
                            <a:srgbClr val="000000"/>
                          </a:solidFill>
                          <a:effectLst/>
                          <a:latin typeface="Times New Roman" panose="02020603050405020304" pitchFamily="18" charset="0"/>
                        </a:rPr>
                        <a:t>Yangaklyk</a:t>
                      </a:r>
                      <a:r>
                        <a:rPr lang="en-US" sz="1000" b="1" i="0" u="none" strike="noStrike" dirty="0">
                          <a:solidFill>
                            <a:srgbClr val="000000"/>
                          </a:solidFill>
                          <a:effectLst/>
                          <a:latin typeface="Times New Roman" panose="02020603050405020304" pitchFamily="18" charset="0"/>
                        </a:rPr>
                        <a:t>” Deposit</a:t>
                      </a:r>
                      <a:endParaRPr lang="ru-RU" sz="1000" b="1"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700" b="0" i="0" u="none" strike="noStrike" dirty="0">
                          <a:solidFill>
                            <a:srgbClr val="000000"/>
                          </a:solidFill>
                          <a:effectLst/>
                          <a:latin typeface="Times New Roman" panose="02020603050405020304" pitchFamily="18" charset="0"/>
                        </a:rPr>
                        <a:t>Zinc</a:t>
                      </a:r>
                      <a:endParaRPr lang="ru-RU" sz="7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fontAlgn="ctr"/>
                      <a:r>
                        <a:rPr lang="en-US" sz="900" b="0" i="0" u="none" strike="noStrike" dirty="0">
                          <a:solidFill>
                            <a:srgbClr val="000000"/>
                          </a:solidFill>
                          <a:effectLst/>
                          <a:latin typeface="Times New Roman" panose="02020603050405020304" pitchFamily="18" charset="0"/>
                        </a:rPr>
                        <a:t>To Be Estimated After Geological Exploration</a:t>
                      </a:r>
                      <a:endParaRPr lang="ru-RU" sz="9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tc hMerge="1">
                  <a:txBody>
                    <a:bodyPr/>
                    <a:lstStyle/>
                    <a:p>
                      <a:endParaRPr lang="ru-RU"/>
                    </a:p>
                  </a:txBody>
                  <a:tcPr/>
                </a:tc>
                <a:tc>
                  <a:txBody>
                    <a:bodyPr/>
                    <a:lstStyle/>
                    <a:p>
                      <a:pPr algn="ctr" fontAlgn="ctr"/>
                      <a:r>
                        <a:rPr lang="en-US" sz="1000" b="0" i="0" u="none" strike="noStrike" dirty="0" err="1">
                          <a:solidFill>
                            <a:srgbClr val="000000"/>
                          </a:solidFill>
                          <a:effectLst/>
                          <a:latin typeface="Times New Roman" panose="02020603050405020304" pitchFamily="18" charset="0"/>
                        </a:rPr>
                        <a:t>Surkhandarya</a:t>
                      </a:r>
                      <a:r>
                        <a:rPr lang="en-US" sz="1000" b="0" i="0" u="none" strike="noStrike" dirty="0">
                          <a:solidFill>
                            <a:srgbClr val="000000"/>
                          </a:solidFill>
                          <a:effectLst/>
                          <a:latin typeface="Times New Roman" panose="02020603050405020304" pitchFamily="18" charset="0"/>
                        </a:rPr>
                        <a:t> Region, </a:t>
                      </a:r>
                      <a:r>
                        <a:rPr lang="en-US" sz="1000" b="0" i="0" u="none" strike="noStrike" dirty="0" err="1">
                          <a:solidFill>
                            <a:srgbClr val="000000"/>
                          </a:solidFill>
                          <a:effectLst/>
                          <a:latin typeface="Times New Roman" panose="02020603050405020304" pitchFamily="18" charset="0"/>
                        </a:rPr>
                        <a:t>Sariasiyo</a:t>
                      </a:r>
                      <a:r>
                        <a:rPr lang="en-US" sz="1000" b="0" i="0" u="none" strike="noStrike" dirty="0">
                          <a:solidFill>
                            <a:srgbClr val="000000"/>
                          </a:solidFill>
                          <a:effectLst/>
                          <a:latin typeface="Times New Roman" panose="02020603050405020304" pitchFamily="18" charset="0"/>
                        </a:rPr>
                        <a:t> District (4 km from the village of </a:t>
                      </a:r>
                      <a:r>
                        <a:rPr lang="en-US" sz="1000" b="0" i="0" u="none" strike="noStrike" dirty="0" err="1">
                          <a:solidFill>
                            <a:srgbClr val="000000"/>
                          </a:solidFill>
                          <a:effectLst/>
                          <a:latin typeface="Times New Roman" panose="02020603050405020304" pitchFamily="18" charset="0"/>
                        </a:rPr>
                        <a:t>Yangaklyk</a:t>
                      </a:r>
                      <a:r>
                        <a:rPr lang="en-US" sz="1000" b="0" i="0" u="none" strike="noStrike" dirty="0">
                          <a:solidFill>
                            <a:srgbClr val="000000"/>
                          </a:solidFill>
                          <a:effectLst/>
                          <a:latin typeface="Times New Roman" panose="02020603050405020304" pitchFamily="18" charset="0"/>
                        </a:rPr>
                        <a:t>, 20 km from the city of </a:t>
                      </a:r>
                      <a:r>
                        <a:rPr lang="en-US" sz="1000" b="0" i="0" u="none" strike="noStrike" dirty="0" err="1">
                          <a:solidFill>
                            <a:srgbClr val="000000"/>
                          </a:solidFill>
                          <a:effectLst/>
                          <a:latin typeface="Times New Roman" panose="02020603050405020304" pitchFamily="18" charset="0"/>
                        </a:rPr>
                        <a:t>Shargun</a:t>
                      </a:r>
                      <a:r>
                        <a:rPr lang="en-US" sz="1000" b="0" i="0" u="none" strike="noStrike" dirty="0">
                          <a:solidFill>
                            <a:srgbClr val="000000"/>
                          </a:solidFill>
                          <a:effectLst/>
                          <a:latin typeface="Times New Roman" panose="02020603050405020304" pitchFamily="18" charset="0"/>
                        </a:rPr>
                        <a:t>)</a:t>
                      </a:r>
                      <a:endParaRPr lang="ru-RU" sz="10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en-US" sz="800" dirty="0"/>
                        <a:t>To be specified and estimated after geological exploration works</a:t>
                      </a:r>
                      <a:endParaRPr lang="ru-RU" sz="7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extLst>
                  <a:ext uri="{0D108BD9-81ED-4DB2-BD59-A6C34878D82A}">
                    <a16:rowId xmlns:a16="http://schemas.microsoft.com/office/drawing/2014/main" val="2674243999"/>
                  </a:ext>
                </a:extLst>
              </a:tr>
              <a:tr h="453494">
                <a:tc>
                  <a:txBody>
                    <a:bodyPr/>
                    <a:lstStyle/>
                    <a:p>
                      <a:pPr algn="ctr" fontAlgn="ctr"/>
                      <a:r>
                        <a:rPr lang="ru-RU" sz="700" b="1" i="0" u="none" strike="noStrike" dirty="0">
                          <a:solidFill>
                            <a:srgbClr val="000000"/>
                          </a:solidFill>
                          <a:effectLst/>
                          <a:latin typeface="Times New Roman" panose="02020603050405020304" pitchFamily="18" charset="0"/>
                        </a:rPr>
                        <a:t>33</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000" b="1" i="0" u="none" strike="noStrike" dirty="0">
                          <a:solidFill>
                            <a:srgbClr val="000000"/>
                          </a:solidFill>
                          <a:effectLst/>
                          <a:latin typeface="Times New Roman" panose="02020603050405020304" pitchFamily="18" charset="0"/>
                        </a:rPr>
                        <a:t>Exploration and Mining of Lead and Zinc at the “</a:t>
                      </a:r>
                      <a:r>
                        <a:rPr lang="en-US" sz="1000" b="1" i="0" u="none" strike="noStrike" dirty="0" err="1">
                          <a:solidFill>
                            <a:srgbClr val="000000"/>
                          </a:solidFill>
                          <a:effectLst/>
                          <a:latin typeface="Times New Roman" panose="02020603050405020304" pitchFamily="18" charset="0"/>
                        </a:rPr>
                        <a:t>Kirgakli</a:t>
                      </a:r>
                      <a:r>
                        <a:rPr lang="en-US" sz="1000" b="1" i="0" u="none" strike="noStrike" dirty="0">
                          <a:solidFill>
                            <a:srgbClr val="000000"/>
                          </a:solidFill>
                          <a:effectLst/>
                          <a:latin typeface="Times New Roman" panose="02020603050405020304" pitchFamily="18" charset="0"/>
                        </a:rPr>
                        <a:t>” Deposit</a:t>
                      </a:r>
                      <a:r>
                        <a:rPr lang="ru-RU" sz="1000" b="1" i="0" u="none" strike="noStrike" dirty="0">
                          <a:solidFill>
                            <a:srgbClr val="000000"/>
                          </a:solidFill>
                          <a:effectLst/>
                          <a:latin typeface="Times New Roman" panose="02020603050405020304" pitchFamily="18" charset="0"/>
                        </a:rPr>
                        <a:t>"</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700" b="0" i="0" u="none" strike="noStrike" dirty="0">
                          <a:solidFill>
                            <a:srgbClr val="000000"/>
                          </a:solidFill>
                          <a:effectLst/>
                          <a:latin typeface="Times New Roman" panose="02020603050405020304" pitchFamily="18" charset="0"/>
                        </a:rPr>
                        <a:t>Lead,</a:t>
                      </a:r>
                      <a:r>
                        <a:rPr lang="en-US" sz="700" b="0" i="0" u="none" strike="noStrike" baseline="0" dirty="0">
                          <a:solidFill>
                            <a:srgbClr val="000000"/>
                          </a:solidFill>
                          <a:effectLst/>
                          <a:latin typeface="Times New Roman" panose="02020603050405020304" pitchFamily="18" charset="0"/>
                        </a:rPr>
                        <a:t> Zinc</a:t>
                      </a:r>
                      <a:endParaRPr lang="ru-RU" sz="7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fontAlgn="ctr"/>
                      <a:r>
                        <a:rPr lang="en-US" sz="900" b="0" i="0" u="none" strike="noStrike" dirty="0">
                          <a:solidFill>
                            <a:srgbClr val="000000"/>
                          </a:solidFill>
                          <a:effectLst/>
                          <a:latin typeface="Times New Roman" panose="02020603050405020304" pitchFamily="18" charset="0"/>
                        </a:rPr>
                        <a:t>To Be Estimated After Geological Exploration</a:t>
                      </a:r>
                      <a:endParaRPr lang="ru-RU" sz="9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tc hMerge="1">
                  <a:txBody>
                    <a:bodyPr/>
                    <a:lstStyle/>
                    <a:p>
                      <a:endParaRPr lang="ru-RU"/>
                    </a:p>
                  </a:txBody>
                  <a:tcPr/>
                </a:tc>
                <a:tc>
                  <a:txBody>
                    <a:bodyPr/>
                    <a:lstStyle/>
                    <a:p>
                      <a:pPr algn="ctr" fontAlgn="ctr"/>
                      <a:r>
                        <a:rPr lang="en-US" sz="1000" b="0" i="0" u="none" strike="noStrike" dirty="0" err="1">
                          <a:solidFill>
                            <a:srgbClr val="000000"/>
                          </a:solidFill>
                          <a:effectLst/>
                          <a:latin typeface="Times New Roman" panose="02020603050405020304" pitchFamily="18" charset="0"/>
                        </a:rPr>
                        <a:t>Surkhandarya</a:t>
                      </a:r>
                      <a:r>
                        <a:rPr lang="en-US" sz="1000" b="0" i="0" u="none" strike="noStrike" dirty="0">
                          <a:solidFill>
                            <a:srgbClr val="000000"/>
                          </a:solidFill>
                          <a:effectLst/>
                          <a:latin typeface="Times New Roman" panose="02020603050405020304" pitchFamily="18" charset="0"/>
                        </a:rPr>
                        <a:t> Region, </a:t>
                      </a:r>
                      <a:r>
                        <a:rPr lang="en-US" sz="1000" b="0" i="0" u="none" strike="noStrike" dirty="0" err="1">
                          <a:solidFill>
                            <a:srgbClr val="000000"/>
                          </a:solidFill>
                          <a:effectLst/>
                          <a:latin typeface="Times New Roman" panose="02020603050405020304" pitchFamily="18" charset="0"/>
                        </a:rPr>
                        <a:t>Sariasiyo</a:t>
                      </a:r>
                      <a:r>
                        <a:rPr lang="en-US" sz="1000" b="0" i="0" u="none" strike="noStrike" dirty="0">
                          <a:solidFill>
                            <a:srgbClr val="000000"/>
                          </a:solidFill>
                          <a:effectLst/>
                          <a:latin typeface="Times New Roman" panose="02020603050405020304" pitchFamily="18" charset="0"/>
                        </a:rPr>
                        <a:t> District (8 km from the village of </a:t>
                      </a:r>
                      <a:r>
                        <a:rPr lang="en-US" sz="1000" b="0" i="0" u="none" strike="noStrike" dirty="0" err="1">
                          <a:solidFill>
                            <a:srgbClr val="000000"/>
                          </a:solidFill>
                          <a:effectLst/>
                          <a:latin typeface="Times New Roman" panose="02020603050405020304" pitchFamily="18" charset="0"/>
                        </a:rPr>
                        <a:t>Yangaklyk</a:t>
                      </a:r>
                      <a:r>
                        <a:rPr lang="en-US" sz="1000" b="0" i="0" u="none" strike="noStrike" dirty="0">
                          <a:solidFill>
                            <a:srgbClr val="000000"/>
                          </a:solidFill>
                          <a:effectLst/>
                          <a:latin typeface="Times New Roman" panose="02020603050405020304" pitchFamily="18" charset="0"/>
                        </a:rPr>
                        <a:t>, 15 km from the city of </a:t>
                      </a:r>
                      <a:r>
                        <a:rPr lang="en-US" sz="1000" b="0" i="0" u="none" strike="noStrike" dirty="0" err="1">
                          <a:solidFill>
                            <a:srgbClr val="000000"/>
                          </a:solidFill>
                          <a:effectLst/>
                          <a:latin typeface="Times New Roman" panose="02020603050405020304" pitchFamily="18" charset="0"/>
                        </a:rPr>
                        <a:t>Darband</a:t>
                      </a:r>
                      <a:r>
                        <a:rPr lang="en-US" sz="1000" b="0" i="0" u="none" strike="noStrike" dirty="0">
                          <a:solidFill>
                            <a:srgbClr val="000000"/>
                          </a:solidFill>
                          <a:effectLst/>
                          <a:latin typeface="Times New Roman" panose="02020603050405020304" pitchFamily="18" charset="0"/>
                        </a:rPr>
                        <a:t>)</a:t>
                      </a:r>
                      <a:endParaRPr lang="ru-RU" sz="10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en-US" sz="800" dirty="0"/>
                        <a:t>To be specified and estimated after geological exploration works</a:t>
                      </a:r>
                      <a:endParaRPr lang="ru-RU" sz="7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extLst>
                  <a:ext uri="{0D108BD9-81ED-4DB2-BD59-A6C34878D82A}">
                    <a16:rowId xmlns:a16="http://schemas.microsoft.com/office/drawing/2014/main" val="3794870053"/>
                  </a:ext>
                </a:extLst>
              </a:tr>
              <a:tr h="453494">
                <a:tc>
                  <a:txBody>
                    <a:bodyPr/>
                    <a:lstStyle/>
                    <a:p>
                      <a:pPr algn="ctr" fontAlgn="ctr"/>
                      <a:r>
                        <a:rPr lang="ru-RU" sz="700" b="1" i="0" u="none" strike="noStrike" dirty="0">
                          <a:solidFill>
                            <a:srgbClr val="000000"/>
                          </a:solidFill>
                          <a:effectLst/>
                          <a:latin typeface="Times New Roman" panose="02020603050405020304" pitchFamily="18" charset="0"/>
                        </a:rPr>
                        <a:t>34</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000" b="1" i="0" u="none" strike="noStrike" dirty="0">
                          <a:solidFill>
                            <a:srgbClr val="000000"/>
                          </a:solidFill>
                          <a:effectLst/>
                          <a:latin typeface="Times New Roman" panose="02020603050405020304" pitchFamily="18" charset="0"/>
                        </a:rPr>
                        <a:t>Gold Mining at the “</a:t>
                      </a:r>
                      <a:r>
                        <a:rPr lang="en-US" sz="1000" b="1" i="0" u="none" strike="noStrike" dirty="0" err="1">
                          <a:solidFill>
                            <a:srgbClr val="000000"/>
                          </a:solidFill>
                          <a:effectLst/>
                          <a:latin typeface="Times New Roman" panose="02020603050405020304" pitchFamily="18" charset="0"/>
                        </a:rPr>
                        <a:t>Terekli</a:t>
                      </a:r>
                      <a:r>
                        <a:rPr lang="en-US" sz="1000" b="1" i="0" u="none" strike="noStrike" dirty="0">
                          <a:solidFill>
                            <a:srgbClr val="000000"/>
                          </a:solidFill>
                          <a:effectLst/>
                          <a:latin typeface="Times New Roman" panose="02020603050405020304" pitchFamily="18" charset="0"/>
                        </a:rPr>
                        <a:t>” Deposit</a:t>
                      </a:r>
                      <a:r>
                        <a:rPr lang="ru-RU" sz="1000" b="1" i="0" u="none" strike="noStrike" dirty="0">
                          <a:solidFill>
                            <a:srgbClr val="000000"/>
                          </a:solidFill>
                          <a:effectLst/>
                          <a:latin typeface="Times New Roman" panose="02020603050405020304" pitchFamily="18" charset="0"/>
                        </a:rPr>
                        <a:t>"</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800" b="0" i="0" u="none" strike="noStrike" dirty="0">
                          <a:solidFill>
                            <a:srgbClr val="000000"/>
                          </a:solidFill>
                          <a:effectLst/>
                          <a:latin typeface="Times New Roman" panose="02020603050405020304" pitchFamily="18" charset="0"/>
                        </a:rPr>
                        <a:t>Gold</a:t>
                      </a:r>
                      <a:endParaRPr lang="ru-RU" sz="8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700" b="0" i="0" u="none" strike="noStrike">
                          <a:solidFill>
                            <a:srgbClr val="000000"/>
                          </a:solidFill>
                          <a:effectLst/>
                          <a:latin typeface="Times New Roman" panose="02020603050405020304" pitchFamily="18" charset="0"/>
                        </a:rPr>
                        <a:t>     432 000,00   </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a:solidFill>
                            <a:srgbClr val="000000"/>
                          </a:solidFill>
                          <a:effectLst/>
                          <a:latin typeface="Times New Roman" panose="02020603050405020304" pitchFamily="18" charset="0"/>
                        </a:rPr>
                        <a:t>2,2</a:t>
                      </a:r>
                      <a:endParaRPr lang="ru-RU" sz="700" b="0" i="0" u="none" strike="noStrike">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a:solidFill>
                            <a:srgbClr val="000000"/>
                          </a:solidFill>
                          <a:effectLst/>
                          <a:latin typeface="Times New Roman" panose="02020603050405020304" pitchFamily="18" charset="0"/>
                        </a:rPr>
                        <a:t>5,0</a:t>
                      </a:r>
                      <a:endParaRPr lang="ru-RU" sz="700" b="0" i="0" u="none" strike="noStrike">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000" b="0" i="0" u="none" strike="noStrike" dirty="0" err="1">
                          <a:solidFill>
                            <a:srgbClr val="000000"/>
                          </a:solidFill>
                          <a:effectLst/>
                          <a:latin typeface="Times New Roman" panose="02020603050405020304" pitchFamily="18" charset="0"/>
                        </a:rPr>
                        <a:t>Ahangaran</a:t>
                      </a:r>
                      <a:r>
                        <a:rPr lang="en-US" sz="1000" b="0" i="0" u="none" strike="noStrike" dirty="0">
                          <a:solidFill>
                            <a:srgbClr val="000000"/>
                          </a:solidFill>
                          <a:effectLst/>
                          <a:latin typeface="Times New Roman" panose="02020603050405020304" pitchFamily="18" charset="0"/>
                        </a:rPr>
                        <a:t> District, Tashkent Region (Nearby: 10 km from the settlement of </a:t>
                      </a:r>
                      <a:r>
                        <a:rPr lang="en-US" sz="1000" b="0" i="0" u="none" strike="noStrike" dirty="0" err="1">
                          <a:solidFill>
                            <a:srgbClr val="000000"/>
                          </a:solidFill>
                          <a:effectLst/>
                          <a:latin typeface="Times New Roman" panose="02020603050405020304" pitchFamily="18" charset="0"/>
                        </a:rPr>
                        <a:t>Shaugaz</a:t>
                      </a:r>
                      <a:r>
                        <a:rPr lang="en-US" sz="1000" b="0" i="0" u="none" strike="noStrike" dirty="0">
                          <a:solidFill>
                            <a:srgbClr val="000000"/>
                          </a:solidFill>
                          <a:effectLst/>
                          <a:latin typeface="Times New Roman" panose="02020603050405020304" pitchFamily="18" charset="0"/>
                        </a:rPr>
                        <a:t>, 2 km from the settlement of Kurgan)</a:t>
                      </a:r>
                      <a:endParaRPr lang="ru-RU" sz="10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700" b="0" i="0" u="none" strike="noStrike" dirty="0">
                          <a:solidFill>
                            <a:srgbClr val="000000"/>
                          </a:solidFill>
                          <a:effectLst/>
                          <a:latin typeface="Times New Roman" panose="02020603050405020304" pitchFamily="18" charset="0"/>
                        </a:rPr>
                        <a:t>47</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dirty="0">
                          <a:solidFill>
                            <a:srgbClr val="000000"/>
                          </a:solidFill>
                          <a:effectLst/>
                          <a:latin typeface="Times New Roman" panose="02020603050405020304" pitchFamily="18" charset="0"/>
                        </a:rPr>
                        <a:t>0,2</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66440698"/>
                  </a:ext>
                </a:extLst>
              </a:tr>
              <a:tr h="820201">
                <a:tc>
                  <a:txBody>
                    <a:bodyPr/>
                    <a:lstStyle/>
                    <a:p>
                      <a:pPr algn="ctr" fontAlgn="ctr"/>
                      <a:r>
                        <a:rPr lang="ru-RU" sz="700" b="1" i="0" u="none" strike="noStrike" dirty="0">
                          <a:solidFill>
                            <a:srgbClr val="000000"/>
                          </a:solidFill>
                          <a:effectLst/>
                          <a:latin typeface="Times New Roman" panose="02020603050405020304" pitchFamily="18" charset="0"/>
                        </a:rPr>
                        <a:t>35</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000" b="1" i="0" u="none" strike="noStrike" kern="1200" dirty="0">
                          <a:solidFill>
                            <a:srgbClr val="000000"/>
                          </a:solidFill>
                          <a:effectLst/>
                          <a:latin typeface="Times New Roman" panose="02020603050405020304" pitchFamily="18" charset="0"/>
                          <a:ea typeface="+mn-ea"/>
                          <a:cs typeface="+mn-cs"/>
                        </a:rPr>
                        <a:t>Gold Mining at the “</a:t>
                      </a:r>
                      <a:r>
                        <a:rPr lang="en-US" sz="1000" b="1" i="0" u="none" strike="noStrike" kern="1200" dirty="0" err="1">
                          <a:solidFill>
                            <a:srgbClr val="000000"/>
                          </a:solidFill>
                          <a:effectLst/>
                          <a:latin typeface="Times New Roman" panose="02020603050405020304" pitchFamily="18" charset="0"/>
                          <a:ea typeface="+mn-ea"/>
                          <a:cs typeface="+mn-cs"/>
                        </a:rPr>
                        <a:t>Tolbulok</a:t>
                      </a:r>
                      <a:r>
                        <a:rPr lang="en-US" sz="1000" b="1" i="0" u="none" strike="noStrike" kern="1200" dirty="0">
                          <a:solidFill>
                            <a:srgbClr val="000000"/>
                          </a:solidFill>
                          <a:effectLst/>
                          <a:latin typeface="Times New Roman" panose="02020603050405020304" pitchFamily="18" charset="0"/>
                          <a:ea typeface="+mn-ea"/>
                          <a:cs typeface="+mn-cs"/>
                        </a:rPr>
                        <a:t>” Deposit</a:t>
                      </a:r>
                      <a:endParaRPr lang="ru-RU" sz="1000" b="1" i="0" u="none" strike="noStrike" kern="1200" dirty="0">
                        <a:solidFill>
                          <a:srgbClr val="000000"/>
                        </a:solidFill>
                        <a:effectLst/>
                        <a:latin typeface="Times New Roman" panose="02020603050405020304" pitchFamily="18" charset="0"/>
                        <a:ea typeface="+mn-ea"/>
                        <a:cs typeface="+mn-cs"/>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800" b="0" i="0" u="none" strike="noStrike" dirty="0">
                          <a:solidFill>
                            <a:srgbClr val="000000"/>
                          </a:solidFill>
                          <a:effectLst/>
                          <a:latin typeface="Times New Roman" panose="02020603050405020304" pitchFamily="18" charset="0"/>
                        </a:rPr>
                        <a:t>Gold</a:t>
                      </a:r>
                      <a:endParaRPr lang="ru-RU" sz="8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700" b="0" i="0" u="none" strike="noStrike">
                          <a:solidFill>
                            <a:srgbClr val="000000"/>
                          </a:solidFill>
                          <a:effectLst/>
                          <a:latin typeface="Times New Roman" panose="02020603050405020304" pitchFamily="18" charset="0"/>
                        </a:rPr>
                        <a:t>     209 300,00   </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dirty="0">
                          <a:solidFill>
                            <a:srgbClr val="000000"/>
                          </a:solidFill>
                          <a:effectLst/>
                          <a:latin typeface="Times New Roman" panose="02020603050405020304" pitchFamily="18" charset="0"/>
                        </a:rPr>
                        <a:t>1,0</a:t>
                      </a:r>
                      <a:endParaRPr lang="ru-RU" sz="7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dirty="0">
                          <a:solidFill>
                            <a:srgbClr val="000000"/>
                          </a:solidFill>
                          <a:effectLst/>
                          <a:latin typeface="Times New Roman" panose="02020603050405020304" pitchFamily="18" charset="0"/>
                        </a:rPr>
                        <a:t>4,7</a:t>
                      </a:r>
                      <a:endParaRPr lang="ru-RU" sz="7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Tashkent Region, </a:t>
                      </a:r>
                      <a:r>
                        <a:rPr lang="en-US" sz="1000" b="0" i="0" u="none" strike="noStrike" dirty="0" err="1">
                          <a:solidFill>
                            <a:srgbClr val="000000"/>
                          </a:solidFill>
                          <a:effectLst/>
                          <a:latin typeface="Times New Roman" panose="02020603050405020304" pitchFamily="18" charset="0"/>
                        </a:rPr>
                        <a:t>Akhangaran</a:t>
                      </a:r>
                      <a:r>
                        <a:rPr lang="en-US" sz="1000" b="0" i="0" u="none" strike="noStrike" dirty="0">
                          <a:solidFill>
                            <a:srgbClr val="000000"/>
                          </a:solidFill>
                          <a:effectLst/>
                          <a:latin typeface="Times New Roman" panose="02020603050405020304" pitchFamily="18" charset="0"/>
                        </a:rPr>
                        <a:t> District (27 km from the city of </a:t>
                      </a:r>
                      <a:r>
                        <a:rPr lang="en-US" sz="1000" b="0" i="0" u="none" strike="noStrike" dirty="0" err="1">
                          <a:solidFill>
                            <a:srgbClr val="000000"/>
                          </a:solidFill>
                          <a:effectLst/>
                          <a:latin typeface="Times New Roman" panose="02020603050405020304" pitchFamily="18" charset="0"/>
                        </a:rPr>
                        <a:t>Almalyk</a:t>
                      </a:r>
                      <a:r>
                        <a:rPr lang="en-US" sz="1000" b="0" i="0" u="none" strike="noStrike" dirty="0">
                          <a:solidFill>
                            <a:srgbClr val="000000"/>
                          </a:solidFill>
                          <a:effectLst/>
                          <a:latin typeface="Times New Roman" panose="02020603050405020304" pitchFamily="18" charset="0"/>
                        </a:rPr>
                        <a:t>, along the Tashkent–Kokand highway, with a power transmission line from the Novo-</a:t>
                      </a:r>
                      <a:r>
                        <a:rPr lang="en-US" sz="1000" b="0" i="0" u="none" strike="noStrike" dirty="0" err="1">
                          <a:solidFill>
                            <a:srgbClr val="000000"/>
                          </a:solidFill>
                          <a:effectLst/>
                          <a:latin typeface="Times New Roman" panose="02020603050405020304" pitchFamily="18" charset="0"/>
                        </a:rPr>
                        <a:t>Angren</a:t>
                      </a:r>
                      <a:r>
                        <a:rPr lang="en-US" sz="1000" b="0" i="0" u="none" strike="noStrike" dirty="0">
                          <a:solidFill>
                            <a:srgbClr val="000000"/>
                          </a:solidFill>
                          <a:effectLst/>
                          <a:latin typeface="Times New Roman" panose="02020603050405020304" pitchFamily="18" charset="0"/>
                        </a:rPr>
                        <a:t> Thermal Power Plant; a railway station is located 5 km away)</a:t>
                      </a:r>
                      <a:endParaRPr lang="ru-RU" sz="10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700" b="0" i="0" u="none" strike="noStrike">
                          <a:solidFill>
                            <a:srgbClr val="000000"/>
                          </a:solidFill>
                          <a:effectLst/>
                          <a:latin typeface="Times New Roman" panose="02020603050405020304" pitchFamily="18" charset="0"/>
                        </a:rPr>
                        <a:t>21</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dirty="0">
                          <a:solidFill>
                            <a:srgbClr val="000000"/>
                          </a:solidFill>
                          <a:effectLst/>
                          <a:latin typeface="Times New Roman" panose="02020603050405020304" pitchFamily="18" charset="0"/>
                        </a:rPr>
                        <a:t>0,1</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34200334"/>
                  </a:ext>
                </a:extLst>
              </a:tr>
              <a:tr h="751484">
                <a:tc>
                  <a:txBody>
                    <a:bodyPr/>
                    <a:lstStyle/>
                    <a:p>
                      <a:pPr algn="ctr" fontAlgn="ctr"/>
                      <a:r>
                        <a:rPr lang="ru-RU" sz="700" b="1" i="0" u="none" strike="noStrike" dirty="0">
                          <a:solidFill>
                            <a:srgbClr val="000000"/>
                          </a:solidFill>
                          <a:effectLst/>
                          <a:latin typeface="Times New Roman" panose="02020603050405020304" pitchFamily="18" charset="0"/>
                        </a:rPr>
                        <a:t>36</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000" b="1" i="0" u="none" strike="noStrike" kern="1200" dirty="0">
                          <a:solidFill>
                            <a:srgbClr val="000000"/>
                          </a:solidFill>
                          <a:effectLst/>
                          <a:latin typeface="Times New Roman" panose="02020603050405020304" pitchFamily="18" charset="0"/>
                          <a:ea typeface="+mn-ea"/>
                          <a:cs typeface="+mn-cs"/>
                        </a:rPr>
                        <a:t>Gold Mining at the “</a:t>
                      </a:r>
                      <a:r>
                        <a:rPr lang="en-US" sz="1000" b="1" i="0" u="none" strike="noStrike" kern="1200" dirty="0" err="1">
                          <a:solidFill>
                            <a:srgbClr val="000000"/>
                          </a:solidFill>
                          <a:effectLst/>
                          <a:latin typeface="Times New Roman" panose="02020603050405020304" pitchFamily="18" charset="0"/>
                          <a:ea typeface="+mn-ea"/>
                          <a:cs typeface="+mn-cs"/>
                        </a:rPr>
                        <a:t>Tolbulok</a:t>
                      </a:r>
                      <a:r>
                        <a:rPr lang="en-US" sz="1000" b="1" i="0" u="none" strike="noStrike" kern="1200" dirty="0">
                          <a:solidFill>
                            <a:srgbClr val="000000"/>
                          </a:solidFill>
                          <a:effectLst/>
                          <a:latin typeface="Times New Roman" panose="02020603050405020304" pitchFamily="18" charset="0"/>
                          <a:ea typeface="+mn-ea"/>
                          <a:cs typeface="+mn-cs"/>
                        </a:rPr>
                        <a:t>” Deposit</a:t>
                      </a:r>
                      <a:endParaRPr lang="ru-RU" sz="1000" b="1" i="0" u="none" strike="noStrike" kern="1200" dirty="0">
                        <a:solidFill>
                          <a:srgbClr val="000000"/>
                        </a:solidFill>
                        <a:effectLst/>
                        <a:latin typeface="Times New Roman" panose="02020603050405020304" pitchFamily="18" charset="0"/>
                        <a:ea typeface="+mn-ea"/>
                        <a:cs typeface="+mn-cs"/>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800" b="0" i="0" u="none" strike="noStrike" dirty="0">
                          <a:solidFill>
                            <a:srgbClr val="000000"/>
                          </a:solidFill>
                          <a:effectLst/>
                          <a:latin typeface="Times New Roman" panose="02020603050405020304" pitchFamily="18" charset="0"/>
                        </a:rPr>
                        <a:t>Silver</a:t>
                      </a:r>
                      <a:endParaRPr lang="ru-RU" sz="8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700" b="0" i="0" u="none" strike="noStrike">
                          <a:solidFill>
                            <a:srgbClr val="000000"/>
                          </a:solidFill>
                          <a:effectLst/>
                          <a:latin typeface="Times New Roman" panose="02020603050405020304" pitchFamily="18" charset="0"/>
                        </a:rPr>
                        <a:t>     209 300,00   </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a:solidFill>
                            <a:srgbClr val="000000"/>
                          </a:solidFill>
                          <a:effectLst/>
                          <a:latin typeface="Times New Roman" panose="02020603050405020304" pitchFamily="18" charset="0"/>
                        </a:rPr>
                        <a:t>4,0</a:t>
                      </a:r>
                      <a:endParaRPr lang="ru-RU" sz="700" b="0" i="0" u="none" strike="noStrike">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a:solidFill>
                            <a:srgbClr val="000000"/>
                          </a:solidFill>
                          <a:effectLst/>
                          <a:latin typeface="Times New Roman" panose="02020603050405020304" pitchFamily="18" charset="0"/>
                        </a:rPr>
                        <a:t>18,9</a:t>
                      </a:r>
                      <a:endParaRPr lang="ru-RU" sz="700" b="0" i="0" u="none" strike="noStrike">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Tashkent Region, </a:t>
                      </a:r>
                      <a:r>
                        <a:rPr lang="en-US" sz="1000" b="0" i="0" u="none" strike="noStrike" dirty="0" err="1">
                          <a:solidFill>
                            <a:srgbClr val="000000"/>
                          </a:solidFill>
                          <a:effectLst/>
                          <a:latin typeface="Times New Roman" panose="02020603050405020304" pitchFamily="18" charset="0"/>
                        </a:rPr>
                        <a:t>Akhangaran</a:t>
                      </a:r>
                      <a:r>
                        <a:rPr lang="en-US" sz="1000" b="0" i="0" u="none" strike="noStrike" dirty="0">
                          <a:solidFill>
                            <a:srgbClr val="000000"/>
                          </a:solidFill>
                          <a:effectLst/>
                          <a:latin typeface="Times New Roman" panose="02020603050405020304" pitchFamily="18" charset="0"/>
                        </a:rPr>
                        <a:t> District (27 km from the city of </a:t>
                      </a:r>
                      <a:r>
                        <a:rPr lang="en-US" sz="1000" b="0" i="0" u="none" strike="noStrike" dirty="0" err="1">
                          <a:solidFill>
                            <a:srgbClr val="000000"/>
                          </a:solidFill>
                          <a:effectLst/>
                          <a:latin typeface="Times New Roman" panose="02020603050405020304" pitchFamily="18" charset="0"/>
                        </a:rPr>
                        <a:t>Almalyk</a:t>
                      </a:r>
                      <a:r>
                        <a:rPr lang="en-US" sz="1000" b="0" i="0" u="none" strike="noStrike" dirty="0">
                          <a:solidFill>
                            <a:srgbClr val="000000"/>
                          </a:solidFill>
                          <a:effectLst/>
                          <a:latin typeface="Times New Roman" panose="02020603050405020304" pitchFamily="18" charset="0"/>
                        </a:rPr>
                        <a:t>, along the Tashkent–Kokand highway, with a power transmission line from the Novo-</a:t>
                      </a:r>
                      <a:r>
                        <a:rPr lang="en-US" sz="1000" b="0" i="0" u="none" strike="noStrike" dirty="0" err="1">
                          <a:solidFill>
                            <a:srgbClr val="000000"/>
                          </a:solidFill>
                          <a:effectLst/>
                          <a:latin typeface="Times New Roman" panose="02020603050405020304" pitchFamily="18" charset="0"/>
                        </a:rPr>
                        <a:t>Angren</a:t>
                      </a:r>
                      <a:r>
                        <a:rPr lang="en-US" sz="1000" b="0" i="0" u="none" strike="noStrike" dirty="0">
                          <a:solidFill>
                            <a:srgbClr val="000000"/>
                          </a:solidFill>
                          <a:effectLst/>
                          <a:latin typeface="Times New Roman" panose="02020603050405020304" pitchFamily="18" charset="0"/>
                        </a:rPr>
                        <a:t> Thermal Power Plant; a railway station is located 5 km away)</a:t>
                      </a:r>
                      <a:endParaRPr lang="ru-RU" sz="10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700" b="0" i="0" u="none" strike="noStrike">
                          <a:solidFill>
                            <a:srgbClr val="000000"/>
                          </a:solidFill>
                          <a:effectLst/>
                          <a:latin typeface="Times New Roman" panose="02020603050405020304" pitchFamily="18" charset="0"/>
                        </a:rPr>
                        <a:t>1</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dirty="0">
                          <a:solidFill>
                            <a:srgbClr val="000000"/>
                          </a:solidFill>
                          <a:effectLst/>
                          <a:latin typeface="Times New Roman" panose="02020603050405020304" pitchFamily="18" charset="0"/>
                        </a:rPr>
                        <a:t>0,005</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20885245"/>
                  </a:ext>
                </a:extLst>
              </a:tr>
              <a:tr h="729067">
                <a:tc>
                  <a:txBody>
                    <a:bodyPr/>
                    <a:lstStyle/>
                    <a:p>
                      <a:pPr algn="ctr" fontAlgn="ctr"/>
                      <a:r>
                        <a:rPr lang="ru-RU" sz="700" b="1" i="0" u="none" strike="noStrike" dirty="0">
                          <a:solidFill>
                            <a:srgbClr val="000000"/>
                          </a:solidFill>
                          <a:effectLst/>
                          <a:latin typeface="Times New Roman" panose="02020603050405020304" pitchFamily="18" charset="0"/>
                        </a:rPr>
                        <a:t>37</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000" b="1" i="0" u="none" strike="noStrike" dirty="0">
                          <a:solidFill>
                            <a:srgbClr val="000000"/>
                          </a:solidFill>
                          <a:effectLst/>
                          <a:latin typeface="Times New Roman" panose="02020603050405020304" pitchFamily="18" charset="0"/>
                        </a:rPr>
                        <a:t>Iron Mining at the “</a:t>
                      </a:r>
                      <a:r>
                        <a:rPr lang="en-US" sz="1000" b="1" i="0" u="none" strike="noStrike" dirty="0" err="1">
                          <a:solidFill>
                            <a:srgbClr val="000000"/>
                          </a:solidFill>
                          <a:effectLst/>
                          <a:latin typeface="Times New Roman" panose="02020603050405020304" pitchFamily="18" charset="0"/>
                        </a:rPr>
                        <a:t>Laylakhona</a:t>
                      </a:r>
                      <a:r>
                        <a:rPr lang="en-US" sz="1000" b="1" i="0" u="none" strike="noStrike" dirty="0">
                          <a:solidFill>
                            <a:srgbClr val="000000"/>
                          </a:solidFill>
                          <a:effectLst/>
                          <a:latin typeface="Times New Roman" panose="02020603050405020304" pitchFamily="18" charset="0"/>
                        </a:rPr>
                        <a:t>” Deposit</a:t>
                      </a:r>
                      <a:endParaRPr lang="ru-RU" sz="1000" b="1"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800" b="0" i="0" u="none" strike="noStrike" dirty="0">
                          <a:solidFill>
                            <a:schemeClr val="dk1"/>
                          </a:solidFill>
                          <a:effectLst/>
                          <a:latin typeface="+mn-lt"/>
                        </a:rPr>
                        <a:t>Iron</a:t>
                      </a:r>
                      <a:endParaRPr lang="ru-RU" sz="7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700" b="0" i="0" u="none" strike="noStrike">
                          <a:solidFill>
                            <a:srgbClr val="000000"/>
                          </a:solidFill>
                          <a:effectLst/>
                          <a:latin typeface="Times New Roman" panose="02020603050405020304" pitchFamily="18" charset="0"/>
                        </a:rPr>
                        <a:t>      8 006 400,0 </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700" b="0" i="0" u="none" strike="noStrike">
                          <a:solidFill>
                            <a:srgbClr val="000000"/>
                          </a:solidFill>
                          <a:effectLst/>
                          <a:latin typeface="Times New Roman" panose="02020603050405020304" pitchFamily="18" charset="0"/>
                        </a:rPr>
                        <a:t>     1 545 235,2   </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700" b="0" i="0" u="none" strike="noStrike">
                          <a:solidFill>
                            <a:srgbClr val="000000"/>
                          </a:solidFill>
                          <a:effectLst/>
                          <a:latin typeface="Times New Roman" panose="02020603050405020304" pitchFamily="18" charset="0"/>
                        </a:rPr>
                        <a:t> </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Tashkent Region, </a:t>
                      </a:r>
                      <a:r>
                        <a:rPr lang="en-US" sz="1000" b="0" i="0" u="none" strike="noStrike" dirty="0" err="1">
                          <a:solidFill>
                            <a:srgbClr val="000000"/>
                          </a:solidFill>
                          <a:effectLst/>
                          <a:latin typeface="Times New Roman" panose="02020603050405020304" pitchFamily="18" charset="0"/>
                        </a:rPr>
                        <a:t>Parkent</a:t>
                      </a:r>
                      <a:r>
                        <a:rPr lang="en-US" sz="1000" b="0" i="0" u="none" strike="noStrike" dirty="0">
                          <a:solidFill>
                            <a:srgbClr val="000000"/>
                          </a:solidFill>
                          <a:effectLst/>
                          <a:latin typeface="Times New Roman" panose="02020603050405020304" pitchFamily="18" charset="0"/>
                        </a:rPr>
                        <a:t> District (4.5 km from the settlement of </a:t>
                      </a:r>
                      <a:r>
                        <a:rPr lang="en-US" sz="1000" b="0" i="0" u="none" strike="noStrike" dirty="0" err="1">
                          <a:solidFill>
                            <a:srgbClr val="000000"/>
                          </a:solidFill>
                          <a:effectLst/>
                          <a:latin typeface="Times New Roman" panose="02020603050405020304" pitchFamily="18" charset="0"/>
                        </a:rPr>
                        <a:t>Kumushkan</a:t>
                      </a:r>
                      <a:r>
                        <a:rPr lang="en-US" sz="1000" b="0" i="0" u="none" strike="noStrike" dirty="0">
                          <a:solidFill>
                            <a:srgbClr val="000000"/>
                          </a:solidFill>
                          <a:effectLst/>
                          <a:latin typeface="Times New Roman" panose="02020603050405020304" pitchFamily="18" charset="0"/>
                        </a:rPr>
                        <a:t>, 15 km from the city of </a:t>
                      </a:r>
                      <a:r>
                        <a:rPr lang="en-US" sz="1000" b="0" i="0" u="none" strike="noStrike" dirty="0" err="1">
                          <a:solidFill>
                            <a:srgbClr val="000000"/>
                          </a:solidFill>
                          <a:effectLst/>
                          <a:latin typeface="Times New Roman" panose="02020603050405020304" pitchFamily="18" charset="0"/>
                        </a:rPr>
                        <a:t>Parkent</a:t>
                      </a:r>
                      <a:r>
                        <a:rPr lang="en-US" sz="1000" b="0" i="0" u="none" strike="noStrike" dirty="0">
                          <a:solidFill>
                            <a:srgbClr val="000000"/>
                          </a:solidFill>
                          <a:effectLst/>
                          <a:latin typeface="Times New Roman" panose="02020603050405020304" pitchFamily="18" charset="0"/>
                        </a:rPr>
                        <a:t>)</a:t>
                      </a:r>
                      <a:endParaRPr lang="ru-RU" sz="10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700" b="0" i="0" u="none" strike="noStrike" dirty="0">
                          <a:solidFill>
                            <a:srgbClr val="000000"/>
                          </a:solidFill>
                          <a:effectLst/>
                          <a:latin typeface="Times New Roman" panose="02020603050405020304" pitchFamily="18" charset="0"/>
                        </a:rPr>
                        <a:t>185</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dirty="0">
                          <a:solidFill>
                            <a:srgbClr val="000000"/>
                          </a:solidFill>
                          <a:effectLst/>
                          <a:latin typeface="Times New Roman" panose="02020603050405020304" pitchFamily="18" charset="0"/>
                        </a:rPr>
                        <a:t>0,9</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64496145"/>
                  </a:ext>
                </a:extLst>
              </a:tr>
              <a:tr h="683501">
                <a:tc>
                  <a:txBody>
                    <a:bodyPr/>
                    <a:lstStyle/>
                    <a:p>
                      <a:pPr algn="ctr" fontAlgn="ctr"/>
                      <a:r>
                        <a:rPr lang="ru-RU" sz="700" b="1" i="0" u="none" strike="noStrike" dirty="0">
                          <a:solidFill>
                            <a:srgbClr val="000000"/>
                          </a:solidFill>
                          <a:effectLst/>
                          <a:latin typeface="Times New Roman" panose="02020603050405020304" pitchFamily="18" charset="0"/>
                        </a:rPr>
                        <a:t>38</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000" b="1" i="0" u="none" strike="noStrike" dirty="0">
                          <a:solidFill>
                            <a:srgbClr val="000000"/>
                          </a:solidFill>
                          <a:effectLst/>
                          <a:latin typeface="Times New Roman" panose="02020603050405020304" pitchFamily="18" charset="0"/>
                        </a:rPr>
                        <a:t>Iron Mining at the “</a:t>
                      </a:r>
                      <a:r>
                        <a:rPr lang="en-US" sz="1000" b="1" i="0" u="none" strike="noStrike" dirty="0" err="1">
                          <a:solidFill>
                            <a:srgbClr val="000000"/>
                          </a:solidFill>
                          <a:effectLst/>
                          <a:latin typeface="Times New Roman" panose="02020603050405020304" pitchFamily="18" charset="0"/>
                        </a:rPr>
                        <a:t>Temirli</a:t>
                      </a:r>
                      <a:r>
                        <a:rPr lang="en-US" sz="1000" b="1" i="0" u="none" strike="noStrike" dirty="0">
                          <a:solidFill>
                            <a:srgbClr val="000000"/>
                          </a:solidFill>
                          <a:effectLst/>
                          <a:latin typeface="Times New Roman" panose="02020603050405020304" pitchFamily="18" charset="0"/>
                        </a:rPr>
                        <a:t>” Deposit</a:t>
                      </a:r>
                      <a:endParaRPr lang="ru-RU" sz="1000" b="1"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800" b="0" i="0" u="none" strike="noStrike" dirty="0">
                          <a:solidFill>
                            <a:schemeClr val="dk1"/>
                          </a:solidFill>
                          <a:effectLst/>
                          <a:latin typeface="+mn-lt"/>
                        </a:rPr>
                        <a:t>Iron</a:t>
                      </a:r>
                      <a:endParaRPr lang="ru-RU" sz="7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700" b="0" i="0" u="none" strike="noStrike">
                          <a:solidFill>
                            <a:srgbClr val="000000"/>
                          </a:solidFill>
                          <a:effectLst/>
                          <a:latin typeface="Times New Roman" panose="02020603050405020304" pitchFamily="18" charset="0"/>
                        </a:rPr>
                        <a:t>      6 516 400,0 </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700" b="0" i="0" u="none" strike="noStrike" dirty="0">
                          <a:solidFill>
                            <a:srgbClr val="000000"/>
                          </a:solidFill>
                          <a:effectLst/>
                          <a:latin typeface="Times New Roman" panose="02020603050405020304" pitchFamily="18" charset="0"/>
                        </a:rPr>
                        <a:t>     1 792 010,0   </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700" b="0" i="0" u="none" strike="noStrike" dirty="0">
                          <a:solidFill>
                            <a:srgbClr val="000000"/>
                          </a:solidFill>
                          <a:effectLst/>
                          <a:latin typeface="Times New Roman" panose="02020603050405020304" pitchFamily="18" charset="0"/>
                        </a:rPr>
                        <a:t> </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000" b="0" i="0" u="none" strike="noStrike" dirty="0">
                          <a:solidFill>
                            <a:srgbClr val="000000"/>
                          </a:solidFill>
                          <a:effectLst/>
                          <a:latin typeface="Times New Roman" panose="02020603050405020304" pitchFamily="18" charset="0"/>
                        </a:rPr>
                        <a:t>Tashkent Region, </a:t>
                      </a:r>
                      <a:r>
                        <a:rPr lang="en-US" sz="1000" b="0" i="0" u="none" strike="noStrike" dirty="0" err="1">
                          <a:solidFill>
                            <a:srgbClr val="000000"/>
                          </a:solidFill>
                          <a:effectLst/>
                          <a:latin typeface="Times New Roman" panose="02020603050405020304" pitchFamily="18" charset="0"/>
                        </a:rPr>
                        <a:t>Parkent</a:t>
                      </a:r>
                      <a:r>
                        <a:rPr lang="en-US" sz="1000" b="0" i="0" u="none" strike="noStrike" dirty="0">
                          <a:solidFill>
                            <a:srgbClr val="000000"/>
                          </a:solidFill>
                          <a:effectLst/>
                          <a:latin typeface="Times New Roman" panose="02020603050405020304" pitchFamily="18" charset="0"/>
                        </a:rPr>
                        <a:t> District (5.25 km from the settlement of </a:t>
                      </a:r>
                      <a:r>
                        <a:rPr lang="en-US" sz="1000" b="0" i="0" u="none" strike="noStrike" dirty="0" err="1">
                          <a:solidFill>
                            <a:srgbClr val="000000"/>
                          </a:solidFill>
                          <a:effectLst/>
                          <a:latin typeface="Times New Roman" panose="02020603050405020304" pitchFamily="18" charset="0"/>
                        </a:rPr>
                        <a:t>Changir</a:t>
                      </a:r>
                      <a:r>
                        <a:rPr lang="en-US" sz="1000" b="0" i="0" u="none" strike="noStrike" dirty="0">
                          <a:solidFill>
                            <a:srgbClr val="000000"/>
                          </a:solidFill>
                          <a:effectLst/>
                          <a:latin typeface="Times New Roman" panose="02020603050405020304" pitchFamily="18" charset="0"/>
                        </a:rPr>
                        <a:t>, 9.5 km from the city of </a:t>
                      </a:r>
                      <a:r>
                        <a:rPr lang="en-US" sz="1000" b="0" i="0" u="none" strike="noStrike" dirty="0" err="1">
                          <a:solidFill>
                            <a:srgbClr val="000000"/>
                          </a:solidFill>
                          <a:effectLst/>
                          <a:latin typeface="Times New Roman" panose="02020603050405020304" pitchFamily="18" charset="0"/>
                        </a:rPr>
                        <a:t>Parkent</a:t>
                      </a:r>
                      <a:r>
                        <a:rPr lang="en-US" sz="1000" b="0" i="0" u="none" strike="noStrike" dirty="0">
                          <a:solidFill>
                            <a:srgbClr val="000000"/>
                          </a:solidFill>
                          <a:effectLst/>
                          <a:latin typeface="Times New Roman" panose="02020603050405020304" pitchFamily="18" charset="0"/>
                        </a:rPr>
                        <a:t>)</a:t>
                      </a:r>
                      <a:endParaRPr lang="ru-RU" sz="1000" b="0" i="0" u="none" strike="noStrike" dirty="0">
                        <a:solidFill>
                          <a:srgbClr val="000000"/>
                        </a:solidFill>
                        <a:effectLst/>
                        <a:latin typeface="Times New Roman" panose="02020603050405020304" pitchFamily="18" charset="0"/>
                      </a:endParaRP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700" b="0" i="0" u="none" strike="noStrike">
                          <a:solidFill>
                            <a:srgbClr val="000000"/>
                          </a:solidFill>
                          <a:effectLst/>
                          <a:latin typeface="Times New Roman" panose="02020603050405020304" pitchFamily="18" charset="0"/>
                        </a:rPr>
                        <a:t>215</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100" b="0" i="0" u="none" strike="noStrike" dirty="0">
                          <a:solidFill>
                            <a:srgbClr val="000000"/>
                          </a:solidFill>
                          <a:effectLst/>
                          <a:latin typeface="Times New Roman" panose="02020603050405020304" pitchFamily="18" charset="0"/>
                        </a:rPr>
                        <a:t>1,1</a:t>
                      </a:r>
                    </a:p>
                  </a:txBody>
                  <a:tcPr marL="4661" marR="4661" marT="4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37727142"/>
                  </a:ext>
                </a:extLst>
              </a:tr>
            </a:tbl>
          </a:graphicData>
        </a:graphic>
      </p:graphicFrame>
    </p:spTree>
    <p:extLst>
      <p:ext uri="{BB962C8B-B14F-4D97-AF65-F5344CB8AC3E}">
        <p14:creationId xmlns:p14="http://schemas.microsoft.com/office/powerpoint/2010/main" val="206447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a:extLst>
              <a:ext uri="{FF2B5EF4-FFF2-40B4-BE49-F238E27FC236}">
                <a16:creationId xmlns:a16="http://schemas.microsoft.com/office/drawing/2014/main" id="{A5743C3C-DDBB-4479-9B3D-8AE49F8EE713}"/>
              </a:ext>
            </a:extLst>
          </p:cNvPr>
          <p:cNvSpPr/>
          <p:nvPr/>
        </p:nvSpPr>
        <p:spPr>
          <a:xfrm>
            <a:off x="-8721" y="-1357"/>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2818443" y="239323"/>
            <a:ext cx="7683840" cy="646331"/>
          </a:xfrm>
          <a:prstGeom prst="rect">
            <a:avLst/>
          </a:prstGeom>
          <a:noFill/>
        </p:spPr>
        <p:txBody>
          <a:bodyPr wrap="square" lIns="91440" tIns="45720" rIns="91440" bIns="45720" rtlCol="0" anchor="t">
            <a:spAutoFit/>
          </a:bodyPr>
          <a:lstStyle/>
          <a:p>
            <a:pPr>
              <a:defRPr/>
            </a:pPr>
            <a:r>
              <a:rPr lang="en-US" dirty="0">
                <a:solidFill>
                  <a:srgbClr val="00425F"/>
                </a:solidFill>
                <a:latin typeface="Montserrat" pitchFamily="2" charset="-52"/>
              </a:rPr>
              <a:t>International logistics transport corridors</a:t>
            </a:r>
            <a:endParaRPr lang="en-GB" dirty="0">
              <a:solidFill>
                <a:srgbClr val="00425F"/>
              </a:solidFill>
              <a:latin typeface="Montserrat" pitchFamily="2" charset="-5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48" name="Рисунок 147">
            <a:extLst>
              <a:ext uri="{FF2B5EF4-FFF2-40B4-BE49-F238E27FC236}">
                <a16:creationId xmlns:a16="http://schemas.microsoft.com/office/drawing/2014/main" id="{CD1DF726-6719-473F-9CDC-39118F7A8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a:extLst>
              <a:ext uri="{FF2B5EF4-FFF2-40B4-BE49-F238E27FC236}">
                <a16:creationId xmlns:a16="http://schemas.microsoft.com/office/drawing/2014/main" id="{1198182F-9F07-4304-864A-5E4B33E29379}"/>
              </a:ext>
            </a:extLst>
          </p:cNvPr>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a:extLst>
              <a:ext uri="{FF2B5EF4-FFF2-40B4-BE49-F238E27FC236}">
                <a16:creationId xmlns:a16="http://schemas.microsoft.com/office/drawing/2014/main" id="{D3C67BFD-008A-47B2-9417-2B7604DB6ABD}"/>
              </a:ext>
            </a:extLst>
          </p:cNvPr>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a:extLst>
              <a:ext uri="{FF2B5EF4-FFF2-40B4-BE49-F238E27FC236}">
                <a16:creationId xmlns:a16="http://schemas.microsoft.com/office/drawing/2014/main" id="{D7136CE1-C90A-4B69-8DB9-4344DEDA1226}"/>
              </a:ext>
            </a:extLst>
          </p:cNvPr>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a:extLst>
              <a:ext uri="{FF2B5EF4-FFF2-40B4-BE49-F238E27FC236}">
                <a16:creationId xmlns:a16="http://schemas.microsoft.com/office/drawing/2014/main" id="{6ED2B5AF-AE19-4B3E-BA70-E26A6AA12EB0}"/>
              </a:ext>
            </a:extLst>
          </p:cNvPr>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a:extLst>
              <a:ext uri="{FF2B5EF4-FFF2-40B4-BE49-F238E27FC236}">
                <a16:creationId xmlns:a16="http://schemas.microsoft.com/office/drawing/2014/main" id="{DA8AB068-1F69-4133-BC38-8AC5896B0EDC}"/>
              </a:ext>
            </a:extLst>
          </p:cNvPr>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a:extLst>
              <a:ext uri="{FF2B5EF4-FFF2-40B4-BE49-F238E27FC236}">
                <a16:creationId xmlns:a16="http://schemas.microsoft.com/office/drawing/2014/main" id="{396ECE14-1A73-49B1-8B4C-AE6FEB35DDA8}"/>
              </a:ext>
            </a:extLst>
          </p:cNvPr>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a:extLst>
              <a:ext uri="{FF2B5EF4-FFF2-40B4-BE49-F238E27FC236}">
                <a16:creationId xmlns:a16="http://schemas.microsoft.com/office/drawing/2014/main" id="{57DCBBDA-6E32-418B-B467-23044B2E3EEB}"/>
              </a:ext>
            </a:extLst>
          </p:cNvPr>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a:extLst>
              <a:ext uri="{FF2B5EF4-FFF2-40B4-BE49-F238E27FC236}">
                <a16:creationId xmlns:a16="http://schemas.microsoft.com/office/drawing/2014/main" id="{FEAF0F2E-3746-430F-A832-B5256256E7FA}"/>
              </a:ext>
            </a:extLst>
          </p:cNvPr>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a:extLst>
              <a:ext uri="{FF2B5EF4-FFF2-40B4-BE49-F238E27FC236}">
                <a16:creationId xmlns:a16="http://schemas.microsoft.com/office/drawing/2014/main" id="{3E9B0C6B-8F98-4CE3-AFCA-C8B03849B929}"/>
              </a:ext>
            </a:extLst>
          </p:cNvPr>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a:extLst>
              <a:ext uri="{FF2B5EF4-FFF2-40B4-BE49-F238E27FC236}">
                <a16:creationId xmlns:a16="http://schemas.microsoft.com/office/drawing/2014/main" id="{3C973854-A932-4EF6-8342-8517CDDDD620}"/>
              </a:ext>
            </a:extLst>
          </p:cNvPr>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a:extLst>
              <a:ext uri="{FF2B5EF4-FFF2-40B4-BE49-F238E27FC236}">
                <a16:creationId xmlns:a16="http://schemas.microsoft.com/office/drawing/2014/main" id="{99636B73-A70D-4E6B-BE98-3A0E5CFA434D}"/>
              </a:ext>
            </a:extLst>
          </p:cNvPr>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a:extLst>
              <a:ext uri="{FF2B5EF4-FFF2-40B4-BE49-F238E27FC236}">
                <a16:creationId xmlns:a16="http://schemas.microsoft.com/office/drawing/2014/main" id="{F2A72742-01CF-433A-99A5-6F150CF72670}"/>
              </a:ext>
            </a:extLst>
          </p:cNvPr>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a:extLst>
              <a:ext uri="{FF2B5EF4-FFF2-40B4-BE49-F238E27FC236}">
                <a16:creationId xmlns:a16="http://schemas.microsoft.com/office/drawing/2014/main" id="{5BC88C4B-0257-47CC-8DA9-706D62311CB4}"/>
              </a:ext>
            </a:extLst>
          </p:cNvPr>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a:extLst>
              <a:ext uri="{FF2B5EF4-FFF2-40B4-BE49-F238E27FC236}">
                <a16:creationId xmlns:a16="http://schemas.microsoft.com/office/drawing/2014/main" id="{79419D85-473F-48E5-A4F3-5463A039AEAF}"/>
              </a:ext>
            </a:extLst>
          </p:cNvPr>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a:extLst>
              <a:ext uri="{FF2B5EF4-FFF2-40B4-BE49-F238E27FC236}">
                <a16:creationId xmlns:a16="http://schemas.microsoft.com/office/drawing/2014/main" id="{82B27B7E-66E4-4311-BD63-02BA4C754B19}"/>
              </a:ext>
            </a:extLst>
          </p:cNvPr>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a:extLst>
              <a:ext uri="{FF2B5EF4-FFF2-40B4-BE49-F238E27FC236}">
                <a16:creationId xmlns:a16="http://schemas.microsoft.com/office/drawing/2014/main" id="{4CDE5DD9-AC29-4825-92EE-703874433A29}"/>
              </a:ext>
            </a:extLst>
          </p:cNvPr>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a:extLst>
              <a:ext uri="{FF2B5EF4-FFF2-40B4-BE49-F238E27FC236}">
                <a16:creationId xmlns:a16="http://schemas.microsoft.com/office/drawing/2014/main" id="{D958D532-90A2-4C49-85C9-7DFBEF160AD4}"/>
              </a:ext>
            </a:extLst>
          </p:cNvPr>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a:extLst>
              <a:ext uri="{FF2B5EF4-FFF2-40B4-BE49-F238E27FC236}">
                <a16:creationId xmlns:a16="http://schemas.microsoft.com/office/drawing/2014/main" id="{6EBE5AC3-3A41-4174-9FEA-F2526BAE02E7}"/>
              </a:ext>
            </a:extLst>
          </p:cNvPr>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a:extLst>
              <a:ext uri="{FF2B5EF4-FFF2-40B4-BE49-F238E27FC236}">
                <a16:creationId xmlns:a16="http://schemas.microsoft.com/office/drawing/2014/main" id="{1F8D65D1-22DA-4BBD-BA49-6DC9B6144FB5}"/>
              </a:ext>
            </a:extLst>
          </p:cNvPr>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a:extLst>
              <a:ext uri="{FF2B5EF4-FFF2-40B4-BE49-F238E27FC236}">
                <a16:creationId xmlns:a16="http://schemas.microsoft.com/office/drawing/2014/main" id="{B8FCC3BE-76B9-4AD7-84EB-34035102D074}"/>
              </a:ext>
            </a:extLst>
          </p:cNvPr>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a:extLst>
              <a:ext uri="{FF2B5EF4-FFF2-40B4-BE49-F238E27FC236}">
                <a16:creationId xmlns:a16="http://schemas.microsoft.com/office/drawing/2014/main" id="{B2CA0BF7-F868-46E5-9E07-ECE722E868FE}"/>
              </a:ext>
            </a:extLst>
          </p:cNvPr>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a:extLst>
              <a:ext uri="{FF2B5EF4-FFF2-40B4-BE49-F238E27FC236}">
                <a16:creationId xmlns:a16="http://schemas.microsoft.com/office/drawing/2014/main" id="{EBDBEA2A-5587-4636-B127-DB1AEBBCD5CA}"/>
              </a:ext>
            </a:extLst>
          </p:cNvPr>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6894CB9-28E0-4CCA-BB0D-3E245000D666}"/>
              </a:ext>
            </a:extLst>
          </p:cNvPr>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Mazar-</a:t>
            </a: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i</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-Sharif</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5796FDA-94AC-4A56-A53D-C739093C8C55}"/>
              </a:ext>
            </a:extLst>
          </p:cNvPr>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Afghanistan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D7597990-56AE-4DEC-90E3-A441A9F02F53}"/>
              </a:ext>
            </a:extLst>
          </p:cNvPr>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Kashgar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DD145A6-D503-4DB6-8CAA-9F0C2E2E8F79}"/>
              </a:ext>
            </a:extLst>
          </p:cNvPr>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365F51C-20AB-42FE-9E84-557096AE901D}"/>
              </a:ext>
            </a:extLst>
          </p:cNvPr>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Bandar-e-Abbas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1FCBEF5-F7CD-44B4-B96F-E14BEFDFC34C}"/>
              </a:ext>
            </a:extLst>
          </p:cNvPr>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Chakhbahar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A63FC98-9718-4DED-AC71-2059487087EA}"/>
              </a:ext>
            </a:extLst>
          </p:cNvPr>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Iran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7DD40B47-0DC1-441D-9F6B-D684E7CDF037}"/>
              </a:ext>
            </a:extLst>
          </p:cNvPr>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Moscow</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a:extLst>
              <a:ext uri="{FF2B5EF4-FFF2-40B4-BE49-F238E27FC236}">
                <a16:creationId xmlns:a16="http://schemas.microsoft.com/office/drawing/2014/main" id="{DC3D11C5-FBD1-46F5-A39E-AB573138D63A}"/>
              </a:ext>
            </a:extLst>
          </p:cNvPr>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a:extLst>
              <a:ext uri="{FF2B5EF4-FFF2-40B4-BE49-F238E27FC236}">
                <a16:creationId xmlns:a16="http://schemas.microsoft.com/office/drawing/2014/main" id="{6219DB6C-38F9-4B70-B759-74AC91DFA661}"/>
              </a:ext>
            </a:extLst>
          </p:cNvPr>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a:extLst>
              <a:ext uri="{FF2B5EF4-FFF2-40B4-BE49-F238E27FC236}">
                <a16:creationId xmlns:a16="http://schemas.microsoft.com/office/drawing/2014/main" id="{F410DAD5-7187-49B7-85F0-091628D72A72}"/>
              </a:ext>
            </a:extLst>
          </p:cNvPr>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a:extLst>
              <a:ext uri="{FF2B5EF4-FFF2-40B4-BE49-F238E27FC236}">
                <a16:creationId xmlns:a16="http://schemas.microsoft.com/office/drawing/2014/main" id="{E78E02F2-ADC9-4898-BC54-A3439163B91E}"/>
              </a:ext>
            </a:extLst>
          </p:cNvPr>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a:extLst>
              <a:ext uri="{FF2B5EF4-FFF2-40B4-BE49-F238E27FC236}">
                <a16:creationId xmlns:a16="http://schemas.microsoft.com/office/drawing/2014/main" id="{5550064C-4A10-4338-BE1A-031E8E1790F3}"/>
              </a:ext>
            </a:extLst>
          </p:cNvPr>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57A11FE-AADF-49CB-BD1D-E4AB48FA68B7}"/>
              </a:ext>
            </a:extLst>
          </p:cNvPr>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a:extLst>
              <a:ext uri="{FF2B5EF4-FFF2-40B4-BE49-F238E27FC236}">
                <a16:creationId xmlns:a16="http://schemas.microsoft.com/office/drawing/2014/main" id="{BC75F73F-819E-49EC-A0BD-CBE0724BA160}"/>
              </a:ext>
            </a:extLst>
          </p:cNvPr>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a:extLst>
              <a:ext uri="{FF2B5EF4-FFF2-40B4-BE49-F238E27FC236}">
                <a16:creationId xmlns:a16="http://schemas.microsoft.com/office/drawing/2014/main" id="{91C7168D-BC2D-49B4-848D-CF6D43D47765}"/>
              </a:ext>
            </a:extLst>
          </p:cNvPr>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a:extLst>
              <a:ext uri="{FF2B5EF4-FFF2-40B4-BE49-F238E27FC236}">
                <a16:creationId xmlns:a16="http://schemas.microsoft.com/office/drawing/2014/main" id="{05F5AF55-E90D-467E-AEA0-9F29F2B5B358}"/>
              </a:ext>
            </a:extLst>
          </p:cNvPr>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9F47C94-68C4-453B-93CF-250EE3088ACE}"/>
              </a:ext>
            </a:extLst>
          </p:cNvPr>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a:extLst>
              <a:ext uri="{FF2B5EF4-FFF2-40B4-BE49-F238E27FC236}">
                <a16:creationId xmlns:a16="http://schemas.microsoft.com/office/drawing/2014/main" id="{F3EB1CB2-56A7-48AD-B8E8-03B6B536A373}"/>
              </a:ext>
            </a:extLst>
          </p:cNvPr>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a:extLst>
              <a:ext uri="{FF2B5EF4-FFF2-40B4-BE49-F238E27FC236}">
                <a16:creationId xmlns:a16="http://schemas.microsoft.com/office/drawing/2014/main" id="{A9BE5CF4-7F62-4FD8-A694-E5A3EE11BC43}"/>
              </a:ext>
            </a:extLst>
          </p:cNvPr>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a:extLst>
              <a:ext uri="{FF2B5EF4-FFF2-40B4-BE49-F238E27FC236}">
                <a16:creationId xmlns:a16="http://schemas.microsoft.com/office/drawing/2014/main" id="{32E315E4-12A3-4614-99DB-143018F47D52}"/>
              </a:ext>
            </a:extLst>
          </p:cNvPr>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a:extLst>
              <a:ext uri="{FF2B5EF4-FFF2-40B4-BE49-F238E27FC236}">
                <a16:creationId xmlns:a16="http://schemas.microsoft.com/office/drawing/2014/main" id="{E02F0023-A37C-481F-8FA7-58EDCEF9ACC6}"/>
              </a:ext>
            </a:extLst>
          </p:cNvPr>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a:extLst>
              <a:ext uri="{FF2B5EF4-FFF2-40B4-BE49-F238E27FC236}">
                <a16:creationId xmlns:a16="http://schemas.microsoft.com/office/drawing/2014/main" id="{70649B1B-09C3-4E81-811D-BFC48A3D2463}"/>
              </a:ext>
            </a:extLst>
          </p:cNvPr>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a:extLst>
              <a:ext uri="{FF2B5EF4-FFF2-40B4-BE49-F238E27FC236}">
                <a16:creationId xmlns:a16="http://schemas.microsoft.com/office/drawing/2014/main" id="{969A794B-2638-4B99-A79E-294135D1A716}"/>
              </a:ext>
            </a:extLst>
          </p:cNvPr>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a:extLst>
              <a:ext uri="{FF2B5EF4-FFF2-40B4-BE49-F238E27FC236}">
                <a16:creationId xmlns:a16="http://schemas.microsoft.com/office/drawing/2014/main" id="{9E51F627-2A9C-40AC-8E88-EAD1330FC940}"/>
              </a:ext>
            </a:extLst>
          </p:cNvPr>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a:extLst>
              <a:ext uri="{FF2B5EF4-FFF2-40B4-BE49-F238E27FC236}">
                <a16:creationId xmlns:a16="http://schemas.microsoft.com/office/drawing/2014/main" id="{AE50944B-5564-47DB-A6BC-B4E58C4D3E9F}"/>
              </a:ext>
            </a:extLst>
          </p:cNvPr>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a:extLst>
              <a:ext uri="{FF2B5EF4-FFF2-40B4-BE49-F238E27FC236}">
                <a16:creationId xmlns:a16="http://schemas.microsoft.com/office/drawing/2014/main" id="{A6215B1D-D705-41A4-B4D6-24B65C97EDDF}"/>
              </a:ext>
            </a:extLst>
          </p:cNvPr>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a:extLst>
              <a:ext uri="{FF2B5EF4-FFF2-40B4-BE49-F238E27FC236}">
                <a16:creationId xmlns:a16="http://schemas.microsoft.com/office/drawing/2014/main" id="{DCDB0558-8564-4E3A-B63D-1E1A11FCEF27}"/>
              </a:ext>
            </a:extLst>
          </p:cNvPr>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a:extLst>
              <a:ext uri="{FF2B5EF4-FFF2-40B4-BE49-F238E27FC236}">
                <a16:creationId xmlns:a16="http://schemas.microsoft.com/office/drawing/2014/main" id="{2B4898B8-0EBC-4AF0-8EB8-E958A08CA5C9}"/>
              </a:ext>
            </a:extLst>
          </p:cNvPr>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a:extLst>
              <a:ext uri="{FF2B5EF4-FFF2-40B4-BE49-F238E27FC236}">
                <a16:creationId xmlns:a16="http://schemas.microsoft.com/office/drawing/2014/main" id="{CF66B523-3D7D-420B-BF00-44805A872292}"/>
              </a:ext>
            </a:extLst>
          </p:cNvPr>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a:extLst>
              <a:ext uri="{FF2B5EF4-FFF2-40B4-BE49-F238E27FC236}">
                <a16:creationId xmlns:a16="http://schemas.microsoft.com/office/drawing/2014/main" id="{A1FE4405-A666-4666-BF19-7263C355DE30}"/>
              </a:ext>
            </a:extLst>
          </p:cNvPr>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a:extLst>
              <a:ext uri="{FF2B5EF4-FFF2-40B4-BE49-F238E27FC236}">
                <a16:creationId xmlns:a16="http://schemas.microsoft.com/office/drawing/2014/main" id="{6145B311-27E2-4FD5-894F-4BB4FC274B26}"/>
              </a:ext>
            </a:extLst>
          </p:cNvPr>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a:extLst>
              <a:ext uri="{FF2B5EF4-FFF2-40B4-BE49-F238E27FC236}">
                <a16:creationId xmlns:a16="http://schemas.microsoft.com/office/drawing/2014/main" id="{4D5B998C-A60D-49EA-A19D-25D295F2741A}"/>
              </a:ext>
            </a:extLst>
          </p:cNvPr>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a:extLst>
              <a:ext uri="{FF2B5EF4-FFF2-40B4-BE49-F238E27FC236}">
                <a16:creationId xmlns:a16="http://schemas.microsoft.com/office/drawing/2014/main" id="{F2EC1B63-AF8D-48D2-954D-DD6A89ED9886}"/>
              </a:ext>
            </a:extLst>
          </p:cNvPr>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a:extLst>
              <a:ext uri="{FF2B5EF4-FFF2-40B4-BE49-F238E27FC236}">
                <a16:creationId xmlns:a16="http://schemas.microsoft.com/office/drawing/2014/main" id="{457A809D-7FE3-48B8-ACA2-A68B780F1F04}"/>
              </a:ext>
            </a:extLst>
          </p:cNvPr>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a:extLst>
              <a:ext uri="{FF2B5EF4-FFF2-40B4-BE49-F238E27FC236}">
                <a16:creationId xmlns:a16="http://schemas.microsoft.com/office/drawing/2014/main" id="{31079967-6A88-43B9-99F3-C35A680EA4FC}"/>
              </a:ext>
            </a:extLst>
          </p:cNvPr>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a:extLst>
              <a:ext uri="{FF2B5EF4-FFF2-40B4-BE49-F238E27FC236}">
                <a16:creationId xmlns:a16="http://schemas.microsoft.com/office/drawing/2014/main" id="{997F1B66-F296-44AF-9793-9FD8723D9E32}"/>
              </a:ext>
            </a:extLst>
          </p:cNvPr>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a:extLst>
              <a:ext uri="{FF2B5EF4-FFF2-40B4-BE49-F238E27FC236}">
                <a16:creationId xmlns:a16="http://schemas.microsoft.com/office/drawing/2014/main" id="{8EF566AA-1289-4ADB-B006-D406572E7910}"/>
              </a:ext>
            </a:extLst>
          </p:cNvPr>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a:extLst>
              <a:ext uri="{FF2B5EF4-FFF2-40B4-BE49-F238E27FC236}">
                <a16:creationId xmlns:a16="http://schemas.microsoft.com/office/drawing/2014/main" id="{220569F3-66B7-435A-AE81-B0FAA447FD0F}"/>
              </a:ext>
            </a:extLst>
          </p:cNvPr>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a:extLst>
              <a:ext uri="{FF2B5EF4-FFF2-40B4-BE49-F238E27FC236}">
                <a16:creationId xmlns:a16="http://schemas.microsoft.com/office/drawing/2014/main" id="{3E26021B-C290-43CE-B36D-B73C7038FD26}"/>
              </a:ext>
            </a:extLst>
          </p:cNvPr>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a:extLst>
              <a:ext uri="{FF2B5EF4-FFF2-40B4-BE49-F238E27FC236}">
                <a16:creationId xmlns:a16="http://schemas.microsoft.com/office/drawing/2014/main" id="{0DC5896E-CCD3-4C19-A991-A53FA1FE9176}"/>
              </a:ext>
            </a:extLst>
          </p:cNvPr>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a:extLst>
              <a:ext uri="{FF2B5EF4-FFF2-40B4-BE49-F238E27FC236}">
                <a16:creationId xmlns:a16="http://schemas.microsoft.com/office/drawing/2014/main" id="{11AF4A49-6A17-4A8E-B9F4-186EBEF5F28D}"/>
              </a:ext>
            </a:extLst>
          </p:cNvPr>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a:extLst>
              <a:ext uri="{FF2B5EF4-FFF2-40B4-BE49-F238E27FC236}">
                <a16:creationId xmlns:a16="http://schemas.microsoft.com/office/drawing/2014/main" id="{ABCC8C2E-0577-4724-AFD2-24382EDA6276}"/>
              </a:ext>
            </a:extLst>
          </p:cNvPr>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a:extLst>
              <a:ext uri="{FF2B5EF4-FFF2-40B4-BE49-F238E27FC236}">
                <a16:creationId xmlns:a16="http://schemas.microsoft.com/office/drawing/2014/main" id="{02993587-1EFC-44D6-8CA4-2DB83FB909AD}"/>
              </a:ext>
            </a:extLst>
          </p:cNvPr>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a:extLst>
              <a:ext uri="{FF2B5EF4-FFF2-40B4-BE49-F238E27FC236}">
                <a16:creationId xmlns:a16="http://schemas.microsoft.com/office/drawing/2014/main" id="{4E3646D9-BE3C-41A5-8691-88DA58D3A59D}"/>
              </a:ext>
            </a:extLst>
          </p:cNvPr>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a:extLst>
              <a:ext uri="{FF2B5EF4-FFF2-40B4-BE49-F238E27FC236}">
                <a16:creationId xmlns:a16="http://schemas.microsoft.com/office/drawing/2014/main" id="{995F1CA4-A36F-4D05-AB35-EAFC35F9B0FB}"/>
              </a:ext>
            </a:extLst>
          </p:cNvPr>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a:extLst>
              <a:ext uri="{FF2B5EF4-FFF2-40B4-BE49-F238E27FC236}">
                <a16:creationId xmlns:a16="http://schemas.microsoft.com/office/drawing/2014/main" id="{D7E85A3D-749F-42A1-920E-68DD523F0D70}"/>
              </a:ext>
            </a:extLst>
          </p:cNvPr>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a:extLst>
              <a:ext uri="{FF2B5EF4-FFF2-40B4-BE49-F238E27FC236}">
                <a16:creationId xmlns:a16="http://schemas.microsoft.com/office/drawing/2014/main" id="{DA9BDC3D-EFF0-4A59-936A-C2C25186F117}"/>
              </a:ext>
            </a:extLst>
          </p:cNvPr>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a:extLst>
              <a:ext uri="{FF2B5EF4-FFF2-40B4-BE49-F238E27FC236}">
                <a16:creationId xmlns:a16="http://schemas.microsoft.com/office/drawing/2014/main" id="{907AE715-0E81-4D02-8C65-47068B99755C}"/>
              </a:ext>
            </a:extLst>
          </p:cNvPr>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a:extLst>
              <a:ext uri="{FF2B5EF4-FFF2-40B4-BE49-F238E27FC236}">
                <a16:creationId xmlns:a16="http://schemas.microsoft.com/office/drawing/2014/main" id="{45948974-BEE2-4406-9A83-8654EA89AD25}"/>
              </a:ext>
            </a:extLst>
          </p:cNvPr>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a:extLst>
              <a:ext uri="{FF2B5EF4-FFF2-40B4-BE49-F238E27FC236}">
                <a16:creationId xmlns:a16="http://schemas.microsoft.com/office/drawing/2014/main" id="{A6492325-00E0-4AEB-A8F1-43EA6334A408}"/>
              </a:ext>
            </a:extLst>
          </p:cNvPr>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a:extLst>
              <a:ext uri="{FF2B5EF4-FFF2-40B4-BE49-F238E27FC236}">
                <a16:creationId xmlns:a16="http://schemas.microsoft.com/office/drawing/2014/main" id="{8A632DD4-98D8-4A22-9C73-7EB4C09549D1}"/>
              </a:ext>
            </a:extLst>
          </p:cNvPr>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a:extLst>
              <a:ext uri="{FF2B5EF4-FFF2-40B4-BE49-F238E27FC236}">
                <a16:creationId xmlns:a16="http://schemas.microsoft.com/office/drawing/2014/main" id="{B62B9C74-4075-465F-BC62-3B5F9F306C71}"/>
              </a:ext>
            </a:extLst>
          </p:cNvPr>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a:extLst>
              <a:ext uri="{FF2B5EF4-FFF2-40B4-BE49-F238E27FC236}">
                <a16:creationId xmlns:a16="http://schemas.microsoft.com/office/drawing/2014/main" id="{76D8408D-F4E9-430F-B860-02F058621BD9}"/>
              </a:ext>
            </a:extLst>
          </p:cNvPr>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a:extLst>
              <a:ext uri="{FF2B5EF4-FFF2-40B4-BE49-F238E27FC236}">
                <a16:creationId xmlns:a16="http://schemas.microsoft.com/office/drawing/2014/main" id="{222BAFDC-B52D-45C6-9A0D-54ECD8F2C5A8}"/>
              </a:ext>
            </a:extLst>
          </p:cNvPr>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a:extLst>
              <a:ext uri="{FF2B5EF4-FFF2-40B4-BE49-F238E27FC236}">
                <a16:creationId xmlns:a16="http://schemas.microsoft.com/office/drawing/2014/main" id="{95E6CD12-6498-4C43-9DE5-F16B22211B74}"/>
              </a:ext>
            </a:extLst>
          </p:cNvPr>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a:extLst>
              <a:ext uri="{FF2B5EF4-FFF2-40B4-BE49-F238E27FC236}">
                <a16:creationId xmlns:a16="http://schemas.microsoft.com/office/drawing/2014/main" id="{669C3FE2-F368-40F8-891B-34CA5B191A6B}"/>
              </a:ext>
            </a:extLst>
          </p:cNvPr>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a:extLst>
              <a:ext uri="{FF2B5EF4-FFF2-40B4-BE49-F238E27FC236}">
                <a16:creationId xmlns:a16="http://schemas.microsoft.com/office/drawing/2014/main" id="{FA2038D1-9DC9-43A6-84B9-8A9C61FE63F5}"/>
              </a:ext>
            </a:extLst>
          </p:cNvPr>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a:extLst>
              <a:ext uri="{FF2B5EF4-FFF2-40B4-BE49-F238E27FC236}">
                <a16:creationId xmlns:a16="http://schemas.microsoft.com/office/drawing/2014/main" id="{679D941D-9D67-4571-B4A8-215A695B0874}"/>
              </a:ext>
            </a:extLst>
          </p:cNvPr>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a:extLst>
              <a:ext uri="{FF2B5EF4-FFF2-40B4-BE49-F238E27FC236}">
                <a16:creationId xmlns:a16="http://schemas.microsoft.com/office/drawing/2014/main" id="{C9BDF134-1ABB-467E-A0FA-23FE4A920537}"/>
              </a:ext>
            </a:extLst>
          </p:cNvPr>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a:extLst>
              <a:ext uri="{FF2B5EF4-FFF2-40B4-BE49-F238E27FC236}">
                <a16:creationId xmlns:a16="http://schemas.microsoft.com/office/drawing/2014/main" id="{4B3F5A4C-29F4-4A1B-A907-F712CA00A0F6}"/>
              </a:ext>
            </a:extLst>
          </p:cNvPr>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a:extLst>
              <a:ext uri="{FF2B5EF4-FFF2-40B4-BE49-F238E27FC236}">
                <a16:creationId xmlns:a16="http://schemas.microsoft.com/office/drawing/2014/main" id="{71B6DFCA-3695-46C0-A950-D5CDDE1692FC}"/>
              </a:ext>
            </a:extLst>
          </p:cNvPr>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a:extLst>
              <a:ext uri="{FF2B5EF4-FFF2-40B4-BE49-F238E27FC236}">
                <a16:creationId xmlns:a16="http://schemas.microsoft.com/office/drawing/2014/main" id="{FDE97F88-3596-499B-94F9-29C01D63F46E}"/>
              </a:ext>
            </a:extLst>
          </p:cNvPr>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a:extLst>
              <a:ext uri="{FF2B5EF4-FFF2-40B4-BE49-F238E27FC236}">
                <a16:creationId xmlns:a16="http://schemas.microsoft.com/office/drawing/2014/main" id="{362BE8F8-CEEB-466C-B28A-1C16CB0EA404}"/>
              </a:ext>
            </a:extLst>
          </p:cNvPr>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a:extLst>
              <a:ext uri="{FF2B5EF4-FFF2-40B4-BE49-F238E27FC236}">
                <a16:creationId xmlns:a16="http://schemas.microsoft.com/office/drawing/2014/main" id="{7A49C6E2-2843-484F-98F1-00D4112183AF}"/>
              </a:ext>
            </a:extLst>
          </p:cNvPr>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a:extLst>
              <a:ext uri="{FF2B5EF4-FFF2-40B4-BE49-F238E27FC236}">
                <a16:creationId xmlns:a16="http://schemas.microsoft.com/office/drawing/2014/main" id="{430A6CB1-1010-4DED-AEE7-DD47B9666072}"/>
              </a:ext>
            </a:extLst>
          </p:cNvPr>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a:extLst>
              <a:ext uri="{FF2B5EF4-FFF2-40B4-BE49-F238E27FC236}">
                <a16:creationId xmlns:a16="http://schemas.microsoft.com/office/drawing/2014/main" id="{FE7B2DF9-0189-4BD4-802B-E5080C647229}"/>
              </a:ext>
            </a:extLst>
          </p:cNvPr>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a:extLst>
              <a:ext uri="{FF2B5EF4-FFF2-40B4-BE49-F238E27FC236}">
                <a16:creationId xmlns:a16="http://schemas.microsoft.com/office/drawing/2014/main" id="{FECBD714-7093-47CB-9533-140B56F2B807}"/>
              </a:ext>
            </a:extLst>
          </p:cNvPr>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a:extLst>
              <a:ext uri="{FF2B5EF4-FFF2-40B4-BE49-F238E27FC236}">
                <a16:creationId xmlns:a16="http://schemas.microsoft.com/office/drawing/2014/main" id="{0BA7BCAA-7888-4B9C-849F-13366E82E51D}"/>
              </a:ext>
            </a:extLst>
          </p:cNvPr>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a:extLst>
              <a:ext uri="{FF2B5EF4-FFF2-40B4-BE49-F238E27FC236}">
                <a16:creationId xmlns:a16="http://schemas.microsoft.com/office/drawing/2014/main" id="{DA42E41E-D87F-42DF-B3FE-06F4A1EB47D6}"/>
              </a:ext>
            </a:extLst>
          </p:cNvPr>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62486CE7-EA9F-4D00-8593-C8290D5305E3}"/>
              </a:ext>
            </a:extLst>
          </p:cNvPr>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Sankt-Peterburg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0D382666-CEEA-46FB-B22B-36D11504A030}"/>
              </a:ext>
            </a:extLst>
          </p:cNvPr>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E68CBF7D-970F-4FB3-8F07-9AD7933505FF}"/>
              </a:ext>
            </a:extLst>
          </p:cNvPr>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Klaipeda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23C5F146-8D41-4F05-A977-7C6B4D4617F4}"/>
              </a:ext>
            </a:extLst>
          </p:cNvPr>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897CBE91-11BE-435C-876B-E08BF1B21F11}"/>
              </a:ext>
            </a:extLst>
          </p:cNvPr>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Kyiv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22E3194A-5773-4503-B402-D69CCE598C68}"/>
              </a:ext>
            </a:extLst>
          </p:cNvPr>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Lviv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id="{A0863B45-5611-4AFA-A749-24F09657E276}"/>
              </a:ext>
            </a:extLst>
          </p:cNvPr>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a:extLst>
              <a:ext uri="{FF2B5EF4-FFF2-40B4-BE49-F238E27FC236}">
                <a16:creationId xmlns:a16="http://schemas.microsoft.com/office/drawing/2014/main" id="{0BFE9148-2F5D-40AA-8CFD-6C67E631AF30}"/>
              </a:ext>
            </a:extLst>
          </p:cNvPr>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A77BFA8-9715-4754-AE50-01419ABD2A1C}"/>
              </a:ext>
            </a:extLst>
          </p:cNvPr>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ECD9E83B-BD3E-413A-92CC-D630F357ABA8}"/>
              </a:ext>
            </a:extLst>
          </p:cNvPr>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76634067-E31A-42E5-9522-F83C37ABC701}"/>
              </a:ext>
            </a:extLst>
          </p:cNvPr>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7367A5C8-3D81-4805-BC5D-01C8DE4AE02C}"/>
              </a:ext>
            </a:extLst>
          </p:cNvPr>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Peshavar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6A2681F7-DE20-425D-A120-26B60311591B}"/>
              </a:ext>
            </a:extLst>
          </p:cNvPr>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1C4D90BF-C591-461A-ABD2-6DBCD9CA1349}"/>
              </a:ext>
            </a:extLst>
          </p:cNvPr>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189233E5-8508-4ADD-9689-486AF84D17EC}"/>
              </a:ext>
            </a:extLst>
          </p:cNvPr>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Beyney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8F601063-0A80-4574-96D5-1C0A57A91411}"/>
              </a:ext>
            </a:extLst>
          </p:cNvPr>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6140F78A-7381-42B7-8B9D-59A802B65D44}"/>
              </a:ext>
            </a:extLst>
          </p:cNvPr>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2B7B3B71-3FD8-46DE-B660-23FA520C35E0}"/>
              </a:ext>
            </a:extLst>
          </p:cNvPr>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a:extLst>
              <a:ext uri="{FF2B5EF4-FFF2-40B4-BE49-F238E27FC236}">
                <a16:creationId xmlns:a16="http://schemas.microsoft.com/office/drawing/2014/main" id="{655629C5-5DBE-4F1C-B53E-69C0617B48D9}"/>
              </a:ext>
            </a:extLst>
          </p:cNvPr>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a:extLst>
              <a:ext uri="{FF2B5EF4-FFF2-40B4-BE49-F238E27FC236}">
                <a16:creationId xmlns:a16="http://schemas.microsoft.com/office/drawing/2014/main" id="{AE228309-032F-4AB6-8372-71F2B32EC001}"/>
              </a:ext>
            </a:extLst>
          </p:cNvPr>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a:extLst>
              <a:ext uri="{FF2B5EF4-FFF2-40B4-BE49-F238E27FC236}">
                <a16:creationId xmlns:a16="http://schemas.microsoft.com/office/drawing/2014/main" id="{B50E1BEA-9EC0-4FE0-A933-8899D22183EF}"/>
              </a:ext>
            </a:extLst>
          </p:cNvPr>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a:extLst>
              <a:ext uri="{FF2B5EF4-FFF2-40B4-BE49-F238E27FC236}">
                <a16:creationId xmlns:a16="http://schemas.microsoft.com/office/drawing/2014/main" id="{F3087B06-A55D-42C0-86D1-9EFCABFD8976}"/>
              </a:ext>
            </a:extLst>
          </p:cNvPr>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a:extLst>
              <a:ext uri="{FF2B5EF4-FFF2-40B4-BE49-F238E27FC236}">
                <a16:creationId xmlns:a16="http://schemas.microsoft.com/office/drawing/2014/main" id="{D66F8CED-25DE-4787-811F-033883D0989F}"/>
              </a:ext>
            </a:extLst>
          </p:cNvPr>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a:extLst>
              <a:ext uri="{FF2B5EF4-FFF2-40B4-BE49-F238E27FC236}">
                <a16:creationId xmlns:a16="http://schemas.microsoft.com/office/drawing/2014/main" id="{7AC6BC55-03A6-4580-AE94-4677016EA3F7}"/>
              </a:ext>
            </a:extLst>
          </p:cNvPr>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a:extLst>
              <a:ext uri="{FF2B5EF4-FFF2-40B4-BE49-F238E27FC236}">
                <a16:creationId xmlns:a16="http://schemas.microsoft.com/office/drawing/2014/main" id="{903990CD-B158-486F-B62B-78B230941267}"/>
              </a:ext>
            </a:extLst>
          </p:cNvPr>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EA70A2B1-869E-4F71-973C-FB4B2336E658}"/>
              </a:ext>
            </a:extLst>
          </p:cNvPr>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Aktogay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BF6EF63A-7BD5-4013-AEB8-CAC6FEACD366}"/>
              </a:ext>
            </a:extLst>
          </p:cNvPr>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Ulan-Bator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a:extLst>
              <a:ext uri="{FF2B5EF4-FFF2-40B4-BE49-F238E27FC236}">
                <a16:creationId xmlns:a16="http://schemas.microsoft.com/office/drawing/2014/main" id="{DF274A3B-D027-46EC-8120-D35A7B647DF4}"/>
              </a:ext>
            </a:extLst>
          </p:cNvPr>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EC2A04DA-6AAC-44C8-BD9C-5349E828FE0A}"/>
              </a:ext>
            </a:extLst>
          </p:cNvPr>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8B69A01B-BD3E-4153-A632-C299F2D55CCA}"/>
              </a:ext>
            </a:extLst>
          </p:cNvPr>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2F1B91CA-C065-4E09-9A5F-D985C1BB8C96}"/>
              </a:ext>
            </a:extLst>
          </p:cNvPr>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Hamburg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69D603F8-3891-4618-9367-6D996C2BA052}"/>
              </a:ext>
            </a:extLst>
          </p:cNvPr>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a:extLst>
              <a:ext uri="{FF2B5EF4-FFF2-40B4-BE49-F238E27FC236}">
                <a16:creationId xmlns:a16="http://schemas.microsoft.com/office/drawing/2014/main" id="{9A9A9F09-64FE-4AF7-9D05-2A3E4D089351}"/>
              </a:ext>
            </a:extLst>
          </p:cNvPr>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Paris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a:extLst>
              <a:ext uri="{FF2B5EF4-FFF2-40B4-BE49-F238E27FC236}">
                <a16:creationId xmlns:a16="http://schemas.microsoft.com/office/drawing/2014/main" id="{9FD2C38C-B6CE-46F7-B9AA-560C5B991177}"/>
              </a:ext>
            </a:extLst>
          </p:cNvPr>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a:extLst>
              <a:ext uri="{FF2B5EF4-FFF2-40B4-BE49-F238E27FC236}">
                <a16:creationId xmlns:a16="http://schemas.microsoft.com/office/drawing/2014/main" id="{BF19496D-B7F4-4C03-8437-EE99A0A9F569}"/>
              </a:ext>
            </a:extLst>
          </p:cNvPr>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a:extLst>
              <a:ext uri="{FF2B5EF4-FFF2-40B4-BE49-F238E27FC236}">
                <a16:creationId xmlns:a16="http://schemas.microsoft.com/office/drawing/2014/main" id="{BCA9C96A-44DC-4A25-A020-59A640ABD717}"/>
              </a:ext>
            </a:extLst>
          </p:cNvPr>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a:extLst>
              <a:ext uri="{FF2B5EF4-FFF2-40B4-BE49-F238E27FC236}">
                <a16:creationId xmlns:a16="http://schemas.microsoft.com/office/drawing/2014/main" id="{506F3094-CE23-4DC8-923D-CC9EEC3D1EF8}"/>
              </a:ext>
            </a:extLst>
          </p:cNvPr>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a:extLst>
              <a:ext uri="{FF2B5EF4-FFF2-40B4-BE49-F238E27FC236}">
                <a16:creationId xmlns:a16="http://schemas.microsoft.com/office/drawing/2014/main" id="{640A52A3-4409-46F1-BF0E-C151579F64FD}"/>
              </a:ext>
            </a:extLst>
          </p:cNvPr>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a:extLst>
              <a:ext uri="{FF2B5EF4-FFF2-40B4-BE49-F238E27FC236}">
                <a16:creationId xmlns:a16="http://schemas.microsoft.com/office/drawing/2014/main" id="{C8A05351-23F9-4180-9E66-691805874A58}"/>
              </a:ext>
            </a:extLst>
          </p:cNvPr>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a:extLst>
              <a:ext uri="{FF2B5EF4-FFF2-40B4-BE49-F238E27FC236}">
                <a16:creationId xmlns:a16="http://schemas.microsoft.com/office/drawing/2014/main" id="{5171BAE0-1544-4377-94C6-A10BE77F5B8E}"/>
              </a:ext>
            </a:extLst>
          </p:cNvPr>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a:extLst>
              <a:ext uri="{FF2B5EF4-FFF2-40B4-BE49-F238E27FC236}">
                <a16:creationId xmlns:a16="http://schemas.microsoft.com/office/drawing/2014/main" id="{2CE1CD9F-E6BB-4475-B624-3216697DED44}"/>
              </a:ext>
            </a:extLst>
          </p:cNvPr>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a:extLst>
              <a:ext uri="{FF2B5EF4-FFF2-40B4-BE49-F238E27FC236}">
                <a16:creationId xmlns:a16="http://schemas.microsoft.com/office/drawing/2014/main" id="{BF23C986-D61C-4445-8D24-C3A827CEEC80}"/>
              </a:ext>
            </a:extLst>
          </p:cNvPr>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a:extLst>
              <a:ext uri="{FF2B5EF4-FFF2-40B4-BE49-F238E27FC236}">
                <a16:creationId xmlns:a16="http://schemas.microsoft.com/office/drawing/2014/main" id="{E554F95C-CE40-43EC-BAB9-C999F54BC9EA}"/>
              </a:ext>
            </a:extLst>
          </p:cNvPr>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a:extLst>
              <a:ext uri="{FF2B5EF4-FFF2-40B4-BE49-F238E27FC236}">
                <a16:creationId xmlns:a16="http://schemas.microsoft.com/office/drawing/2014/main" id="{3747A841-D561-470B-B468-20E6998B75EA}"/>
              </a:ext>
            </a:extLst>
          </p:cNvPr>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76D4C113-16CD-405A-A6C5-65D2D172DFF5}"/>
              </a:ext>
            </a:extLst>
          </p:cNvPr>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3F499DF3-77B8-4663-BDCA-00066A52FB31}"/>
              </a:ext>
            </a:extLst>
          </p:cNvPr>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a:extLst>
              <a:ext uri="{FF2B5EF4-FFF2-40B4-BE49-F238E27FC236}">
                <a16:creationId xmlns:a16="http://schemas.microsoft.com/office/drawing/2014/main" id="{A748890C-CD62-47F0-B465-9D67283E1771}"/>
              </a:ext>
            </a:extLst>
          </p:cNvPr>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a:extLst>
              <a:ext uri="{FF2B5EF4-FFF2-40B4-BE49-F238E27FC236}">
                <a16:creationId xmlns:a16="http://schemas.microsoft.com/office/drawing/2014/main" id="{67F3C972-75AC-44FF-9046-E4675F7E8869}"/>
              </a:ext>
            </a:extLst>
          </p:cNvPr>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a:extLst>
              <a:ext uri="{FF2B5EF4-FFF2-40B4-BE49-F238E27FC236}">
                <a16:creationId xmlns:a16="http://schemas.microsoft.com/office/drawing/2014/main" id="{BF8BFE83-0D3E-49A2-BF8B-74267C77C66B}"/>
              </a:ext>
            </a:extLst>
          </p:cNvPr>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a:extLst>
              <a:ext uri="{FF2B5EF4-FFF2-40B4-BE49-F238E27FC236}">
                <a16:creationId xmlns:a16="http://schemas.microsoft.com/office/drawing/2014/main" id="{47D49CD9-140B-4A5A-8C3A-57E7B7A6D899}"/>
              </a:ext>
            </a:extLst>
          </p:cNvPr>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a:extLst>
              <a:ext uri="{FF2B5EF4-FFF2-40B4-BE49-F238E27FC236}">
                <a16:creationId xmlns:a16="http://schemas.microsoft.com/office/drawing/2014/main" id="{EA4301A7-AF6F-45D7-B6EF-0124A6F820EB}"/>
              </a:ext>
            </a:extLst>
          </p:cNvPr>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03CC28B2-E162-4033-87D5-C1C9B58AA1CB}"/>
              </a:ext>
            </a:extLst>
          </p:cNvPr>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Pakistan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a:extLst>
              <a:ext uri="{FF2B5EF4-FFF2-40B4-BE49-F238E27FC236}">
                <a16:creationId xmlns:a16="http://schemas.microsoft.com/office/drawing/2014/main" id="{C7513EBF-FB4E-4D71-A22F-71B7E02B6252}"/>
              </a:ext>
            </a:extLst>
          </p:cNvPr>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a:extLst>
              <a:ext uri="{FF2B5EF4-FFF2-40B4-BE49-F238E27FC236}">
                <a16:creationId xmlns:a16="http://schemas.microsoft.com/office/drawing/2014/main" id="{65CC4B90-7449-42DC-869F-C3012FDAC6E5}"/>
              </a:ext>
            </a:extLst>
          </p:cNvPr>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a:extLst>
              <a:ext uri="{FF2B5EF4-FFF2-40B4-BE49-F238E27FC236}">
                <a16:creationId xmlns:a16="http://schemas.microsoft.com/office/drawing/2014/main" id="{90CB940A-F1D5-46FA-A24E-F6AB95A8A930}"/>
              </a:ext>
            </a:extLst>
          </p:cNvPr>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a:extLst>
              <a:ext uri="{FF2B5EF4-FFF2-40B4-BE49-F238E27FC236}">
                <a16:creationId xmlns:a16="http://schemas.microsoft.com/office/drawing/2014/main" id="{7590A161-20D6-4BA1-809A-211B3A2DAAC5}"/>
              </a:ext>
            </a:extLst>
          </p:cNvPr>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4" name="Рисунок 163">
            <a:extLst>
              <a:ext uri="{FF2B5EF4-FFF2-40B4-BE49-F238E27FC236}">
                <a16:creationId xmlns:a16="http://schemas.microsoft.com/office/drawing/2014/main" id="{DE31E76D-4F31-40D1-9D21-21E54A938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extLst>
      <p:ext uri="{BB962C8B-B14F-4D97-AF65-F5344CB8AC3E}">
        <p14:creationId xmlns:p14="http://schemas.microsoft.com/office/powerpoint/2010/main" val="276578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85A3ABE7-ACBE-4376-99F7-55A0F6B5ED63}"/>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1921202" y="171249"/>
            <a:ext cx="10270798" cy="369332"/>
          </a:xfrm>
          <a:prstGeom prst="rect">
            <a:avLst/>
          </a:prstGeom>
          <a:noFill/>
        </p:spPr>
        <p:txBody>
          <a:bodyPr wrap="square" lIns="91440" tIns="45720" rIns="91440" bIns="45720" rtlCol="0" anchor="t">
            <a:spAutoFit/>
          </a:bodyPr>
          <a:lstStyle/>
          <a:p>
            <a:pPr lvl="0">
              <a:defRPr/>
            </a:pPr>
            <a:r>
              <a:rPr lang="en-US" dirty="0">
                <a:solidFill>
                  <a:srgbClr val="00425F"/>
                </a:solidFill>
                <a:latin typeface="Montserrat" pitchFamily="2" charset="-52"/>
              </a:rPr>
              <a:t>Air connections from Tashkent and other airports of Uzbekistan</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5" name="Picture 6">
            <a:extLst>
              <a:ext uri="{FF2B5EF4-FFF2-40B4-BE49-F238E27FC236}">
                <a16:creationId xmlns:a16="http://schemas.microsoft.com/office/drawing/2014/main" id="{7B620047-34A9-4E33-8BB5-55C6A8722F8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6" name="TextBox 15">
            <a:extLst>
              <a:ext uri="{FF2B5EF4-FFF2-40B4-BE49-F238E27FC236}">
                <a16:creationId xmlns:a16="http://schemas.microsoft.com/office/drawing/2014/main" id="{CD9DAA6C-90D4-4986-A493-7B42BDDC3732}"/>
              </a:ext>
            </a:extLst>
          </p:cNvPr>
          <p:cNvSpPr txBox="1"/>
          <p:nvPr/>
        </p:nvSpPr>
        <p:spPr>
          <a:xfrm>
            <a:off x="526774" y="4669054"/>
            <a:ext cx="2702987" cy="1546577"/>
          </a:xfrm>
          <a:prstGeom prst="rect">
            <a:avLst/>
          </a:prstGeom>
          <a:solidFill>
            <a:schemeClr val="bg1"/>
          </a:solidFill>
          <a:ln>
            <a:noFill/>
          </a:ln>
        </p:spPr>
        <p:txBody>
          <a:bodyPr wrap="square" rtlCol="0">
            <a:spAutoFit/>
          </a:bodyPr>
          <a:lstStyle/>
          <a:p>
            <a:pPr lvl="0">
              <a:defRPr/>
            </a:pPr>
            <a:r>
              <a:rPr lang="en-US" sz="1050" dirty="0">
                <a:solidFill>
                  <a:srgbClr val="00425F"/>
                </a:solidFill>
                <a:latin typeface="Montserrat" pitchFamily="2" charset="-52"/>
              </a:rPr>
              <a:t>A visa-free policy for tourists from </a:t>
            </a:r>
            <a:br>
              <a:rPr lang="en-US" sz="1050" dirty="0">
                <a:solidFill>
                  <a:srgbClr val="00425F"/>
                </a:solidFill>
                <a:latin typeface="Montserrat" pitchFamily="2" charset="-52"/>
              </a:rPr>
            </a:br>
            <a:r>
              <a:rPr lang="en-US" sz="1050" b="1" dirty="0">
                <a:solidFill>
                  <a:srgbClr val="00425F"/>
                </a:solidFill>
                <a:latin typeface="Montserrat" pitchFamily="2" charset="-52"/>
              </a:rPr>
              <a:t>90 countries</a:t>
            </a:r>
          </a:p>
          <a:p>
            <a:pPr lvl="0" indent="-285750">
              <a:buFont typeface="Arial" panose="020B0604020202020204" pitchFamily="34" charset="0"/>
              <a:buChar char="•"/>
              <a:defRPr/>
            </a:pPr>
            <a:endParaRPr lang="en-US" sz="1050" dirty="0">
              <a:solidFill>
                <a:srgbClr val="00425F"/>
              </a:solidFill>
              <a:latin typeface="Montserrat" pitchFamily="2" charset="-52"/>
            </a:endParaRPr>
          </a:p>
          <a:p>
            <a:pPr lvl="0">
              <a:defRPr/>
            </a:pPr>
            <a:r>
              <a:rPr lang="en-US" sz="1050" dirty="0">
                <a:solidFill>
                  <a:srgbClr val="00425F"/>
                </a:solidFill>
                <a:latin typeface="Montserrat" pitchFamily="2" charset="-52"/>
              </a:rPr>
              <a:t>Diverse range of </a:t>
            </a:r>
            <a:r>
              <a:rPr lang="en-US" sz="1050" b="1" dirty="0">
                <a:solidFill>
                  <a:srgbClr val="00425F"/>
                </a:solidFill>
                <a:latin typeface="Montserrat" pitchFamily="2" charset="-52"/>
              </a:rPr>
              <a:t>59 carriers</a:t>
            </a:r>
            <a:r>
              <a:rPr lang="en-US" sz="1050" dirty="0">
                <a:solidFill>
                  <a:srgbClr val="00425F"/>
                </a:solidFill>
                <a:latin typeface="Montserrat" pitchFamily="2" charset="-52"/>
              </a:rPr>
              <a:t> in Uzbekistan’s airport</a:t>
            </a:r>
          </a:p>
          <a:p>
            <a:pPr lvl="0" indent="-285750">
              <a:buFont typeface="Arial" panose="020B0604020202020204" pitchFamily="34" charset="0"/>
              <a:buChar char="•"/>
              <a:defRPr/>
            </a:pPr>
            <a:endParaRPr lang="en-US" sz="1050" dirty="0">
              <a:solidFill>
                <a:srgbClr val="00425F"/>
              </a:solidFill>
              <a:latin typeface="Montserrat" pitchFamily="2" charset="-52"/>
            </a:endParaRPr>
          </a:p>
          <a:p>
            <a:pPr lvl="0">
              <a:defRPr/>
            </a:pPr>
            <a:r>
              <a:rPr lang="en-US" sz="1050" b="1" dirty="0">
                <a:solidFill>
                  <a:srgbClr val="00425F"/>
                </a:solidFill>
                <a:latin typeface="Montserrat" pitchFamily="2" charset="-52"/>
              </a:rPr>
              <a:t>11 airports</a:t>
            </a:r>
            <a:r>
              <a:rPr lang="en-US" sz="1050" dirty="0">
                <a:solidFill>
                  <a:srgbClr val="00425F"/>
                </a:solidFill>
                <a:latin typeface="Montserrat" pitchFamily="2" charset="-52"/>
              </a:rPr>
              <a:t> across the Country, the main airports are Tashkent, Samarkand and Bukhara</a:t>
            </a:r>
          </a:p>
        </p:txBody>
      </p:sp>
      <p:sp>
        <p:nvSpPr>
          <p:cNvPr id="12" name="TextBox 11">
            <a:extLst>
              <a:ext uri="{FF2B5EF4-FFF2-40B4-BE49-F238E27FC236}">
                <a16:creationId xmlns:a16="http://schemas.microsoft.com/office/drawing/2014/main" id="{67951FBD-EE3A-43E4-9AD3-2C4C9847B963}"/>
              </a:ext>
            </a:extLst>
          </p:cNvPr>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3B5D2"/>
                </a:solidFill>
                <a:effectLst/>
                <a:uLnTx/>
                <a:uFillTx/>
                <a:latin typeface="Calibri" panose="020F0502020204030204"/>
                <a:ea typeface="+mn-ea"/>
                <a:cs typeface="+mn-cs"/>
              </a:rPr>
              <a:t>New 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pic>
        <p:nvPicPr>
          <p:cNvPr id="10" name="Рисунок 9">
            <a:extLst>
              <a:ext uri="{FF2B5EF4-FFF2-40B4-BE49-F238E27FC236}">
                <a16:creationId xmlns:a16="http://schemas.microsoft.com/office/drawing/2014/main" id="{84323401-A457-4EBD-B10D-A4ED95C708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extLst>
      <p:ext uri="{BB962C8B-B14F-4D97-AF65-F5344CB8AC3E}">
        <p14:creationId xmlns:p14="http://schemas.microsoft.com/office/powerpoint/2010/main" val="42014758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2900</Words>
  <Application>Microsoft Office PowerPoint</Application>
  <PresentationFormat>Широкоэкранный</PresentationFormat>
  <Paragraphs>497</Paragraphs>
  <Slides>8</Slides>
  <Notes>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8</vt:i4>
      </vt:variant>
    </vt:vector>
  </HeadingPairs>
  <TitlesOfParts>
    <vt:vector size="17" baseType="lpstr">
      <vt:lpstr>Arial</vt:lpstr>
      <vt:lpstr>Calibri</vt:lpstr>
      <vt:lpstr>Calibri Light</vt:lpstr>
      <vt:lpstr>Montserrat</vt:lpstr>
      <vt:lpstr>Segoe UI</vt:lpstr>
      <vt:lpstr>Segoe UI Light</vt:lpstr>
      <vt:lpstr>Times New Roman</vt:lpstr>
      <vt:lpstr>Тема Office</vt: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32</cp:revision>
  <dcterms:created xsi:type="dcterms:W3CDTF">2025-05-08T13:49:39Z</dcterms:created>
  <dcterms:modified xsi:type="dcterms:W3CDTF">2025-07-24T07:30:39Z</dcterms:modified>
</cp:coreProperties>
</file>