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147479668" r:id="rId3"/>
    <p:sldId id="2147479664" r:id="rId4"/>
    <p:sldId id="21474796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C9EDB-AFD2-4EBE-88E7-13DE6005FB9A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985A9-1529-4BA8-8BF0-4F340FEB1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EFAFD2-C17B-4598-AE2B-E22075F26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2DD395E-A6B2-4A83-B439-28DC787BE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8E32CF-A81F-4239-A172-35F031FA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94BD91-8987-4F3B-B720-219B064B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00B22F-E058-41A3-BEE4-955D4059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216706-BF42-4653-BEC5-D397EAC0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DAD643-46E3-4532-AB9E-DD98E8DD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074BEF-870A-4F3D-A5B1-F5BE3158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77D549-188E-4D29-BD00-0161FBA4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A5E63C-648B-411B-BE67-53ABC80A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7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8826D07-7143-4C99-AF8C-BA1F4BEB0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2D690B-04D3-4236-AE7F-5342F00BB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38D8E4-7823-4D68-B664-7FB0F50B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07D0E1-0368-4EAF-939A-C39AD578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0E670D-F270-40E7-B29F-0FB61528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1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94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16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53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07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3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C828C7-AB24-40D8-987A-2B9C258B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9D5F0E-7818-479B-A5F3-64F24C78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549646-3154-48DB-93CA-4F6A8409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25DFE7-4EA6-44C2-A35A-DCAFFBB1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7B4E1C-93E4-4D22-8D1F-56B8EB99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4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7158F-7562-4BDC-A2BE-C0A4877B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0BE4C5-3667-4113-9E2F-12269802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8D45B4-C42F-4802-87B5-67C757D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BAD9F1-E289-4622-84E3-7D80EBB1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9248B-4272-4BDE-953A-925D7EA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E27C08-6A86-4780-AF75-D4CEBDEE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44A1B8-7967-44FA-B72F-575552E32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9A8337-C58C-4094-9B66-B25D1D8A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7345B1-1944-410D-9BA0-D353C1E3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DC0834-E0D8-49B6-886E-CA4CFD84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B87767-D074-4633-8427-46970D8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CAF584-45E8-442F-B2B6-AE7278DE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AA6105-A893-497A-AA5E-A6AC4367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6F51AA-5ADC-4274-A2EC-D6564D6A5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9831528-6A9B-4E14-8EF9-FA138C8EE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8E01AB7-8962-40C5-9A50-62D893164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C848A3A-B1AF-49B4-855C-D20C369A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899A26E-7F89-439A-9A97-2A2F25F2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6CDA69C-C2D4-4CF2-A0CF-7FB13E9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0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2B5253-2840-4A33-8696-14551F0F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D9BDC4-F2E8-4C5D-BE7D-C6BC6718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14970C-F5F1-4A1D-8AFF-B438880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4EC363D-E763-4658-A86C-B5ABE19E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4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1DBD2A6-879B-497B-91DA-329A1C20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E833BC4-BD7B-4723-8876-AF927C29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AE45E7-1FF8-4A50-9B19-55C76209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8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1F4E89-6495-4813-B23A-978DE2B2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1C67C4-8FE5-468D-A478-65423B8A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EA8C1B-D36C-49B7-820E-9974B5F57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87357A-7427-4DBE-A69F-701748D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251667-E794-48CB-BC18-94B5B504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EC16BD-5A80-4AF3-AA81-D7821F76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8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801939-4EAC-4BB1-A3D9-8E747DAA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A2FD596-DA03-42A1-9FFC-50322099F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961C5C-0A7E-4C80-B051-2879A6E8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AE4358-05E2-49FC-AF14-4C37CC58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8A9280-7132-4605-809A-E01F5B18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F40CA5-60D3-4946-90B7-B6D110E7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42C22-03BE-44D1-8755-4E60B158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380F56-C001-4C9B-99AE-0FCD4288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465CC4-29C7-49C1-8B83-2036BDA48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C29ACB-2CD1-4602-A631-2B3DD8044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ECD7B9-4EDF-4BE9-BC95-B4812983A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0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xmlns="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xmlns="" id="{611EA1AA-82DE-49FA-90E3-F7520BA3B146}"/>
              </a:ext>
            </a:extLst>
          </p:cNvPr>
          <p:cNvSpPr/>
          <p:nvPr/>
        </p:nvSpPr>
        <p:spPr>
          <a:xfrm>
            <a:off x="7476438" y="665978"/>
            <a:ext cx="4729999" cy="54742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xmlns="" id="{6F741F2C-0CB2-492A-8C2B-A10C87E6F558}"/>
              </a:ext>
            </a:extLst>
          </p:cNvPr>
          <p:cNvSpPr/>
          <p:nvPr/>
        </p:nvSpPr>
        <p:spPr>
          <a:xfrm>
            <a:off x="6259077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Profitability: </a:t>
            </a:r>
            <a:endParaRPr kumimoji="0" lang="en-US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8349" y="2093128"/>
            <a:ext cx="2868053" cy="545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 algn="just">
              <a:spcBef>
                <a:spcPts val="1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b="1" kern="0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</a:p>
          <a:p>
            <a:pPr marL="12700" lvl="0" algn="just">
              <a:spcBef>
                <a:spcPts val="195"/>
              </a:spcBef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Facing slabs (0.6x0.6m) and other products made of natural stone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55043" y="149136"/>
            <a:ext cx="973460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Production of facing slabs and products from granite blocks</a:t>
            </a:r>
            <a:endParaRPr lang="ru-RU" sz="1800" b="1" kern="1200" dirty="0">
              <a:solidFill>
                <a:srgbClr val="0070C0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8718" y="1076844"/>
            <a:ext cx="2826772" cy="72006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1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b="1" kern="0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</a:p>
          <a:p>
            <a:pPr marL="12700" lvl="0">
              <a:spcBef>
                <a:spcPts val="1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company SARMISH-INVEST LLC plans to further process stone blocks mined in its own quarry into slabs and other products made of natural stone.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968643" cy="3584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proposal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investment volume is USD 4.1 million, of which</a:t>
            </a:r>
            <a:r>
              <a:rPr kumimoji="0" lang="ru-RU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8223" y="1385657"/>
            <a:ext cx="2980550" cy="5392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the initiator</a:t>
            </a:r>
            <a:r>
              <a:rPr kumimoji="0" lang="ru-RU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,72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mln</a:t>
            </a:r>
            <a:r>
              <a:rPr kumimoji="0" lang="en-US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  <a:endParaRPr kumimoji="0" lang="en-US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en-US" sz="1050" b="0" i="0" u="none" strike="noStrike" kern="0" cap="none" spc="-1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Kredits</a:t>
            </a:r>
            <a:r>
              <a:rPr kumimoji="0" lang="ru-RU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050" kern="0" spc="-1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investment</a:t>
            </a:r>
            <a:r>
              <a:rPr kumimoji="0" lang="ru-RU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,39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050" kern="0" spc="-1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83651" y="2012060"/>
            <a:ext cx="2644798" cy="47025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cost and financing structure of the project will be determined after negotiations with investors..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xmlns="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xmlns="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xmlns="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xmlns="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xmlns="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xmlns="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xmlns="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xmlns="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xmlns="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xmlns="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xmlns="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xmlns="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xmlns="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xmlns="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xmlns="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xmlns="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xmlns="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xmlns="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err="1" smtClean="0">
                <a:solidFill>
                  <a:srgbClr val="00425F"/>
                </a:solidFill>
                <a:latin typeface="Montserrat" pitchFamily="2" charset="-52"/>
              </a:rPr>
              <a:t>Navoiy</a:t>
            </a:r>
            <a:r>
              <a:rPr lang="en-US" sz="800" b="1" dirty="0" smtClean="0">
                <a:solidFill>
                  <a:srgbClr val="00425F"/>
                </a:solidFill>
                <a:latin typeface="Montserrat" pitchFamily="2" charset="-52"/>
              </a:rPr>
              <a:t> region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xmlns="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xmlns="" id="{94B8DA3B-1EAD-4E49-AE4C-F35A8F9E27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668823" y="5389998"/>
            <a:ext cx="383989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xmlns="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65541"/>
              </p:ext>
            </p:extLst>
          </p:nvPr>
        </p:nvGraphicFramePr>
        <p:xfrm>
          <a:off x="9104632" y="6304133"/>
          <a:ext cx="1658933" cy="60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67">
                  <a:extLst>
                    <a:ext uri="{9D8B030D-6E8A-4147-A177-3AD203B41FA5}">
                      <a16:colId xmlns:a16="http://schemas.microsoft.com/office/drawing/2014/main" xmlns="" val="2785237355"/>
                    </a:ext>
                  </a:extLst>
                </a:gridCol>
                <a:gridCol w="772266">
                  <a:extLst>
                    <a:ext uri="{9D8B030D-6E8A-4147-A177-3AD203B41FA5}">
                      <a16:colId xmlns:a16="http://schemas.microsoft.com/office/drawing/2014/main" xmlns="" val="4039501386"/>
                    </a:ext>
                  </a:extLst>
                </a:gridCol>
              </a:tblGrid>
              <a:tr h="186102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noProof="1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Navoiy region</a:t>
                      </a:r>
                      <a:endParaRPr lang="en-US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406664"/>
                  </a:ext>
                </a:extLst>
              </a:tr>
              <a:tr h="145546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110 800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744316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1,0 </a:t>
                      </a:r>
                      <a:r>
                        <a:rPr lang="en-US" sz="800" kern="1200" spc="-10" dirty="0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xmlns="" id="{555331F9-0C93-4973-AB65-7B0FFD45DE0E}"/>
              </a:ext>
            </a:extLst>
          </p:cNvPr>
          <p:cNvSpPr txBox="1"/>
          <p:nvPr/>
        </p:nvSpPr>
        <p:spPr>
          <a:xfrm>
            <a:off x="10781063" y="6390177"/>
            <a:ext cx="1397710" cy="42062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spc="-10" dirty="0" smtClean="0">
                <a:solidFill>
                  <a:srgbClr val="5BC4BF"/>
                </a:solidFill>
                <a:latin typeface="Montserrat" pitchFamily="2" charset="-52"/>
              </a:rPr>
              <a:t>Project area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0</a:t>
            </a:r>
            <a:r>
              <a:rPr kumimoji="0" lang="uz-Latn-UZ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</a:t>
            </a:r>
            <a:r>
              <a:rPr lang="ru-RU" sz="9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en-US" sz="900" spc="-25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ha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xmlns="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708084" cy="40716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Initiator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SARMISH-INVEST</a:t>
            </a:r>
            <a:r>
              <a:rPr kumimoji="0" lang="en-US" sz="12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LLC </a:t>
            </a:r>
            <a:endParaRPr kumimoji="0" lang="ru-RU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xmlns="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877035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cost</a:t>
            </a:r>
            <a:r>
              <a:rPr kumimoji="0" sz="12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endParaRPr kumimoji="0" lang="uz-Latn-UZ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 cost–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US$ </a:t>
            </a:r>
            <a:r>
              <a:rPr lang="ru-RU" sz="14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xmlns="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xmlns="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xmlns="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xmlns="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xmlns="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xmlns="" id="{183838AC-2D71-4137-8151-C9EC7DFBE395}"/>
              </a:ext>
            </a:extLst>
          </p:cNvPr>
          <p:cNvSpPr txBox="1"/>
          <p:nvPr/>
        </p:nvSpPr>
        <p:spPr>
          <a:xfrm>
            <a:off x="6773461" y="1284555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Buildings and structures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xmlns="" id="{E9C7CFC9-4173-4988-AFCD-2E8ED751FC1D}"/>
              </a:ext>
            </a:extLst>
          </p:cNvPr>
          <p:cNvSpPr txBox="1"/>
          <p:nvPr/>
        </p:nvSpPr>
        <p:spPr>
          <a:xfrm>
            <a:off x="6773461" y="1681533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Equipment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xmlns="" id="{B060E5B8-E220-45D2-94FC-0C13C52B10B6}"/>
              </a:ext>
            </a:extLst>
          </p:cNvPr>
          <p:cNvSpPr txBox="1"/>
          <p:nvPr/>
        </p:nvSpPr>
        <p:spPr>
          <a:xfrm>
            <a:off x="6768381" y="1949245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Working capital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6" name="object 68">
            <a:extLst>
              <a:ext uri="{FF2B5EF4-FFF2-40B4-BE49-F238E27FC236}">
                <a16:creationId xmlns:a16="http://schemas.microsoft.com/office/drawing/2014/main" xmlns="" id="{9CEA84B5-577B-443F-AC6F-123B6CFF561F}"/>
              </a:ext>
            </a:extLst>
          </p:cNvPr>
          <p:cNvSpPr txBox="1"/>
          <p:nvPr/>
        </p:nvSpPr>
        <p:spPr>
          <a:xfrm>
            <a:off x="6822344" y="2391461"/>
            <a:ext cx="44718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Other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xmlns="" id="{37B717F3-0FBF-436C-9290-5F44E0852375}"/>
              </a:ext>
            </a:extLst>
          </p:cNvPr>
          <p:cNvSpPr/>
          <p:nvPr/>
        </p:nvSpPr>
        <p:spPr>
          <a:xfrm>
            <a:off x="6388377" y="1327496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xmlns="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97579" y="1631704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xmlns="" id="{0D469C2C-07DD-4DAF-A339-9083C94DB76F}"/>
              </a:ext>
            </a:extLst>
          </p:cNvPr>
          <p:cNvSpPr/>
          <p:nvPr/>
        </p:nvSpPr>
        <p:spPr>
          <a:xfrm>
            <a:off x="6364597" y="1951647"/>
            <a:ext cx="302437" cy="329983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54">
            <a:extLst>
              <a:ext uri="{FF2B5EF4-FFF2-40B4-BE49-F238E27FC236}">
                <a16:creationId xmlns:a16="http://schemas.microsoft.com/office/drawing/2014/main" xmlns="" id="{77785AE7-86CE-4DF5-A53B-4A6F07A55A99}"/>
              </a:ext>
            </a:extLst>
          </p:cNvPr>
          <p:cNvSpPr/>
          <p:nvPr/>
        </p:nvSpPr>
        <p:spPr>
          <a:xfrm>
            <a:off x="6355928" y="2303802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xmlns="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,4</a:t>
            </a:r>
            <a:r>
              <a:rPr lang="ru-RU" sz="1400" kern="0" spc="-6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xmlns="" id="{3324E5E5-2E10-4056-B4AE-5B42CD094A8D}"/>
              </a:ext>
            </a:extLst>
          </p:cNvPr>
          <p:cNvSpPr txBox="1"/>
          <p:nvPr/>
        </p:nvSpPr>
        <p:spPr>
          <a:xfrm>
            <a:off x="8068650" y="1606009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,39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xmlns="" id="{D1DA2079-FA3A-4CCA-B6E0-1E240B48FA7A}"/>
              </a:ext>
            </a:extLst>
          </p:cNvPr>
          <p:cNvSpPr txBox="1"/>
          <p:nvPr/>
        </p:nvSpPr>
        <p:spPr>
          <a:xfrm>
            <a:off x="8038350" y="1987585"/>
            <a:ext cx="1048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lang="en-US" sz="14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7" name="object 69">
            <a:extLst>
              <a:ext uri="{FF2B5EF4-FFF2-40B4-BE49-F238E27FC236}">
                <a16:creationId xmlns:a16="http://schemas.microsoft.com/office/drawing/2014/main" xmlns="" id="{8B126DFF-D70B-4294-B3A0-6F463923D92F}"/>
              </a:ext>
            </a:extLst>
          </p:cNvPr>
          <p:cNvSpPr txBox="1"/>
          <p:nvPr/>
        </p:nvSpPr>
        <p:spPr>
          <a:xfrm>
            <a:off x="8038350" y="2348032"/>
            <a:ext cx="11023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,2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9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xmlns="" id="{1B88B62D-36E2-4E73-BBD7-41AFB9CD4D6B}"/>
              </a:ext>
            </a:extLst>
          </p:cNvPr>
          <p:cNvSpPr/>
          <p:nvPr/>
        </p:nvSpPr>
        <p:spPr>
          <a:xfrm>
            <a:off x="7450693" y="1209132"/>
            <a:ext cx="554702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xmlns="" id="{2BB9EF66-6298-4877-BCAB-9FB5CDE78E03}"/>
              </a:ext>
            </a:extLst>
          </p:cNvPr>
          <p:cNvSpPr/>
          <p:nvPr/>
        </p:nvSpPr>
        <p:spPr>
          <a:xfrm>
            <a:off x="7450692" y="1566650"/>
            <a:ext cx="554702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xmlns="" id="{37635608-354B-4F60-AFE5-A1ED3A28BDCF}"/>
              </a:ext>
            </a:extLst>
          </p:cNvPr>
          <p:cNvSpPr/>
          <p:nvPr/>
        </p:nvSpPr>
        <p:spPr>
          <a:xfrm>
            <a:off x="7464780" y="1929169"/>
            <a:ext cx="554701" cy="306984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61">
            <a:extLst>
              <a:ext uri="{FF2B5EF4-FFF2-40B4-BE49-F238E27FC236}">
                <a16:creationId xmlns:a16="http://schemas.microsoft.com/office/drawing/2014/main" xmlns="" id="{B3FD413A-65B2-4E16-88A2-F2D7F848DE0C}"/>
              </a:ext>
            </a:extLst>
          </p:cNvPr>
          <p:cNvSpPr/>
          <p:nvPr/>
        </p:nvSpPr>
        <p:spPr>
          <a:xfrm>
            <a:off x="7464780" y="2297073"/>
            <a:ext cx="530627" cy="320179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xmlns="" id="{3DB8E4E0-9D48-4A6F-8DD4-8F7A7E98F6B9}"/>
              </a:ext>
            </a:extLst>
          </p:cNvPr>
          <p:cNvSpPr txBox="1"/>
          <p:nvPr/>
        </p:nvSpPr>
        <p:spPr>
          <a:xfrm>
            <a:off x="7522559" y="1245928"/>
            <a:ext cx="499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34,1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xmlns="" id="{7E2E8E36-F74D-460C-9FC9-9C2F6F9F7A26}"/>
              </a:ext>
            </a:extLst>
          </p:cNvPr>
          <p:cNvSpPr txBox="1"/>
          <p:nvPr/>
        </p:nvSpPr>
        <p:spPr>
          <a:xfrm>
            <a:off x="7538156" y="1578605"/>
            <a:ext cx="45112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33,9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xmlns="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5" name="object 71">
            <a:extLst>
              <a:ext uri="{FF2B5EF4-FFF2-40B4-BE49-F238E27FC236}">
                <a16:creationId xmlns:a16="http://schemas.microsoft.com/office/drawing/2014/main" xmlns="" id="{FFA76334-C049-47DF-9479-38253A3ADFA8}"/>
              </a:ext>
            </a:extLst>
          </p:cNvPr>
          <p:cNvSpPr txBox="1"/>
          <p:nvPr/>
        </p:nvSpPr>
        <p:spPr>
          <a:xfrm>
            <a:off x="7592253" y="2316325"/>
            <a:ext cx="39317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7</a:t>
            </a: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,2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xmlns="" id="{44793C1F-D235-4FEA-BABC-39A813FAA3F4}"/>
              </a:ext>
            </a:extLst>
          </p:cNvPr>
          <p:cNvSpPr txBox="1"/>
          <p:nvPr/>
        </p:nvSpPr>
        <p:spPr>
          <a:xfrm>
            <a:off x="7562027" y="1964633"/>
            <a:ext cx="4475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23,4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xmlns="" id="{7F3DB89C-8172-45BC-8427-B226ABFF11AD}"/>
              </a:ext>
            </a:extLst>
          </p:cNvPr>
          <p:cNvSpPr txBox="1"/>
          <p:nvPr/>
        </p:nvSpPr>
        <p:spPr>
          <a:xfrm>
            <a:off x="10415437" y="2560886"/>
            <a:ext cx="176333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indicators: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xmlns="" id="{9BFAFE02-EFC6-49F5-AF0A-0A7F1A98B6D4}"/>
              </a:ext>
            </a:extLst>
          </p:cNvPr>
          <p:cNvSpPr txBox="1"/>
          <p:nvPr/>
        </p:nvSpPr>
        <p:spPr>
          <a:xfrm>
            <a:off x="10526067" y="2960541"/>
            <a:ext cx="1718535" cy="190116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million–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,99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9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11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PI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46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year-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xmlns="" id="{9D0DF887-A79E-47DC-98FB-A54A4C7709D8}"/>
              </a:ext>
            </a:extLst>
          </p:cNvPr>
          <p:cNvSpPr txBox="1"/>
          <p:nvPr/>
        </p:nvSpPr>
        <p:spPr>
          <a:xfrm>
            <a:off x="3349421" y="720720"/>
            <a:ext cx="2826772" cy="3840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1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materials industry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xmlns="" id="{7B46E957-4C26-42B4-8DA3-9D55C1ADADC4}"/>
              </a:ext>
            </a:extLst>
          </p:cNvPr>
          <p:cNvSpPr txBox="1"/>
          <p:nvPr/>
        </p:nvSpPr>
        <p:spPr>
          <a:xfrm>
            <a:off x="109451" y="2631818"/>
            <a:ext cx="6035443" cy="18075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appeal of projects in this industry</a:t>
            </a:r>
            <a:r>
              <a:rPr lang="en-US" sz="1200" b="1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4150" marR="7620" lvl="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using raw materials for the production of building </a:t>
            </a:r>
            <a:r>
              <a:rPr lang="en-US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stone deposits (granite, marble, limestone, etc.) are a source of raw materials for the manufacture of products for the construction and cladding of buildings, architectural and construction products, and interior </a:t>
            </a:r>
            <a:r>
              <a:rPr lang="en-US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items.</a:t>
            </a:r>
          </a:p>
          <a:p>
            <a:pPr marL="184150" marR="7620" lvl="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Prospects for export of products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deposits can contribute to the development of exports of natural stone products, such as marble products and building materials</a:t>
            </a:r>
            <a:r>
              <a:rPr lang="en-US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4150" marR="7620" lvl="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rational use of reserves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integrated development of deposits, organization of joint extraction of blocks and waste disposal, which increases the efficiency of development</a:t>
            </a:r>
            <a:r>
              <a:rPr lang="en-US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Future Market Report, the global natural stone market was valued at US$37.99 billion in 2024. It is projected to reach US$62.37 billion by the end of 2032.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object 13">
            <a:extLst>
              <a:ext uri="{FF2B5EF4-FFF2-40B4-BE49-F238E27FC236}">
                <a16:creationId xmlns:a16="http://schemas.microsoft.com/office/drawing/2014/main" xmlns="" id="{F693A2C5-FD3C-4EE9-AA4D-BA4F98EE6A3C}"/>
              </a:ext>
            </a:extLst>
          </p:cNvPr>
          <p:cNvSpPr txBox="1"/>
          <p:nvPr/>
        </p:nvSpPr>
        <p:spPr>
          <a:xfrm>
            <a:off x="152367" y="5044485"/>
            <a:ext cx="1550798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sz="12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Demand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620" lvl="0" algn="just"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2024, the volume of imports of natural stone products in Uzbekistan amounted to 61 million US dollars, and in neighboring countries over 139 million US dollars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endParaRPr kumimoji="0" lang="ru-RU" sz="11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object 19">
            <a:extLst>
              <a:ext uri="{FF2B5EF4-FFF2-40B4-BE49-F238E27FC236}">
                <a16:creationId xmlns:a16="http://schemas.microsoft.com/office/drawing/2014/main" xmlns="" id="{450A1FA4-0045-4BF5-B8BE-C284EA22E885}"/>
              </a:ext>
            </a:extLst>
          </p:cNvPr>
          <p:cNvSpPr txBox="1"/>
          <p:nvPr/>
        </p:nvSpPr>
        <p:spPr>
          <a:xfrm>
            <a:off x="6314337" y="5376635"/>
            <a:ext cx="2468459" cy="971676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in 2019 for the development of the SARMISH natural stone deposit (License series HY No. 0412)Authorized capital - 7,350,000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soums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Address: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Navoi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Navbahor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district, MFI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Pakhtakor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Pakhtakor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street, 12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4E9D52-2CE7-4A20-B530-1F7E62228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933" y="4811824"/>
            <a:ext cx="4394962" cy="19352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79CD30E-B47F-47DA-BAF4-E58F322A2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0" y="771670"/>
            <a:ext cx="3253422" cy="17969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1719655-02A2-4BE9-B906-8679834C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4337" y="2902621"/>
            <a:ext cx="4097547" cy="184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xmlns="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BB590F-5D7F-EFD9-27F8-F18863D5A355}"/>
              </a:ext>
            </a:extLst>
          </p:cNvPr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xmlns="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xmlns="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xmlns="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xmlns="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xmlns="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xmlns="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xmlns="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xmlns="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xmlns="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xmlns="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xmlns="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xmlns="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xmlns="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xmlns="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xmlns="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xmlns="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xmlns="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xmlns="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xmlns="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xmlns="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xmlns="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xmlns="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xmlns="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xmlns="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xmlns="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xmlns="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xmlns="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xmlns="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xmlns="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xmlns="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xmlns="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xmlns="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xmlns="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xmlns="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xmlns="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xmlns="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xmlns="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xmlns="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xmlns="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xmlns="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xmlns="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xmlns="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xmlns="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xmlns="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xmlns="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xmlns="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xmlns="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xmlns="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xmlns="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xmlns="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xmlns="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xmlns="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xmlns="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BB590F-5D7F-EFD9-27F8-F18863D5A355}"/>
              </a:ext>
            </a:extLst>
          </p:cNvPr>
          <p:cNvSpPr txBox="1"/>
          <p:nvPr/>
        </p:nvSpPr>
        <p:spPr>
          <a:xfrm>
            <a:off x="1921202" y="17124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Flights from Tashkent and other airports in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Visa-free travel for tourists from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 smtClean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lvl="0">
              <a:defRPr/>
            </a:pP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There are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different airlines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operating at Uzbekistan </a:t>
            </a:r>
            <a:r>
              <a:rPr lang="en-US" sz="1050" dirty="0" smtClean="0">
                <a:solidFill>
                  <a:srgbClr val="00425F"/>
                </a:solidFill>
                <a:latin typeface="Montserrat" pitchFamily="2" charset="-52"/>
              </a:rPr>
              <a:t>airport</a:t>
            </a:r>
          </a:p>
          <a:p>
            <a:pPr lvl="0"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lvl="0">
              <a:defRPr/>
            </a:pP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across the country, the main ones being Tashkent, Samarkand and Bukhara</a:t>
            </a:r>
            <a:r>
              <a:rPr kumimoji="0" lang="ru-RU" sz="105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</a:rPr>
              <a:t>.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374</Words>
  <Application>Microsoft Office PowerPoint</Application>
  <PresentationFormat>Произвольный</PresentationFormat>
  <Paragraphs>106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Office Theme</vt:lpstr>
      <vt:lpstr>Production of facing slabs and products from granite blocks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производства инфузионных растворов</dc:title>
  <dc:creator>Admin</dc:creator>
  <cp:lastModifiedBy>Пользователь</cp:lastModifiedBy>
  <cp:revision>38</cp:revision>
  <dcterms:created xsi:type="dcterms:W3CDTF">2025-05-23T13:06:22Z</dcterms:created>
  <dcterms:modified xsi:type="dcterms:W3CDTF">2025-08-14T12:00:11Z</dcterms:modified>
</cp:coreProperties>
</file>