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6593BC"/>
    <a:srgbClr val="79A0C4"/>
    <a:srgbClr val="B6E2E7"/>
    <a:srgbClr val="2E6CA4"/>
    <a:srgbClr val="2F6EA4"/>
    <a:srgbClr val="5B9BD5"/>
    <a:srgbClr val="2F6EA7"/>
    <a:srgbClr val="316FA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1" autoAdjust="0"/>
    <p:restoredTop sz="94555" autoAdjust="0"/>
  </p:normalViewPr>
  <p:slideViewPr>
    <p:cSldViewPr snapToGrid="0">
      <p:cViewPr varScale="1">
        <p:scale>
          <a:sx n="108" d="100"/>
          <a:sy n="108" d="100"/>
        </p:scale>
        <p:origin x="9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8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1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300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8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1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300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2.xml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2.xml"/><Relationship Id="rId24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diagramData" Target="../diagrams/data2.xml"/><Relationship Id="rId14" Type="http://schemas.openxmlformats.org/officeDocument/2006/relationships/image" Target="../media/image9.png"/><Relationship Id="rId22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object 2">
            <a:extLst>
              <a:ext uri="{FF2B5EF4-FFF2-40B4-BE49-F238E27FC236}">
                <a16:creationId xmlns:a16="http://schemas.microsoft.com/office/drawing/2014/main" id="{FE63533B-9211-4E5B-88E5-1872064FFF41}"/>
              </a:ext>
            </a:extLst>
          </p:cNvPr>
          <p:cNvGrpSpPr/>
          <p:nvPr/>
        </p:nvGrpSpPr>
        <p:grpSpPr>
          <a:xfrm>
            <a:off x="4533263" y="878252"/>
            <a:ext cx="7435511" cy="5703523"/>
            <a:chOff x="0" y="3962400"/>
            <a:chExt cx="7560309" cy="5181600"/>
          </a:xfrm>
        </p:grpSpPr>
        <p:sp>
          <p:nvSpPr>
            <p:cNvPr id="88" name="object 3">
              <a:extLst>
                <a:ext uri="{FF2B5EF4-FFF2-40B4-BE49-F238E27FC236}">
                  <a16:creationId xmlns:a16="http://schemas.microsoft.com/office/drawing/2014/main" id="{398AF256-AAF1-42AF-AF9A-ECAE184799A1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89" name="object 4">
              <a:extLst>
                <a:ext uri="{FF2B5EF4-FFF2-40B4-BE49-F238E27FC236}">
                  <a16:creationId xmlns:a16="http://schemas.microsoft.com/office/drawing/2014/main" id="{0453E075-E1F9-424A-9E20-5D2AA041C868}"/>
                </a:ext>
              </a:extLst>
            </p:cNvPr>
            <p:cNvSpPr/>
            <p:nvPr/>
          </p:nvSpPr>
          <p:spPr>
            <a:xfrm>
              <a:off x="596175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90" name="object 5">
            <a:extLst>
              <a:ext uri="{FF2B5EF4-FFF2-40B4-BE49-F238E27FC236}">
                <a16:creationId xmlns:a16="http://schemas.microsoft.com/office/drawing/2014/main" id="{E8F1E2D9-3390-4686-B8E2-76FD3CB0235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91" name="object 6">
              <a:extLst>
                <a:ext uri="{FF2B5EF4-FFF2-40B4-BE49-F238E27FC236}">
                  <a16:creationId xmlns:a16="http://schemas.microsoft.com/office/drawing/2014/main" id="{D7DA8A6F-4179-4E90-BB29-AFC645C99A61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94" name="object 7">
              <a:extLst>
                <a:ext uri="{FF2B5EF4-FFF2-40B4-BE49-F238E27FC236}">
                  <a16:creationId xmlns:a16="http://schemas.microsoft.com/office/drawing/2014/main" id="{A6EFEE8F-F2D7-4096-90DF-1FBA092B927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758808" y="225778"/>
            <a:ext cx="3360579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coal briquette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383705" y="1254084"/>
            <a:ext cx="2304157" cy="6680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coal briquette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60787"/>
            <a:ext cx="1337540" cy="7437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81"/>
              </a:spcBef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Up to </a:t>
            </a:r>
            <a:b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20,0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82580" y="2174208"/>
            <a:ext cx="146214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Collection and preparation of raw materials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25657" y="2089381"/>
            <a:ext cx="1094105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The mixture of raw materials is pressed into special molds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28176" y="2175609"/>
            <a:ext cx="113355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After pressing, the briquettes are cooled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25640" y="2286963"/>
            <a:ext cx="109410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 </a:t>
            </a:r>
            <a:br>
              <a:rPr lang="uz-Cyrl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and storage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01588" y="311424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121441" y="1038919"/>
            <a:ext cx="7056248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 </a:t>
            </a:r>
            <a:br>
              <a:rPr lang="ru-RU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u="sng" spc="2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12</a:t>
            </a:r>
            <a:r>
              <a:rPr lang="en-US" sz="1400" u="sng" spc="2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 thsd </a:t>
            </a:r>
            <a:r>
              <a:rPr lang="en-US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tons 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coal briquette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127353" y="1697005"/>
            <a:ext cx="554659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coal briquette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621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03" name="object 31">
            <a:extLst>
              <a:ext uri="{FF2B5EF4-FFF2-40B4-BE49-F238E27FC236}">
                <a16:creationId xmlns:a16="http://schemas.microsoft.com/office/drawing/2014/main" id="{655192DE-E27F-4896-AEDE-39DD6A1EB94F}"/>
              </a:ext>
            </a:extLst>
          </p:cNvPr>
          <p:cNvSpPr txBox="1"/>
          <p:nvPr/>
        </p:nvSpPr>
        <p:spPr>
          <a:xfrm>
            <a:off x="6166041" y="3726865"/>
            <a:ext cx="1450092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104" name="object 32">
            <a:extLst>
              <a:ext uri="{FF2B5EF4-FFF2-40B4-BE49-F238E27FC236}">
                <a16:creationId xmlns:a16="http://schemas.microsoft.com/office/drawing/2014/main" id="{1C75300A-A977-4F11-93F8-72D206FE8080}"/>
              </a:ext>
            </a:extLst>
          </p:cNvPr>
          <p:cNvSpPr txBox="1"/>
          <p:nvPr/>
        </p:nvSpPr>
        <p:spPr>
          <a:xfrm>
            <a:off x="6164679" y="4387369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sizes and design </a:t>
            </a:r>
          </a:p>
        </p:txBody>
      </p:sp>
      <p:sp>
        <p:nvSpPr>
          <p:cNvPr id="105" name="object 33">
            <a:extLst>
              <a:ext uri="{FF2B5EF4-FFF2-40B4-BE49-F238E27FC236}">
                <a16:creationId xmlns:a16="http://schemas.microsoft.com/office/drawing/2014/main" id="{12F02DA1-5147-408D-B093-294E857EF8E7}"/>
              </a:ext>
            </a:extLst>
          </p:cNvPr>
          <p:cNvSpPr txBox="1"/>
          <p:nvPr/>
        </p:nvSpPr>
        <p:spPr>
          <a:xfrm>
            <a:off x="9630047" y="4479852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107" name="object 35">
            <a:extLst>
              <a:ext uri="{FF2B5EF4-FFF2-40B4-BE49-F238E27FC236}">
                <a16:creationId xmlns:a16="http://schemas.microsoft.com/office/drawing/2014/main" id="{405B1BF6-BA18-44BC-87F3-137148F32D9C}"/>
              </a:ext>
            </a:extLst>
          </p:cNvPr>
          <p:cNvSpPr txBox="1"/>
          <p:nvPr/>
        </p:nvSpPr>
        <p:spPr>
          <a:xfrm>
            <a:off x="9616852" y="3517585"/>
            <a:ext cx="1950085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International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object 38">
            <a:extLst>
              <a:ext uri="{FF2B5EF4-FFF2-40B4-BE49-F238E27FC236}">
                <a16:creationId xmlns:a16="http://schemas.microsoft.com/office/drawing/2014/main" id="{8275B08A-478B-41EA-9C0B-887DADA49E7B}"/>
              </a:ext>
            </a:extLst>
          </p:cNvPr>
          <p:cNvSpPr/>
          <p:nvPr/>
        </p:nvSpPr>
        <p:spPr>
          <a:xfrm>
            <a:off x="5207632" y="4326344"/>
            <a:ext cx="607061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12" name="object 48">
            <a:extLst>
              <a:ext uri="{FF2B5EF4-FFF2-40B4-BE49-F238E27FC236}">
                <a16:creationId xmlns:a16="http://schemas.microsoft.com/office/drawing/2014/main" id="{DAEDEB36-9EA2-4D3F-B12D-FF0189B50894}"/>
              </a:ext>
            </a:extLst>
          </p:cNvPr>
          <p:cNvSpPr/>
          <p:nvPr/>
        </p:nvSpPr>
        <p:spPr>
          <a:xfrm>
            <a:off x="8535097" y="3547722"/>
            <a:ext cx="607061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5" name="object 53">
            <a:extLst>
              <a:ext uri="{FF2B5EF4-FFF2-40B4-BE49-F238E27FC236}">
                <a16:creationId xmlns:a16="http://schemas.microsoft.com/office/drawing/2014/main" id="{EB840565-8822-48EA-AEE1-B2C7C45AB88C}"/>
              </a:ext>
            </a:extLst>
          </p:cNvPr>
          <p:cNvSpPr/>
          <p:nvPr/>
        </p:nvSpPr>
        <p:spPr>
          <a:xfrm>
            <a:off x="5121441" y="341209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7" name="object 54">
            <a:extLst>
              <a:ext uri="{FF2B5EF4-FFF2-40B4-BE49-F238E27FC236}">
                <a16:creationId xmlns:a16="http://schemas.microsoft.com/office/drawing/2014/main" id="{CFC4D3B8-3E2F-4546-9065-3F600B533799}"/>
              </a:ext>
            </a:extLst>
          </p:cNvPr>
          <p:cNvSpPr/>
          <p:nvPr/>
        </p:nvSpPr>
        <p:spPr>
          <a:xfrm>
            <a:off x="8439810" y="341209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8" name="object 55">
            <a:extLst>
              <a:ext uri="{FF2B5EF4-FFF2-40B4-BE49-F238E27FC236}">
                <a16:creationId xmlns:a16="http://schemas.microsoft.com/office/drawing/2014/main" id="{60E17913-707A-4566-8E47-65A18B11EE1C}"/>
              </a:ext>
            </a:extLst>
          </p:cNvPr>
          <p:cNvSpPr/>
          <p:nvPr/>
        </p:nvSpPr>
        <p:spPr>
          <a:xfrm flipV="1">
            <a:off x="8439811" y="4159148"/>
            <a:ext cx="3165476" cy="63257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1" name="object 38">
            <a:extLst>
              <a:ext uri="{FF2B5EF4-FFF2-40B4-BE49-F238E27FC236}">
                <a16:creationId xmlns:a16="http://schemas.microsoft.com/office/drawing/2014/main" id="{292D2297-B2F3-49DF-9749-ECFCCD18A7FC}"/>
              </a:ext>
            </a:extLst>
          </p:cNvPr>
          <p:cNvSpPr/>
          <p:nvPr/>
        </p:nvSpPr>
        <p:spPr>
          <a:xfrm>
            <a:off x="8535097" y="4311097"/>
            <a:ext cx="601690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33" name="object 38">
            <a:extLst>
              <a:ext uri="{FF2B5EF4-FFF2-40B4-BE49-F238E27FC236}">
                <a16:creationId xmlns:a16="http://schemas.microsoft.com/office/drawing/2014/main" id="{E64C55A7-3FDD-481B-8BC4-1C31377A9B71}"/>
              </a:ext>
            </a:extLst>
          </p:cNvPr>
          <p:cNvSpPr/>
          <p:nvPr/>
        </p:nvSpPr>
        <p:spPr>
          <a:xfrm>
            <a:off x="5193652" y="3549311"/>
            <a:ext cx="607059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34" name="object 39">
            <a:extLst>
              <a:ext uri="{FF2B5EF4-FFF2-40B4-BE49-F238E27FC236}">
                <a16:creationId xmlns:a16="http://schemas.microsoft.com/office/drawing/2014/main" id="{DE68FEC3-493E-4C29-8E00-C9537730AD18}"/>
              </a:ext>
            </a:extLst>
          </p:cNvPr>
          <p:cNvSpPr/>
          <p:nvPr/>
        </p:nvSpPr>
        <p:spPr>
          <a:xfrm>
            <a:off x="5312879" y="3682477"/>
            <a:ext cx="394481" cy="234950"/>
          </a:xfrm>
          <a:custGeom>
            <a:avLst/>
            <a:gdLst/>
            <a:ahLst/>
            <a:cxnLst/>
            <a:rect l="l" t="t" r="r" b="b"/>
            <a:pathLst>
              <a:path w="351155" h="234950">
                <a:moveTo>
                  <a:pt x="186691" y="0"/>
                </a:moveTo>
                <a:lnTo>
                  <a:pt x="186691" y="88099"/>
                </a:lnTo>
                <a:lnTo>
                  <a:pt x="289003" y="87807"/>
                </a:lnTo>
                <a:lnTo>
                  <a:pt x="289003" y="73418"/>
                </a:lnTo>
                <a:lnTo>
                  <a:pt x="201322" y="73418"/>
                </a:lnTo>
                <a:lnTo>
                  <a:pt x="201322" y="14681"/>
                </a:lnTo>
                <a:lnTo>
                  <a:pt x="289003" y="14681"/>
                </a:lnTo>
                <a:lnTo>
                  <a:pt x="289003" y="292"/>
                </a:lnTo>
                <a:lnTo>
                  <a:pt x="186691" y="0"/>
                </a:lnTo>
                <a:close/>
              </a:path>
              <a:path w="351155" h="234950">
                <a:moveTo>
                  <a:pt x="289003" y="14681"/>
                </a:moveTo>
                <a:lnTo>
                  <a:pt x="274652" y="14681"/>
                </a:lnTo>
                <a:lnTo>
                  <a:pt x="274652" y="73418"/>
                </a:lnTo>
                <a:lnTo>
                  <a:pt x="289003" y="73418"/>
                </a:lnTo>
                <a:lnTo>
                  <a:pt x="289003" y="14681"/>
                </a:lnTo>
                <a:close/>
              </a:path>
              <a:path w="351155" h="234950">
                <a:moveTo>
                  <a:pt x="262307" y="58140"/>
                </a:moveTo>
                <a:lnTo>
                  <a:pt x="213057" y="58140"/>
                </a:lnTo>
                <a:lnTo>
                  <a:pt x="213057" y="63042"/>
                </a:lnTo>
                <a:lnTo>
                  <a:pt x="213247" y="64592"/>
                </a:lnTo>
                <a:lnTo>
                  <a:pt x="213425" y="64820"/>
                </a:lnTo>
                <a:lnTo>
                  <a:pt x="213666" y="65036"/>
                </a:lnTo>
                <a:lnTo>
                  <a:pt x="224741" y="65189"/>
                </a:lnTo>
                <a:lnTo>
                  <a:pt x="262307" y="65189"/>
                </a:lnTo>
                <a:lnTo>
                  <a:pt x="262307" y="58140"/>
                </a:lnTo>
                <a:close/>
              </a:path>
              <a:path w="351155" h="234950">
                <a:moveTo>
                  <a:pt x="236138" y="36779"/>
                </a:moveTo>
                <a:lnTo>
                  <a:pt x="220092" y="36779"/>
                </a:lnTo>
                <a:lnTo>
                  <a:pt x="220092" y="51092"/>
                </a:lnTo>
                <a:lnTo>
                  <a:pt x="227128" y="51092"/>
                </a:lnTo>
                <a:lnTo>
                  <a:pt x="227230" y="38265"/>
                </a:lnTo>
                <a:lnTo>
                  <a:pt x="227319" y="37604"/>
                </a:lnTo>
                <a:lnTo>
                  <a:pt x="236392" y="37604"/>
                </a:lnTo>
                <a:lnTo>
                  <a:pt x="236138" y="36779"/>
                </a:lnTo>
                <a:close/>
              </a:path>
              <a:path w="351155" h="234950">
                <a:moveTo>
                  <a:pt x="255468" y="37604"/>
                </a:moveTo>
                <a:lnTo>
                  <a:pt x="248147" y="37604"/>
                </a:lnTo>
                <a:lnTo>
                  <a:pt x="248236" y="51092"/>
                </a:lnTo>
                <a:lnTo>
                  <a:pt x="255271" y="51092"/>
                </a:lnTo>
                <a:lnTo>
                  <a:pt x="255361" y="39014"/>
                </a:lnTo>
                <a:lnTo>
                  <a:pt x="255468" y="37604"/>
                </a:lnTo>
                <a:close/>
              </a:path>
              <a:path w="351155" h="234950">
                <a:moveTo>
                  <a:pt x="236392" y="37604"/>
                </a:moveTo>
                <a:lnTo>
                  <a:pt x="228398" y="37604"/>
                </a:lnTo>
                <a:lnTo>
                  <a:pt x="229097" y="38049"/>
                </a:lnTo>
                <a:lnTo>
                  <a:pt x="232284" y="41897"/>
                </a:lnTo>
                <a:lnTo>
                  <a:pt x="236983" y="39522"/>
                </a:lnTo>
                <a:lnTo>
                  <a:pt x="236392" y="37604"/>
                </a:lnTo>
                <a:close/>
              </a:path>
              <a:path w="351155" h="234950">
                <a:moveTo>
                  <a:pt x="225109" y="24549"/>
                </a:moveTo>
                <a:lnTo>
                  <a:pt x="222671" y="24549"/>
                </a:lnTo>
                <a:lnTo>
                  <a:pt x="221032" y="25806"/>
                </a:lnTo>
                <a:lnTo>
                  <a:pt x="210758" y="36118"/>
                </a:lnTo>
                <a:lnTo>
                  <a:pt x="210237" y="37376"/>
                </a:lnTo>
                <a:lnTo>
                  <a:pt x="214835" y="40792"/>
                </a:lnTo>
                <a:lnTo>
                  <a:pt x="216105" y="40411"/>
                </a:lnTo>
                <a:lnTo>
                  <a:pt x="218851" y="37972"/>
                </a:lnTo>
                <a:lnTo>
                  <a:pt x="220092" y="36779"/>
                </a:lnTo>
                <a:lnTo>
                  <a:pt x="236138" y="36779"/>
                </a:lnTo>
                <a:lnTo>
                  <a:pt x="235523" y="34785"/>
                </a:lnTo>
                <a:lnTo>
                  <a:pt x="233135" y="32105"/>
                </a:lnTo>
                <a:lnTo>
                  <a:pt x="226658" y="25730"/>
                </a:lnTo>
                <a:lnTo>
                  <a:pt x="225109" y="24549"/>
                </a:lnTo>
                <a:close/>
              </a:path>
              <a:path w="351155" h="234950">
                <a:moveTo>
                  <a:pt x="265226" y="37007"/>
                </a:moveTo>
                <a:lnTo>
                  <a:pt x="256021" y="37007"/>
                </a:lnTo>
                <a:lnTo>
                  <a:pt x="256770" y="37528"/>
                </a:lnTo>
                <a:lnTo>
                  <a:pt x="257392" y="38265"/>
                </a:lnTo>
                <a:lnTo>
                  <a:pt x="259170" y="40195"/>
                </a:lnTo>
                <a:lnTo>
                  <a:pt x="260390" y="40639"/>
                </a:lnTo>
                <a:lnTo>
                  <a:pt x="261888" y="39903"/>
                </a:lnTo>
                <a:lnTo>
                  <a:pt x="265495" y="37972"/>
                </a:lnTo>
                <a:lnTo>
                  <a:pt x="265226" y="37007"/>
                </a:lnTo>
                <a:close/>
              </a:path>
              <a:path w="351155" h="234950">
                <a:moveTo>
                  <a:pt x="252135" y="22910"/>
                </a:moveTo>
                <a:lnTo>
                  <a:pt x="251982" y="22910"/>
                </a:lnTo>
                <a:lnTo>
                  <a:pt x="241860" y="33223"/>
                </a:lnTo>
                <a:lnTo>
                  <a:pt x="239598" y="35966"/>
                </a:lnTo>
                <a:lnTo>
                  <a:pt x="239473" y="37668"/>
                </a:lnTo>
                <a:lnTo>
                  <a:pt x="241949" y="40563"/>
                </a:lnTo>
                <a:lnTo>
                  <a:pt x="243168" y="40563"/>
                </a:lnTo>
                <a:lnTo>
                  <a:pt x="244337" y="39903"/>
                </a:lnTo>
                <a:lnTo>
                  <a:pt x="246737" y="38265"/>
                </a:lnTo>
                <a:lnTo>
                  <a:pt x="247817" y="37604"/>
                </a:lnTo>
                <a:lnTo>
                  <a:pt x="255468" y="37604"/>
                </a:lnTo>
                <a:lnTo>
                  <a:pt x="255513" y="37007"/>
                </a:lnTo>
                <a:lnTo>
                  <a:pt x="265226" y="37007"/>
                </a:lnTo>
                <a:lnTo>
                  <a:pt x="264936" y="35966"/>
                </a:lnTo>
                <a:lnTo>
                  <a:pt x="252135" y="22910"/>
                </a:lnTo>
                <a:close/>
              </a:path>
              <a:path w="351155" h="234950">
                <a:moveTo>
                  <a:pt x="164416" y="0"/>
                </a:moveTo>
                <a:lnTo>
                  <a:pt x="62066" y="292"/>
                </a:lnTo>
                <a:lnTo>
                  <a:pt x="61966" y="83685"/>
                </a:lnTo>
                <a:lnTo>
                  <a:pt x="62066" y="87363"/>
                </a:lnTo>
                <a:lnTo>
                  <a:pt x="64513" y="87730"/>
                </a:lnTo>
                <a:lnTo>
                  <a:pt x="72695" y="87955"/>
                </a:lnTo>
                <a:lnTo>
                  <a:pt x="113374" y="88099"/>
                </a:lnTo>
                <a:lnTo>
                  <a:pt x="164416" y="88099"/>
                </a:lnTo>
                <a:lnTo>
                  <a:pt x="164416" y="73418"/>
                </a:lnTo>
                <a:lnTo>
                  <a:pt x="76468" y="73418"/>
                </a:lnTo>
                <a:lnTo>
                  <a:pt x="76468" y="14681"/>
                </a:lnTo>
                <a:lnTo>
                  <a:pt x="164416" y="14681"/>
                </a:lnTo>
                <a:lnTo>
                  <a:pt x="164416" y="0"/>
                </a:lnTo>
                <a:close/>
              </a:path>
              <a:path w="351155" h="234950">
                <a:moveTo>
                  <a:pt x="164416" y="14681"/>
                </a:moveTo>
                <a:lnTo>
                  <a:pt x="149734" y="14681"/>
                </a:lnTo>
                <a:lnTo>
                  <a:pt x="149734" y="73418"/>
                </a:lnTo>
                <a:lnTo>
                  <a:pt x="164416" y="73418"/>
                </a:lnTo>
                <a:lnTo>
                  <a:pt x="164416" y="14681"/>
                </a:lnTo>
                <a:close/>
              </a:path>
              <a:path w="351155" h="234950">
                <a:moveTo>
                  <a:pt x="138050" y="58140"/>
                </a:moveTo>
                <a:lnTo>
                  <a:pt x="88749" y="58140"/>
                </a:lnTo>
                <a:lnTo>
                  <a:pt x="88749" y="65189"/>
                </a:lnTo>
                <a:lnTo>
                  <a:pt x="137720" y="64896"/>
                </a:lnTo>
                <a:lnTo>
                  <a:pt x="137903" y="61696"/>
                </a:lnTo>
                <a:lnTo>
                  <a:pt x="138050" y="58140"/>
                </a:lnTo>
                <a:close/>
              </a:path>
              <a:path w="351155" h="234950">
                <a:moveTo>
                  <a:pt x="131252" y="37604"/>
                </a:moveTo>
                <a:lnTo>
                  <a:pt x="123788" y="37604"/>
                </a:lnTo>
                <a:lnTo>
                  <a:pt x="123825" y="37972"/>
                </a:lnTo>
                <a:lnTo>
                  <a:pt x="123928" y="51168"/>
                </a:lnTo>
                <a:lnTo>
                  <a:pt x="127306" y="50952"/>
                </a:lnTo>
                <a:lnTo>
                  <a:pt x="130684" y="50799"/>
                </a:lnTo>
                <a:lnTo>
                  <a:pt x="131252" y="37604"/>
                </a:lnTo>
                <a:close/>
              </a:path>
              <a:path w="351155" h="234950">
                <a:moveTo>
                  <a:pt x="102821" y="37007"/>
                </a:moveTo>
                <a:lnTo>
                  <a:pt x="95556" y="37007"/>
                </a:lnTo>
                <a:lnTo>
                  <a:pt x="95667" y="38557"/>
                </a:lnTo>
                <a:lnTo>
                  <a:pt x="95785" y="51092"/>
                </a:lnTo>
                <a:lnTo>
                  <a:pt x="102821" y="51092"/>
                </a:lnTo>
                <a:lnTo>
                  <a:pt x="102821" y="37007"/>
                </a:lnTo>
                <a:close/>
              </a:path>
              <a:path w="351155" h="234950">
                <a:moveTo>
                  <a:pt x="111634" y="36779"/>
                </a:moveTo>
                <a:lnTo>
                  <a:pt x="102821" y="36779"/>
                </a:lnTo>
                <a:lnTo>
                  <a:pt x="104129" y="38049"/>
                </a:lnTo>
                <a:lnTo>
                  <a:pt x="106389" y="40043"/>
                </a:lnTo>
                <a:lnTo>
                  <a:pt x="107990" y="40639"/>
                </a:lnTo>
                <a:lnTo>
                  <a:pt x="110466" y="39306"/>
                </a:lnTo>
                <a:lnTo>
                  <a:pt x="111591" y="37668"/>
                </a:lnTo>
                <a:lnTo>
                  <a:pt x="111634" y="36779"/>
                </a:lnTo>
                <a:close/>
              </a:path>
              <a:path w="351155" h="234950">
                <a:moveTo>
                  <a:pt x="127128" y="22910"/>
                </a:moveTo>
                <a:lnTo>
                  <a:pt x="116054" y="34188"/>
                </a:lnTo>
                <a:lnTo>
                  <a:pt x="115165" y="35369"/>
                </a:lnTo>
                <a:lnTo>
                  <a:pt x="115165" y="38341"/>
                </a:lnTo>
                <a:lnTo>
                  <a:pt x="115533" y="38938"/>
                </a:lnTo>
                <a:lnTo>
                  <a:pt x="116892" y="39674"/>
                </a:lnTo>
                <a:lnTo>
                  <a:pt x="118772" y="40639"/>
                </a:lnTo>
                <a:lnTo>
                  <a:pt x="120093" y="40347"/>
                </a:lnTo>
                <a:lnTo>
                  <a:pt x="121591" y="38557"/>
                </a:lnTo>
                <a:lnTo>
                  <a:pt x="121960" y="38049"/>
                </a:lnTo>
                <a:lnTo>
                  <a:pt x="122671" y="37604"/>
                </a:lnTo>
                <a:lnTo>
                  <a:pt x="131252" y="37604"/>
                </a:lnTo>
                <a:lnTo>
                  <a:pt x="131345" y="36931"/>
                </a:lnTo>
                <a:lnTo>
                  <a:pt x="139830" y="36931"/>
                </a:lnTo>
                <a:lnTo>
                  <a:pt x="139476" y="35890"/>
                </a:lnTo>
                <a:lnTo>
                  <a:pt x="139320" y="35369"/>
                </a:lnTo>
                <a:lnTo>
                  <a:pt x="136831" y="32626"/>
                </a:lnTo>
                <a:lnTo>
                  <a:pt x="133974" y="29743"/>
                </a:lnTo>
                <a:lnTo>
                  <a:pt x="127128" y="22910"/>
                </a:lnTo>
                <a:close/>
              </a:path>
              <a:path w="351155" h="234950">
                <a:moveTo>
                  <a:pt x="139830" y="36931"/>
                </a:moveTo>
                <a:lnTo>
                  <a:pt x="131345" y="36931"/>
                </a:lnTo>
                <a:lnTo>
                  <a:pt x="133593" y="39598"/>
                </a:lnTo>
                <a:lnTo>
                  <a:pt x="136133" y="40639"/>
                </a:lnTo>
                <a:lnTo>
                  <a:pt x="138901" y="39154"/>
                </a:lnTo>
                <a:lnTo>
                  <a:pt x="139930" y="37223"/>
                </a:lnTo>
                <a:lnTo>
                  <a:pt x="139830" y="36931"/>
                </a:lnTo>
                <a:close/>
              </a:path>
              <a:path w="351155" h="234950">
                <a:moveTo>
                  <a:pt x="99125" y="22910"/>
                </a:moveTo>
                <a:lnTo>
                  <a:pt x="98922" y="22910"/>
                </a:lnTo>
                <a:lnTo>
                  <a:pt x="86222" y="35890"/>
                </a:lnTo>
                <a:lnTo>
                  <a:pt x="85561" y="37972"/>
                </a:lnTo>
                <a:lnTo>
                  <a:pt x="89028" y="39827"/>
                </a:lnTo>
                <a:lnTo>
                  <a:pt x="90438" y="40487"/>
                </a:lnTo>
                <a:lnTo>
                  <a:pt x="92178" y="39966"/>
                </a:lnTo>
                <a:lnTo>
                  <a:pt x="94286" y="37604"/>
                </a:lnTo>
                <a:lnTo>
                  <a:pt x="95036" y="37007"/>
                </a:lnTo>
                <a:lnTo>
                  <a:pt x="102821" y="37007"/>
                </a:lnTo>
                <a:lnTo>
                  <a:pt x="102821" y="36779"/>
                </a:lnTo>
                <a:lnTo>
                  <a:pt x="111634" y="36779"/>
                </a:lnTo>
                <a:lnTo>
                  <a:pt x="111567" y="35890"/>
                </a:lnTo>
                <a:lnTo>
                  <a:pt x="109196" y="33223"/>
                </a:lnTo>
                <a:lnTo>
                  <a:pt x="99125" y="22910"/>
                </a:lnTo>
                <a:close/>
              </a:path>
              <a:path w="351155" h="234950">
                <a:moveTo>
                  <a:pt x="312460" y="96091"/>
                </a:moveTo>
                <a:lnTo>
                  <a:pt x="98382" y="96091"/>
                </a:lnTo>
                <a:lnTo>
                  <a:pt x="57094" y="96218"/>
                </a:lnTo>
                <a:lnTo>
                  <a:pt x="14230" y="109172"/>
                </a:lnTo>
                <a:lnTo>
                  <a:pt x="0" y="140795"/>
                </a:lnTo>
                <a:lnTo>
                  <a:pt x="881" y="152860"/>
                </a:lnTo>
                <a:lnTo>
                  <a:pt x="28730" y="186896"/>
                </a:lnTo>
                <a:lnTo>
                  <a:pt x="108788" y="190833"/>
                </a:lnTo>
                <a:lnTo>
                  <a:pt x="256859" y="190833"/>
                </a:lnTo>
                <a:lnTo>
                  <a:pt x="298113" y="190579"/>
                </a:lnTo>
                <a:lnTo>
                  <a:pt x="337123" y="176609"/>
                </a:lnTo>
                <a:lnTo>
                  <a:pt x="337404" y="176228"/>
                </a:lnTo>
                <a:lnTo>
                  <a:pt x="107155" y="176228"/>
                </a:lnTo>
                <a:lnTo>
                  <a:pt x="45733" y="175847"/>
                </a:lnTo>
                <a:lnTo>
                  <a:pt x="14211" y="149431"/>
                </a:lnTo>
                <a:lnTo>
                  <a:pt x="13779" y="143081"/>
                </a:lnTo>
                <a:lnTo>
                  <a:pt x="13784" y="140541"/>
                </a:lnTo>
                <a:lnTo>
                  <a:pt x="40616" y="110823"/>
                </a:lnTo>
                <a:lnTo>
                  <a:pt x="337192" y="109934"/>
                </a:lnTo>
                <a:lnTo>
                  <a:pt x="334202" y="106886"/>
                </a:lnTo>
                <a:lnTo>
                  <a:pt x="326075" y="101425"/>
                </a:lnTo>
                <a:lnTo>
                  <a:pt x="316676" y="97488"/>
                </a:lnTo>
                <a:lnTo>
                  <a:pt x="312460" y="96091"/>
                </a:lnTo>
                <a:close/>
              </a:path>
              <a:path w="351155" h="234950">
                <a:moveTo>
                  <a:pt x="337192" y="109934"/>
                </a:moveTo>
                <a:lnTo>
                  <a:pt x="234560" y="109934"/>
                </a:lnTo>
                <a:lnTo>
                  <a:pt x="300328" y="110315"/>
                </a:lnTo>
                <a:lnTo>
                  <a:pt x="309361" y="110569"/>
                </a:lnTo>
                <a:lnTo>
                  <a:pt x="336596" y="141176"/>
                </a:lnTo>
                <a:lnTo>
                  <a:pt x="336705" y="143081"/>
                </a:lnTo>
                <a:lnTo>
                  <a:pt x="335909" y="150447"/>
                </a:lnTo>
                <a:lnTo>
                  <a:pt x="305765" y="175847"/>
                </a:lnTo>
                <a:lnTo>
                  <a:pt x="245799" y="176228"/>
                </a:lnTo>
                <a:lnTo>
                  <a:pt x="337404" y="176228"/>
                </a:lnTo>
                <a:lnTo>
                  <a:pt x="346118" y="164417"/>
                </a:lnTo>
                <a:lnTo>
                  <a:pt x="350622" y="150955"/>
                </a:lnTo>
                <a:lnTo>
                  <a:pt x="350747" y="138636"/>
                </a:lnTo>
                <a:lnTo>
                  <a:pt x="350755" y="136223"/>
                </a:lnTo>
                <a:lnTo>
                  <a:pt x="346127" y="121999"/>
                </a:lnTo>
                <a:lnTo>
                  <a:pt x="340929" y="113744"/>
                </a:lnTo>
                <a:lnTo>
                  <a:pt x="337192" y="109934"/>
                </a:lnTo>
                <a:close/>
              </a:path>
              <a:path w="351155" h="234950">
                <a:moveTo>
                  <a:pt x="43442" y="117935"/>
                </a:moveTo>
                <a:lnTo>
                  <a:pt x="22277" y="150320"/>
                </a:lnTo>
                <a:lnTo>
                  <a:pt x="25675" y="157051"/>
                </a:lnTo>
                <a:lnTo>
                  <a:pt x="27446" y="160607"/>
                </a:lnTo>
                <a:lnTo>
                  <a:pt x="32412" y="165052"/>
                </a:lnTo>
                <a:lnTo>
                  <a:pt x="44515" y="169243"/>
                </a:lnTo>
                <a:lnTo>
                  <a:pt x="52440" y="168862"/>
                </a:lnTo>
                <a:lnTo>
                  <a:pt x="64975" y="163147"/>
                </a:lnTo>
                <a:lnTo>
                  <a:pt x="69940" y="157051"/>
                </a:lnTo>
                <a:lnTo>
                  <a:pt x="70361" y="155400"/>
                </a:lnTo>
                <a:lnTo>
                  <a:pt x="47576" y="155400"/>
                </a:lnTo>
                <a:lnTo>
                  <a:pt x="43054" y="154638"/>
                </a:lnTo>
                <a:lnTo>
                  <a:pt x="39498" y="150955"/>
                </a:lnTo>
                <a:lnTo>
                  <a:pt x="36470" y="145494"/>
                </a:lnTo>
                <a:lnTo>
                  <a:pt x="36586" y="143081"/>
                </a:lnTo>
                <a:lnTo>
                  <a:pt x="36885" y="139398"/>
                </a:lnTo>
                <a:lnTo>
                  <a:pt x="40424" y="134572"/>
                </a:lnTo>
                <a:lnTo>
                  <a:pt x="46483" y="132413"/>
                </a:lnTo>
                <a:lnTo>
                  <a:pt x="53672" y="131905"/>
                </a:lnTo>
                <a:lnTo>
                  <a:pt x="69767" y="131905"/>
                </a:lnTo>
                <a:lnTo>
                  <a:pt x="68957" y="130000"/>
                </a:lnTo>
                <a:lnTo>
                  <a:pt x="64470" y="124412"/>
                </a:lnTo>
                <a:lnTo>
                  <a:pt x="58558" y="120475"/>
                </a:lnTo>
                <a:lnTo>
                  <a:pt x="51373" y="118062"/>
                </a:lnTo>
                <a:lnTo>
                  <a:pt x="43442" y="117935"/>
                </a:lnTo>
                <a:close/>
              </a:path>
              <a:path w="351155" h="234950">
                <a:moveTo>
                  <a:pt x="307747" y="117935"/>
                </a:moveTo>
                <a:lnTo>
                  <a:pt x="277128" y="146637"/>
                </a:lnTo>
                <a:lnTo>
                  <a:pt x="279909" y="155146"/>
                </a:lnTo>
                <a:lnTo>
                  <a:pt x="312460" y="168735"/>
                </a:lnTo>
                <a:lnTo>
                  <a:pt x="320715" y="164290"/>
                </a:lnTo>
                <a:lnTo>
                  <a:pt x="325350" y="156924"/>
                </a:lnTo>
                <a:lnTo>
                  <a:pt x="325984" y="155527"/>
                </a:lnTo>
                <a:lnTo>
                  <a:pt x="303684" y="155527"/>
                </a:lnTo>
                <a:lnTo>
                  <a:pt x="298566" y="154257"/>
                </a:lnTo>
                <a:lnTo>
                  <a:pt x="291809" y="145748"/>
                </a:lnTo>
                <a:lnTo>
                  <a:pt x="292140" y="139525"/>
                </a:lnTo>
                <a:lnTo>
                  <a:pt x="298388" y="132413"/>
                </a:lnTo>
                <a:lnTo>
                  <a:pt x="304484" y="131270"/>
                </a:lnTo>
                <a:lnTo>
                  <a:pt x="325955" y="131270"/>
                </a:lnTo>
                <a:lnTo>
                  <a:pt x="322177" y="125682"/>
                </a:lnTo>
                <a:lnTo>
                  <a:pt x="315517" y="120729"/>
                </a:lnTo>
                <a:lnTo>
                  <a:pt x="307747" y="117935"/>
                </a:lnTo>
                <a:close/>
              </a:path>
              <a:path w="351155" h="234950">
                <a:moveTo>
                  <a:pt x="236082" y="117935"/>
                </a:moveTo>
                <a:lnTo>
                  <a:pt x="227319" y="119586"/>
                </a:lnTo>
                <a:lnTo>
                  <a:pt x="220092" y="124920"/>
                </a:lnTo>
                <a:lnTo>
                  <a:pt x="214695" y="136350"/>
                </a:lnTo>
                <a:lnTo>
                  <a:pt x="214606" y="149685"/>
                </a:lnTo>
                <a:lnTo>
                  <a:pt x="220092" y="160861"/>
                </a:lnTo>
                <a:lnTo>
                  <a:pt x="225769" y="165814"/>
                </a:lnTo>
                <a:lnTo>
                  <a:pt x="232996" y="167846"/>
                </a:lnTo>
                <a:lnTo>
                  <a:pt x="234583" y="168354"/>
                </a:lnTo>
                <a:lnTo>
                  <a:pt x="237682" y="168608"/>
                </a:lnTo>
                <a:lnTo>
                  <a:pt x="240920" y="168354"/>
                </a:lnTo>
                <a:lnTo>
                  <a:pt x="245238" y="168227"/>
                </a:lnTo>
                <a:lnTo>
                  <a:pt x="246877" y="167846"/>
                </a:lnTo>
                <a:lnTo>
                  <a:pt x="250026" y="166449"/>
                </a:lnTo>
                <a:lnTo>
                  <a:pt x="257474" y="161369"/>
                </a:lnTo>
                <a:lnTo>
                  <a:pt x="261753" y="155400"/>
                </a:lnTo>
                <a:lnTo>
                  <a:pt x="239701" y="155400"/>
                </a:lnTo>
                <a:lnTo>
                  <a:pt x="235244" y="154384"/>
                </a:lnTo>
                <a:lnTo>
                  <a:pt x="227408" y="146637"/>
                </a:lnTo>
                <a:lnTo>
                  <a:pt x="227598" y="139144"/>
                </a:lnTo>
                <a:lnTo>
                  <a:pt x="234824" y="132921"/>
                </a:lnTo>
                <a:lnTo>
                  <a:pt x="236463" y="132159"/>
                </a:lnTo>
                <a:lnTo>
                  <a:pt x="261961" y="132159"/>
                </a:lnTo>
                <a:lnTo>
                  <a:pt x="260245" y="128476"/>
                </a:lnTo>
                <a:lnTo>
                  <a:pt x="253586" y="121999"/>
                </a:lnTo>
                <a:lnTo>
                  <a:pt x="245235" y="118316"/>
                </a:lnTo>
                <a:lnTo>
                  <a:pt x="236082" y="117935"/>
                </a:lnTo>
                <a:close/>
              </a:path>
              <a:path w="351155" h="234950">
                <a:moveTo>
                  <a:pt x="108167" y="116792"/>
                </a:moveTo>
                <a:lnTo>
                  <a:pt x="86197" y="142319"/>
                </a:lnTo>
                <a:lnTo>
                  <a:pt x="86662" y="149177"/>
                </a:lnTo>
                <a:lnTo>
                  <a:pt x="86781" y="149812"/>
                </a:lnTo>
                <a:lnTo>
                  <a:pt x="88660" y="156797"/>
                </a:lnTo>
                <a:lnTo>
                  <a:pt x="93397" y="162766"/>
                </a:lnTo>
                <a:lnTo>
                  <a:pt x="100103" y="165941"/>
                </a:lnTo>
                <a:lnTo>
                  <a:pt x="102402" y="167084"/>
                </a:lnTo>
                <a:lnTo>
                  <a:pt x="104942" y="168100"/>
                </a:lnTo>
                <a:lnTo>
                  <a:pt x="106580" y="168354"/>
                </a:lnTo>
                <a:lnTo>
                  <a:pt x="109577" y="168481"/>
                </a:lnTo>
                <a:lnTo>
                  <a:pt x="112485" y="168354"/>
                </a:lnTo>
                <a:lnTo>
                  <a:pt x="117045" y="168354"/>
                </a:lnTo>
                <a:lnTo>
                  <a:pt x="118302" y="168100"/>
                </a:lnTo>
                <a:lnTo>
                  <a:pt x="121731" y="166449"/>
                </a:lnTo>
                <a:lnTo>
                  <a:pt x="130651" y="159718"/>
                </a:lnTo>
                <a:lnTo>
                  <a:pt x="133331" y="154765"/>
                </a:lnTo>
                <a:lnTo>
                  <a:pt x="111546" y="154765"/>
                </a:lnTo>
                <a:lnTo>
                  <a:pt x="109996" y="154638"/>
                </a:lnTo>
                <a:lnTo>
                  <a:pt x="107240" y="153368"/>
                </a:lnTo>
                <a:lnTo>
                  <a:pt x="102318" y="149177"/>
                </a:lnTo>
                <a:lnTo>
                  <a:pt x="100613" y="143970"/>
                </a:lnTo>
                <a:lnTo>
                  <a:pt x="100603" y="143081"/>
                </a:lnTo>
                <a:lnTo>
                  <a:pt x="101809" y="137747"/>
                </a:lnTo>
                <a:lnTo>
                  <a:pt x="106339" y="133429"/>
                </a:lnTo>
                <a:lnTo>
                  <a:pt x="108777" y="132159"/>
                </a:lnTo>
                <a:lnTo>
                  <a:pt x="112955" y="131905"/>
                </a:lnTo>
                <a:lnTo>
                  <a:pt x="133676" y="131905"/>
                </a:lnTo>
                <a:lnTo>
                  <a:pt x="132742" y="129365"/>
                </a:lnTo>
                <a:lnTo>
                  <a:pt x="129986" y="125174"/>
                </a:lnTo>
                <a:lnTo>
                  <a:pt x="126989" y="122507"/>
                </a:lnTo>
                <a:lnTo>
                  <a:pt x="115165" y="116919"/>
                </a:lnTo>
                <a:lnTo>
                  <a:pt x="108167" y="116792"/>
                </a:lnTo>
                <a:close/>
              </a:path>
              <a:path w="351155" h="234950">
                <a:moveTo>
                  <a:pt x="179656" y="118189"/>
                </a:moveTo>
                <a:lnTo>
                  <a:pt x="165488" y="119840"/>
                </a:lnTo>
                <a:lnTo>
                  <a:pt x="154995" y="128349"/>
                </a:lnTo>
                <a:lnTo>
                  <a:pt x="150327" y="140795"/>
                </a:lnTo>
                <a:lnTo>
                  <a:pt x="150262" y="141557"/>
                </a:lnTo>
                <a:lnTo>
                  <a:pt x="153010" y="155019"/>
                </a:lnTo>
                <a:lnTo>
                  <a:pt x="173661" y="168481"/>
                </a:lnTo>
                <a:lnTo>
                  <a:pt x="181726" y="168227"/>
                </a:lnTo>
                <a:lnTo>
                  <a:pt x="198326" y="154130"/>
                </a:lnTo>
                <a:lnTo>
                  <a:pt x="172906" y="154130"/>
                </a:lnTo>
                <a:lnTo>
                  <a:pt x="167675" y="150955"/>
                </a:lnTo>
                <a:lnTo>
                  <a:pt x="164694" y="145494"/>
                </a:lnTo>
                <a:lnTo>
                  <a:pt x="165203" y="139144"/>
                </a:lnTo>
                <a:lnTo>
                  <a:pt x="168315" y="131778"/>
                </a:lnTo>
                <a:lnTo>
                  <a:pt x="177738" y="129873"/>
                </a:lnTo>
                <a:lnTo>
                  <a:pt x="196828" y="129873"/>
                </a:lnTo>
                <a:lnTo>
                  <a:pt x="193527" y="125301"/>
                </a:lnTo>
                <a:lnTo>
                  <a:pt x="187262" y="120729"/>
                </a:lnTo>
                <a:lnTo>
                  <a:pt x="179656" y="118189"/>
                </a:lnTo>
                <a:close/>
              </a:path>
              <a:path w="351155" h="234950">
                <a:moveTo>
                  <a:pt x="325955" y="131270"/>
                </a:moveTo>
                <a:lnTo>
                  <a:pt x="304484" y="131270"/>
                </a:lnTo>
                <a:lnTo>
                  <a:pt x="311101" y="134445"/>
                </a:lnTo>
                <a:lnTo>
                  <a:pt x="313717" y="137620"/>
                </a:lnTo>
                <a:lnTo>
                  <a:pt x="314887" y="141557"/>
                </a:lnTo>
                <a:lnTo>
                  <a:pt x="315965" y="144986"/>
                </a:lnTo>
                <a:lnTo>
                  <a:pt x="313260" y="150955"/>
                </a:lnTo>
                <a:lnTo>
                  <a:pt x="308840" y="153114"/>
                </a:lnTo>
                <a:lnTo>
                  <a:pt x="303684" y="155527"/>
                </a:lnTo>
                <a:lnTo>
                  <a:pt x="325984" y="155527"/>
                </a:lnTo>
                <a:lnTo>
                  <a:pt x="327944" y="151209"/>
                </a:lnTo>
                <a:lnTo>
                  <a:pt x="329013" y="145367"/>
                </a:lnTo>
                <a:lnTo>
                  <a:pt x="328898" y="141557"/>
                </a:lnTo>
                <a:lnTo>
                  <a:pt x="328742" y="138636"/>
                </a:lnTo>
                <a:lnTo>
                  <a:pt x="326899" y="132667"/>
                </a:lnTo>
                <a:lnTo>
                  <a:pt x="325955" y="131270"/>
                </a:lnTo>
                <a:close/>
              </a:path>
              <a:path w="351155" h="234950">
                <a:moveTo>
                  <a:pt x="69767" y="131905"/>
                </a:moveTo>
                <a:lnTo>
                  <a:pt x="53672" y="131905"/>
                </a:lnTo>
                <a:lnTo>
                  <a:pt x="58688" y="136858"/>
                </a:lnTo>
                <a:lnTo>
                  <a:pt x="57837" y="148161"/>
                </a:lnTo>
                <a:lnTo>
                  <a:pt x="55767" y="151209"/>
                </a:lnTo>
                <a:lnTo>
                  <a:pt x="47576" y="155400"/>
                </a:lnTo>
                <a:lnTo>
                  <a:pt x="70361" y="155400"/>
                </a:lnTo>
                <a:lnTo>
                  <a:pt x="73179" y="144351"/>
                </a:lnTo>
                <a:lnTo>
                  <a:pt x="73060" y="141303"/>
                </a:lnTo>
                <a:lnTo>
                  <a:pt x="71871" y="136858"/>
                </a:lnTo>
                <a:lnTo>
                  <a:pt x="69767" y="131905"/>
                </a:lnTo>
                <a:close/>
              </a:path>
              <a:path w="351155" h="234950">
                <a:moveTo>
                  <a:pt x="261961" y="132159"/>
                </a:moveTo>
                <a:lnTo>
                  <a:pt x="239790" y="132159"/>
                </a:lnTo>
                <a:lnTo>
                  <a:pt x="246940" y="134826"/>
                </a:lnTo>
                <a:lnTo>
                  <a:pt x="250187" y="140795"/>
                </a:lnTo>
                <a:lnTo>
                  <a:pt x="250293" y="141303"/>
                </a:lnTo>
                <a:lnTo>
                  <a:pt x="249452" y="148034"/>
                </a:lnTo>
                <a:lnTo>
                  <a:pt x="243829" y="153368"/>
                </a:lnTo>
                <a:lnTo>
                  <a:pt x="239701" y="155400"/>
                </a:lnTo>
                <a:lnTo>
                  <a:pt x="261753" y="155400"/>
                </a:lnTo>
                <a:lnTo>
                  <a:pt x="262572" y="154257"/>
                </a:lnTo>
                <a:lnTo>
                  <a:pt x="264973" y="146002"/>
                </a:lnTo>
                <a:lnTo>
                  <a:pt x="264355" y="137620"/>
                </a:lnTo>
                <a:lnTo>
                  <a:pt x="264267" y="137112"/>
                </a:lnTo>
                <a:lnTo>
                  <a:pt x="261961" y="132159"/>
                </a:lnTo>
                <a:close/>
              </a:path>
              <a:path w="351155" h="234950">
                <a:moveTo>
                  <a:pt x="133676" y="131905"/>
                </a:moveTo>
                <a:lnTo>
                  <a:pt x="112955" y="131905"/>
                </a:lnTo>
                <a:lnTo>
                  <a:pt x="115343" y="132794"/>
                </a:lnTo>
                <a:lnTo>
                  <a:pt x="120321" y="134699"/>
                </a:lnTo>
                <a:lnTo>
                  <a:pt x="123327" y="140541"/>
                </a:lnTo>
                <a:lnTo>
                  <a:pt x="123361" y="141176"/>
                </a:lnTo>
                <a:lnTo>
                  <a:pt x="121299" y="149304"/>
                </a:lnTo>
                <a:lnTo>
                  <a:pt x="117934" y="152860"/>
                </a:lnTo>
                <a:lnTo>
                  <a:pt x="114682" y="153876"/>
                </a:lnTo>
                <a:lnTo>
                  <a:pt x="111546" y="154765"/>
                </a:lnTo>
                <a:lnTo>
                  <a:pt x="133331" y="154765"/>
                </a:lnTo>
                <a:lnTo>
                  <a:pt x="135669" y="150447"/>
                </a:lnTo>
                <a:lnTo>
                  <a:pt x="135788" y="149685"/>
                </a:lnTo>
                <a:lnTo>
                  <a:pt x="136513" y="140541"/>
                </a:lnTo>
                <a:lnTo>
                  <a:pt x="136387" y="139271"/>
                </a:lnTo>
                <a:lnTo>
                  <a:pt x="133676" y="131905"/>
                </a:lnTo>
                <a:close/>
              </a:path>
              <a:path w="351155" h="234950">
                <a:moveTo>
                  <a:pt x="196828" y="129873"/>
                </a:moveTo>
                <a:lnTo>
                  <a:pt x="177738" y="129873"/>
                </a:lnTo>
                <a:lnTo>
                  <a:pt x="189005" y="141176"/>
                </a:lnTo>
                <a:lnTo>
                  <a:pt x="189071" y="141557"/>
                </a:lnTo>
                <a:lnTo>
                  <a:pt x="187022" y="150447"/>
                </a:lnTo>
                <a:lnTo>
                  <a:pt x="179148" y="153749"/>
                </a:lnTo>
                <a:lnTo>
                  <a:pt x="172906" y="154130"/>
                </a:lnTo>
                <a:lnTo>
                  <a:pt x="198326" y="154130"/>
                </a:lnTo>
                <a:lnTo>
                  <a:pt x="200655" y="147399"/>
                </a:lnTo>
                <a:lnTo>
                  <a:pt x="200631" y="139144"/>
                </a:lnTo>
                <a:lnTo>
                  <a:pt x="198112" y="131651"/>
                </a:lnTo>
                <a:lnTo>
                  <a:pt x="196828" y="129873"/>
                </a:lnTo>
                <a:close/>
              </a:path>
              <a:path w="351155" h="234950">
                <a:moveTo>
                  <a:pt x="294718" y="220268"/>
                </a:moveTo>
                <a:lnTo>
                  <a:pt x="246928" y="220268"/>
                </a:lnTo>
                <a:lnTo>
                  <a:pt x="245289" y="220713"/>
                </a:lnTo>
                <a:lnTo>
                  <a:pt x="243029" y="223608"/>
                </a:lnTo>
                <a:lnTo>
                  <a:pt x="241530" y="225463"/>
                </a:lnTo>
                <a:lnTo>
                  <a:pt x="248756" y="234949"/>
                </a:lnTo>
                <a:lnTo>
                  <a:pt x="290171" y="234949"/>
                </a:lnTo>
                <a:lnTo>
                  <a:pt x="294299" y="234797"/>
                </a:lnTo>
                <a:lnTo>
                  <a:pt x="295708" y="234137"/>
                </a:lnTo>
                <a:lnTo>
                  <a:pt x="299785" y="231978"/>
                </a:lnTo>
                <a:lnTo>
                  <a:pt x="301195" y="226860"/>
                </a:lnTo>
                <a:lnTo>
                  <a:pt x="298617" y="223608"/>
                </a:lnTo>
                <a:lnTo>
                  <a:pt x="296369" y="220713"/>
                </a:lnTo>
                <a:lnTo>
                  <a:pt x="294718" y="220268"/>
                </a:lnTo>
                <a:close/>
              </a:path>
              <a:path w="351155" h="234950">
                <a:moveTo>
                  <a:pt x="278170" y="198539"/>
                </a:moveTo>
                <a:lnTo>
                  <a:pt x="263488" y="198539"/>
                </a:lnTo>
                <a:lnTo>
                  <a:pt x="263488" y="220268"/>
                </a:lnTo>
                <a:lnTo>
                  <a:pt x="278170" y="220268"/>
                </a:lnTo>
                <a:lnTo>
                  <a:pt x="278170" y="198539"/>
                </a:lnTo>
                <a:close/>
              </a:path>
              <a:path w="351155" h="234950">
                <a:moveTo>
                  <a:pt x="94616" y="198539"/>
                </a:moveTo>
                <a:lnTo>
                  <a:pt x="80545" y="198539"/>
                </a:lnTo>
                <a:lnTo>
                  <a:pt x="80545" y="220268"/>
                </a:lnTo>
                <a:lnTo>
                  <a:pt x="63565" y="220268"/>
                </a:lnTo>
                <a:lnTo>
                  <a:pt x="61317" y="220929"/>
                </a:lnTo>
                <a:lnTo>
                  <a:pt x="57365" y="227164"/>
                </a:lnTo>
                <a:lnTo>
                  <a:pt x="57345" y="227761"/>
                </a:lnTo>
                <a:lnTo>
                  <a:pt x="58777" y="232422"/>
                </a:lnTo>
                <a:lnTo>
                  <a:pt x="62574" y="234137"/>
                </a:lnTo>
                <a:lnTo>
                  <a:pt x="64500" y="234497"/>
                </a:lnTo>
                <a:lnTo>
                  <a:pt x="68728" y="234715"/>
                </a:lnTo>
                <a:lnTo>
                  <a:pt x="76308" y="234808"/>
                </a:lnTo>
                <a:lnTo>
                  <a:pt x="101819" y="234698"/>
                </a:lnTo>
                <a:lnTo>
                  <a:pt x="116981" y="227761"/>
                </a:lnTo>
                <a:lnTo>
                  <a:pt x="116981" y="227164"/>
                </a:lnTo>
                <a:lnTo>
                  <a:pt x="116283" y="225234"/>
                </a:lnTo>
                <a:lnTo>
                  <a:pt x="114682" y="221157"/>
                </a:lnTo>
                <a:lnTo>
                  <a:pt x="113285" y="220560"/>
                </a:lnTo>
                <a:lnTo>
                  <a:pt x="94616" y="220192"/>
                </a:lnTo>
                <a:lnTo>
                  <a:pt x="94616" y="198539"/>
                </a:lnTo>
                <a:close/>
              </a:path>
            </a:pathLst>
          </a:custGeom>
          <a:solidFill>
            <a:srgbClr val="6593BC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2" name="object 53">
            <a:extLst>
              <a:ext uri="{FF2B5EF4-FFF2-40B4-BE49-F238E27FC236}">
                <a16:creationId xmlns:a16="http://schemas.microsoft.com/office/drawing/2014/main" id="{5174FEB2-66CC-4045-9686-62928E34B802}"/>
              </a:ext>
            </a:extLst>
          </p:cNvPr>
          <p:cNvSpPr/>
          <p:nvPr/>
        </p:nvSpPr>
        <p:spPr>
          <a:xfrm flipV="1">
            <a:off x="5121441" y="4176686"/>
            <a:ext cx="3165476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9">
            <a:extLst>
              <a:ext uri="{FF2B5EF4-FFF2-40B4-BE49-F238E27FC236}">
                <a16:creationId xmlns:a16="http://schemas.microsoft.com/office/drawing/2014/main" id="{DF310819-3138-49E6-878A-09643C34D937}"/>
              </a:ext>
            </a:extLst>
          </p:cNvPr>
          <p:cNvSpPr txBox="1"/>
          <p:nvPr/>
        </p:nvSpPr>
        <p:spPr>
          <a:xfrm>
            <a:off x="5076473" y="5095654"/>
            <a:ext cx="602751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coal briquette (2023)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178" name="Прямая соединительная линия 177">
            <a:extLst>
              <a:ext uri="{FF2B5EF4-FFF2-40B4-BE49-F238E27FC236}">
                <a16:creationId xmlns:a16="http://schemas.microsoft.com/office/drawing/2014/main" id="{64380FD0-A1F5-4662-B906-3085B623BC6A}"/>
              </a:ext>
            </a:extLst>
          </p:cNvPr>
          <p:cNvCxnSpPr>
            <a:cxnSpLocks/>
          </p:cNvCxnSpPr>
          <p:nvPr/>
        </p:nvCxnSpPr>
        <p:spPr>
          <a:xfrm>
            <a:off x="5040502" y="585491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4BA2AFD1-977A-4BEB-9C7F-E65D9AFABA6A}"/>
              </a:ext>
            </a:extLst>
          </p:cNvPr>
          <p:cNvSpPr/>
          <p:nvPr/>
        </p:nvSpPr>
        <p:spPr>
          <a:xfrm>
            <a:off x="5059002" y="5567767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:a16="http://schemas.microsoft.com/office/drawing/2014/main" id="{32E7860D-EFA7-4092-A86F-0250A8D649AD}"/>
              </a:ext>
            </a:extLst>
          </p:cNvPr>
          <p:cNvSpPr/>
          <p:nvPr/>
        </p:nvSpPr>
        <p:spPr>
          <a:xfrm>
            <a:off x="5060130" y="6082512"/>
            <a:ext cx="10198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0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id="{5E709D4C-D442-40F5-9CCC-7D9EE96446C2}"/>
              </a:ext>
            </a:extLst>
          </p:cNvPr>
          <p:cNvSpPr/>
          <p:nvPr/>
        </p:nvSpPr>
        <p:spPr>
          <a:xfrm>
            <a:off x="6243102" y="6094759"/>
            <a:ext cx="10983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12,2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86" name="Прямоугольник 185">
            <a:extLst>
              <a:ext uri="{FF2B5EF4-FFF2-40B4-BE49-F238E27FC236}">
                <a16:creationId xmlns:a16="http://schemas.microsoft.com/office/drawing/2014/main" id="{AC165F6B-1839-41FD-87D5-6956F0BDA816}"/>
              </a:ext>
            </a:extLst>
          </p:cNvPr>
          <p:cNvSpPr/>
          <p:nvPr/>
        </p:nvSpPr>
        <p:spPr>
          <a:xfrm>
            <a:off x="7501809" y="6069274"/>
            <a:ext cx="10182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2,4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id="{FBFAF945-CBEC-4070-8F2B-1B18BD1A71ED}"/>
              </a:ext>
            </a:extLst>
          </p:cNvPr>
          <p:cNvSpPr/>
          <p:nvPr/>
        </p:nvSpPr>
        <p:spPr>
          <a:xfrm>
            <a:off x="8760022" y="6069274"/>
            <a:ext cx="10823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100 </a:t>
            </a:r>
            <a:r>
              <a:rPr lang="en-US" sz="1050" b="0" kern="1200" noProof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thsd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tons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id="{6EE9518C-0C59-4497-9B94-6705B702A2D0}"/>
              </a:ext>
            </a:extLst>
          </p:cNvPr>
          <p:cNvSpPr/>
          <p:nvPr/>
        </p:nvSpPr>
        <p:spPr>
          <a:xfrm>
            <a:off x="6272247" y="5575024"/>
            <a:ext cx="10791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 </a:t>
            </a:r>
            <a:r>
              <a:rPr lang="en-US" sz="1050" b="1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(coa</a:t>
            </a:r>
            <a:r>
              <a:rPr lang="en-US" sz="1050" b="1" i="1" dirty="0">
                <a:solidFill>
                  <a:srgbClr val="00425F"/>
                </a:solidFill>
                <a:latin typeface="Montserrat" pitchFamily="2" charset="-52"/>
              </a:rPr>
              <a:t>l)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91" name="Прямоугольник 190">
            <a:extLst>
              <a:ext uri="{FF2B5EF4-FFF2-40B4-BE49-F238E27FC236}">
                <a16:creationId xmlns:a16="http://schemas.microsoft.com/office/drawing/2014/main" id="{9BF29B16-9BDF-46AC-8618-3AA7957F43E5}"/>
              </a:ext>
            </a:extLst>
          </p:cNvPr>
          <p:cNvSpPr/>
          <p:nvPr/>
        </p:nvSpPr>
        <p:spPr>
          <a:xfrm>
            <a:off x="7482836" y="5567767"/>
            <a:ext cx="10951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 </a:t>
            </a:r>
            <a:r>
              <a:rPr lang="en-US" sz="1050" b="1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(coa</a:t>
            </a:r>
            <a:r>
              <a:rPr lang="en-US" sz="1050" b="1" i="1" dirty="0">
                <a:solidFill>
                  <a:srgbClr val="00425F"/>
                </a:solidFill>
                <a:latin typeface="Montserrat" pitchFamily="2" charset="-52"/>
              </a:rPr>
              <a:t>l)</a:t>
            </a: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92" name="Прямоугольник 191">
            <a:extLst>
              <a:ext uri="{FF2B5EF4-FFF2-40B4-BE49-F238E27FC236}">
                <a16:creationId xmlns:a16="http://schemas.microsoft.com/office/drawing/2014/main" id="{EADB2972-617B-4273-8F20-D332F717C57F}"/>
              </a:ext>
            </a:extLst>
          </p:cNvPr>
          <p:cNvSpPr/>
          <p:nvPr/>
        </p:nvSpPr>
        <p:spPr>
          <a:xfrm>
            <a:off x="8674010" y="5567767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cxnSp>
        <p:nvCxnSpPr>
          <p:cNvPr id="197" name="Прямая соединительная линия 196">
            <a:extLst>
              <a:ext uri="{FF2B5EF4-FFF2-40B4-BE49-F238E27FC236}">
                <a16:creationId xmlns:a16="http://schemas.microsoft.com/office/drawing/2014/main" id="{093ECDDC-FCE1-482A-9CD1-D102C0ACE529}"/>
              </a:ext>
            </a:extLst>
          </p:cNvPr>
          <p:cNvCxnSpPr>
            <a:cxnSpLocks/>
          </p:cNvCxnSpPr>
          <p:nvPr/>
        </p:nvCxnSpPr>
        <p:spPr>
          <a:xfrm flipV="1">
            <a:off x="5046615" y="5374280"/>
            <a:ext cx="5896599" cy="5905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id="{CD95D7C3-502B-4D73-8254-23330519DAB9}"/>
              </a:ext>
            </a:extLst>
          </p:cNvPr>
          <p:cNvSpPr/>
          <p:nvPr/>
        </p:nvSpPr>
        <p:spPr>
          <a:xfrm>
            <a:off x="9938102" y="5567767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99" name="Прямоугольник 198">
            <a:extLst>
              <a:ext uri="{FF2B5EF4-FFF2-40B4-BE49-F238E27FC236}">
                <a16:creationId xmlns:a16="http://schemas.microsoft.com/office/drawing/2014/main" id="{5C0208D6-9E22-4743-9738-7D4900A3CD5C}"/>
              </a:ext>
            </a:extLst>
          </p:cNvPr>
          <p:cNvSpPr/>
          <p:nvPr/>
        </p:nvSpPr>
        <p:spPr>
          <a:xfrm>
            <a:off x="10127710" y="6049184"/>
            <a:ext cx="11112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500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0" kern="1200" noProof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thsd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tons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84" name="Picture 6" descr="Рабочие ">
            <a:extLst>
              <a:ext uri="{FF2B5EF4-FFF2-40B4-BE49-F238E27FC236}">
                <a16:creationId xmlns:a16="http://schemas.microsoft.com/office/drawing/2014/main" id="{DD2B4F42-38DB-4205-9CDD-B2C0C764C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96" y="439700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Рынок ">
            <a:extLst>
              <a:ext uri="{FF2B5EF4-FFF2-40B4-BE49-F238E27FC236}">
                <a16:creationId xmlns:a16="http://schemas.microsoft.com/office/drawing/2014/main" id="{64B1212C-DB94-4552-9BDB-31DD741C1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742" y="357619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Размер ">
            <a:extLst>
              <a:ext uri="{FF2B5EF4-FFF2-40B4-BE49-F238E27FC236}">
                <a16:creationId xmlns:a16="http://schemas.microsoft.com/office/drawing/2014/main" id="{81B10E2E-8765-44E8-BEE9-B9D1FBDE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80" y="4352404"/>
            <a:ext cx="435914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bject 24">
            <a:extLst>
              <a:ext uri="{FF2B5EF4-FFF2-40B4-BE49-F238E27FC236}">
                <a16:creationId xmlns:a16="http://schemas.microsoft.com/office/drawing/2014/main" id="{ECFE6BAE-3B82-4ECF-8C00-5CA080D48C32}"/>
              </a:ext>
            </a:extLst>
          </p:cNvPr>
          <p:cNvSpPr txBox="1"/>
          <p:nvPr/>
        </p:nvSpPr>
        <p:spPr>
          <a:xfrm>
            <a:off x="384061" y="5515636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4" name="object 24">
            <a:extLst>
              <a:ext uri="{FF2B5EF4-FFF2-40B4-BE49-F238E27FC236}">
                <a16:creationId xmlns:a16="http://schemas.microsoft.com/office/drawing/2014/main" id="{967DDAFF-42C0-4A18-8D1E-1763E0DC60FC}"/>
              </a:ext>
            </a:extLst>
          </p:cNvPr>
          <p:cNvSpPr txBox="1"/>
          <p:nvPr/>
        </p:nvSpPr>
        <p:spPr>
          <a:xfrm>
            <a:off x="380819" y="2006566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56" name="Схема 55">
            <a:extLst>
              <a:ext uri="{FF2B5EF4-FFF2-40B4-BE49-F238E27FC236}">
                <a16:creationId xmlns:a16="http://schemas.microsoft.com/office/drawing/2014/main" id="{50D887EC-52BD-4774-B193-4A95640E3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2401432"/>
              </p:ext>
            </p:extLst>
          </p:nvPr>
        </p:nvGraphicFramePr>
        <p:xfrm>
          <a:off x="324827" y="3680597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bject 7">
            <a:extLst>
              <a:ext uri="{FF2B5EF4-FFF2-40B4-BE49-F238E27FC236}">
                <a16:creationId xmlns:a16="http://schemas.microsoft.com/office/drawing/2014/main" id="{B5C59725-B5B6-4EFB-99CF-4421B92E9B7F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 flipV="1">
            <a:off x="212434" y="965585"/>
            <a:ext cx="6535933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finished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goods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741129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Indonesia</a:t>
                      </a: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Russia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South Africa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1,1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Australia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Kyrgyzstan</a:t>
                      </a:r>
                      <a:endParaRPr lang="uz-Cyrl-UZ"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1,1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Kazakhstan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Uzbekistan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3728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9625" y="1770706"/>
            <a:ext cx="1181046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coal briquette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tons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6" y="1764992"/>
            <a:ext cx="1155657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800" spc="3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lang="en-US" sz="800" spc="3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gas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96002" y="1764524"/>
            <a:ext cx="1314451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Coal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tons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94BC07B-D1D4-488E-A330-313AF66442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7" y="2768582"/>
            <a:ext cx="140400" cy="13336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5A7F199B-242C-4D7A-A1BA-C894E1E7D5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5" y="2496664"/>
            <a:ext cx="142390" cy="124839"/>
          </a:xfrm>
          <a:prstGeom prst="rect">
            <a:avLst/>
          </a:prstGeom>
        </p:spPr>
      </p:pic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9106"/>
            <a:ext cx="824230" cy="13306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89624"/>
            <a:ext cx="659452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4" y="2754982"/>
            <a:ext cx="472164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24797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04493"/>
            <a:ext cx="243528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8" y="3580225"/>
            <a:ext cx="14477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8" y="3846761"/>
            <a:ext cx="13731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0" name="object 20">
            <a:extLst>
              <a:ext uri="{FF2B5EF4-FFF2-40B4-BE49-F238E27FC236}">
                <a16:creationId xmlns:a16="http://schemas.microsoft.com/office/drawing/2014/main" id="{A4713E63-1049-4468-A2AF-9041FFEB9640}"/>
              </a:ext>
            </a:extLst>
          </p:cNvPr>
          <p:cNvSpPr/>
          <p:nvPr/>
        </p:nvSpPr>
        <p:spPr>
          <a:xfrm>
            <a:off x="2834314" y="3843187"/>
            <a:ext cx="252789" cy="1389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4717" y="2209800"/>
            <a:ext cx="302567" cy="13237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7" y="2751813"/>
            <a:ext cx="202679" cy="13504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496664"/>
            <a:ext cx="349811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5" y="3030208"/>
            <a:ext cx="247973" cy="14238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8" y="3309538"/>
            <a:ext cx="994336" cy="13733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1" y="3583689"/>
            <a:ext cx="10663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5" y="3845343"/>
            <a:ext cx="173988" cy="1438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1" name="object 42">
            <a:extLst>
              <a:ext uri="{FF2B5EF4-FFF2-40B4-BE49-F238E27FC236}">
                <a16:creationId xmlns:a16="http://schemas.microsoft.com/office/drawing/2014/main" id="{EE8A8CB6-3FC9-4700-B40D-44EB60FC4AC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1733" y="4111471"/>
            <a:ext cx="137724" cy="138919"/>
          </a:xfrm>
          <a:prstGeom prst="rect">
            <a:avLst/>
          </a:prstGeom>
        </p:spPr>
      </p:pic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1" y="2216890"/>
            <a:ext cx="642848" cy="12528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8" y="2496664"/>
            <a:ext cx="971405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85433" y="2741764"/>
            <a:ext cx="405780" cy="14243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3" y="3009206"/>
            <a:ext cx="738096" cy="16338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3" y="3307957"/>
            <a:ext cx="83810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2" y="3583689"/>
            <a:ext cx="56902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38551"/>
            <a:ext cx="535690" cy="15059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12435" y="4531351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coal briquette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</a:t>
            </a:r>
            <a:r>
              <a:rPr lang="uz-Cyrl-UZ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Proximity to large markets </a:t>
            </a:r>
            <a:r>
              <a:rPr lang="en-US" sz="1200" spc="-1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i.e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China and Russia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Stable political and security environment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Free Trade Agreements: CIS Free Trade Agreement, GSP+ 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12" name="object 8">
            <a:extLst>
              <a:ext uri="{FF2B5EF4-FFF2-40B4-BE49-F238E27FC236}">
                <a16:creationId xmlns:a16="http://schemas.microsoft.com/office/drawing/2014/main" id="{6BE14104-E841-4E85-99AE-43DACC841C22}"/>
              </a:ext>
            </a:extLst>
          </p:cNvPr>
          <p:cNvSpPr txBox="1"/>
          <p:nvPr/>
        </p:nvSpPr>
        <p:spPr>
          <a:xfrm>
            <a:off x="258084" y="237667"/>
            <a:ext cx="8430145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lang="ru-RU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coal briquette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BBFF581D-A6F6-4125-94F7-59AA8A08AC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32" b="91753" l="9653" r="89575">
                        <a14:foregroundMark x1="52510" y1="8247" x2="52510" y2="8247"/>
                        <a14:foregroundMark x1="50965" y1="91753" x2="50965" y2="91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8" y="3845343"/>
            <a:ext cx="203534" cy="148682"/>
          </a:xfrm>
          <a:prstGeom prst="rect">
            <a:avLst/>
          </a:prstGeom>
        </p:spPr>
      </p:pic>
      <p:sp>
        <p:nvSpPr>
          <p:cNvPr id="91" name="object 20">
            <a:extLst>
              <a:ext uri="{FF2B5EF4-FFF2-40B4-BE49-F238E27FC236}">
                <a16:creationId xmlns:a16="http://schemas.microsoft.com/office/drawing/2014/main" id="{AC0EB506-487D-4054-9442-D06FF17A58FD}"/>
              </a:ext>
            </a:extLst>
          </p:cNvPr>
          <p:cNvSpPr/>
          <p:nvPr/>
        </p:nvSpPr>
        <p:spPr>
          <a:xfrm>
            <a:off x="4152625" y="4153637"/>
            <a:ext cx="106637" cy="14290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1" name="object 20">
            <a:extLst>
              <a:ext uri="{FF2B5EF4-FFF2-40B4-BE49-F238E27FC236}">
                <a16:creationId xmlns:a16="http://schemas.microsoft.com/office/drawing/2014/main" id="{AA8BE81B-0FA5-49D5-9089-169D3CDA97CD}"/>
              </a:ext>
            </a:extLst>
          </p:cNvPr>
          <p:cNvSpPr/>
          <p:nvPr/>
        </p:nvSpPr>
        <p:spPr>
          <a:xfrm>
            <a:off x="5470748" y="4153637"/>
            <a:ext cx="27520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39" name="Схема 138">
            <a:extLst>
              <a:ext uri="{FF2B5EF4-FFF2-40B4-BE49-F238E27FC236}">
                <a16:creationId xmlns:a16="http://schemas.microsoft.com/office/drawing/2014/main" id="{7D6D42F9-08DF-4669-8B9A-B4CE15771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9035920"/>
              </p:ext>
            </p:extLst>
          </p:nvPr>
        </p:nvGraphicFramePr>
        <p:xfrm>
          <a:off x="7246372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63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17190C29-51CE-4F8F-A5BD-DF24C3FE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731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895BCE62-F438-4DBC-A4DE-1BED68F689EA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25" y="4847062"/>
            <a:ext cx="360000" cy="360000"/>
          </a:xfrm>
          <a:prstGeom prst="rect">
            <a:avLst/>
          </a:prstGeom>
        </p:spPr>
      </p:pic>
      <p:pic>
        <p:nvPicPr>
          <p:cNvPr id="165" name="Picture 6" descr="Рабочие ">
            <a:extLst>
              <a:ext uri="{FF2B5EF4-FFF2-40B4-BE49-F238E27FC236}">
                <a16:creationId xmlns:a16="http://schemas.microsoft.com/office/drawing/2014/main" id="{60927417-FF66-4461-97A3-B6030D81C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71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object 2">
            <a:extLst>
              <a:ext uri="{FF2B5EF4-FFF2-40B4-BE49-F238E27FC236}">
                <a16:creationId xmlns:a16="http://schemas.microsoft.com/office/drawing/2014/main" id="{79628105-7CC6-46C7-8C7A-7B2DE2883DE3}"/>
              </a:ext>
            </a:extLst>
          </p:cNvPr>
          <p:cNvSpPr/>
          <p:nvPr/>
        </p:nvSpPr>
        <p:spPr>
          <a:xfrm>
            <a:off x="7079699" y="2272202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3BEFE1B-2397-476F-8456-9E317D8311E2}"/>
              </a:ext>
            </a:extLst>
          </p:cNvPr>
          <p:cNvSpPr txBox="1"/>
          <p:nvPr/>
        </p:nvSpPr>
        <p:spPr>
          <a:xfrm>
            <a:off x="6846450" y="788809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7BBAFC99-9B41-40B6-9934-ABC21B8124BF}"/>
              </a:ext>
            </a:extLst>
          </p:cNvPr>
          <p:cNvSpPr/>
          <p:nvPr/>
        </p:nvSpPr>
        <p:spPr>
          <a:xfrm>
            <a:off x="9552517" y="1330272"/>
            <a:ext cx="648000" cy="648000"/>
          </a:xfrm>
          <a:prstGeom prst="ellipse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09A5386D-EEAE-4C59-B02C-23A498AE16F3}"/>
              </a:ext>
            </a:extLst>
          </p:cNvPr>
          <p:cNvSpPr/>
          <p:nvPr/>
        </p:nvSpPr>
        <p:spPr>
          <a:xfrm>
            <a:off x="7029685" y="1330272"/>
            <a:ext cx="648000" cy="648000"/>
          </a:xfrm>
          <a:prstGeom prst="ellipse">
            <a:avLst/>
          </a:prstGeom>
          <a:blipFill>
            <a:blip r:embed="rId1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bject 31">
            <a:extLst>
              <a:ext uri="{FF2B5EF4-FFF2-40B4-BE49-F238E27FC236}">
                <a16:creationId xmlns:a16="http://schemas.microsoft.com/office/drawing/2014/main" id="{55CE8088-D62E-4D37-9877-548987D408CE}"/>
              </a:ext>
            </a:extLst>
          </p:cNvPr>
          <p:cNvSpPr txBox="1"/>
          <p:nvPr/>
        </p:nvSpPr>
        <p:spPr>
          <a:xfrm>
            <a:off x="7837377" y="1218606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4" name="object 31">
            <a:extLst>
              <a:ext uri="{FF2B5EF4-FFF2-40B4-BE49-F238E27FC236}">
                <a16:creationId xmlns:a16="http://schemas.microsoft.com/office/drawing/2014/main" id="{FE2D8AE5-A2DD-42DC-A000-EE0F1261DA0B}"/>
              </a:ext>
            </a:extLst>
          </p:cNvPr>
          <p:cNvSpPr txBox="1"/>
          <p:nvPr/>
        </p:nvSpPr>
        <p:spPr>
          <a:xfrm>
            <a:off x="10398970" y="1209081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FBC71B9-8F7C-49F3-9305-47B12813F87A}"/>
              </a:ext>
            </a:extLst>
          </p:cNvPr>
          <p:cNvSpPr txBox="1"/>
          <p:nvPr/>
        </p:nvSpPr>
        <p:spPr>
          <a:xfrm>
            <a:off x="6846450" y="4288088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the mining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16" name="Graphic 4">
            <a:extLst>
              <a:ext uri="{FF2B5EF4-FFF2-40B4-BE49-F238E27FC236}">
                <a16:creationId xmlns:a16="http://schemas.microsoft.com/office/drawing/2014/main" id="{7520C080-AA53-4948-BB7A-469DBC63EE14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7" name="Freeform: Shape 6">
              <a:extLst>
                <a:ext uri="{FF2B5EF4-FFF2-40B4-BE49-F238E27FC236}">
                  <a16:creationId xmlns:a16="http://schemas.microsoft.com/office/drawing/2014/main" id="{702FE078-4E18-4F8A-BB7F-84D96E494F04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7">
              <a:extLst>
                <a:ext uri="{FF2B5EF4-FFF2-40B4-BE49-F238E27FC236}">
                  <a16:creationId xmlns:a16="http://schemas.microsoft.com/office/drawing/2014/main" id="{EDF7D922-890A-4CDA-9386-F65932A8DDC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8">
              <a:extLst>
                <a:ext uri="{FF2B5EF4-FFF2-40B4-BE49-F238E27FC236}">
                  <a16:creationId xmlns:a16="http://schemas.microsoft.com/office/drawing/2014/main" id="{36AF90EF-9C8A-432B-A7CB-C25F47A33C52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9">
              <a:extLst>
                <a:ext uri="{FF2B5EF4-FFF2-40B4-BE49-F238E27FC236}">
                  <a16:creationId xmlns:a16="http://schemas.microsoft.com/office/drawing/2014/main" id="{C890BA49-91E3-4FC6-92A7-11A0CC2D15E4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0">
              <a:extLst>
                <a:ext uri="{FF2B5EF4-FFF2-40B4-BE49-F238E27FC236}">
                  <a16:creationId xmlns:a16="http://schemas.microsoft.com/office/drawing/2014/main" id="{0F1A0FCD-9117-48F5-880B-B97F7EFD37F8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2" name="Freeform: Shape 11">
              <a:extLst>
                <a:ext uri="{FF2B5EF4-FFF2-40B4-BE49-F238E27FC236}">
                  <a16:creationId xmlns:a16="http://schemas.microsoft.com/office/drawing/2014/main" id="{D8EA8883-9A9C-45DB-94F0-C523D263774C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3" name="Freeform: Shape 12">
              <a:extLst>
                <a:ext uri="{FF2B5EF4-FFF2-40B4-BE49-F238E27FC236}">
                  <a16:creationId xmlns:a16="http://schemas.microsoft.com/office/drawing/2014/main" id="{27AE032D-118D-4D17-8248-8C1EFC801CC8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4" name="Freeform: Shape 13">
              <a:extLst>
                <a:ext uri="{FF2B5EF4-FFF2-40B4-BE49-F238E27FC236}">
                  <a16:creationId xmlns:a16="http://schemas.microsoft.com/office/drawing/2014/main" id="{A8F8A9FC-9EE0-4A76-87EE-99189D1F3703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5" name="Freeform: Shape 14">
              <a:extLst>
                <a:ext uri="{FF2B5EF4-FFF2-40B4-BE49-F238E27FC236}">
                  <a16:creationId xmlns:a16="http://schemas.microsoft.com/office/drawing/2014/main" id="{92F8DFBF-C194-462F-9B73-205042B15C2F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15">
              <a:extLst>
                <a:ext uri="{FF2B5EF4-FFF2-40B4-BE49-F238E27FC236}">
                  <a16:creationId xmlns:a16="http://schemas.microsoft.com/office/drawing/2014/main" id="{333CE236-B2C2-4EF7-BD0A-649240BEB25C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7" name="Freeform: Shape 16">
              <a:extLst>
                <a:ext uri="{FF2B5EF4-FFF2-40B4-BE49-F238E27FC236}">
                  <a16:creationId xmlns:a16="http://schemas.microsoft.com/office/drawing/2014/main" id="{1C159E60-F137-4C94-93A5-5187658E5CA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8" name="Freeform: Shape 17">
              <a:extLst>
                <a:ext uri="{FF2B5EF4-FFF2-40B4-BE49-F238E27FC236}">
                  <a16:creationId xmlns:a16="http://schemas.microsoft.com/office/drawing/2014/main" id="{3CCFB77D-48A3-44DD-B039-0E67FBF191C0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2" name="Freeform: Shape 18">
              <a:extLst>
                <a:ext uri="{FF2B5EF4-FFF2-40B4-BE49-F238E27FC236}">
                  <a16:creationId xmlns:a16="http://schemas.microsoft.com/office/drawing/2014/main" id="{DCCCA2B4-A3E9-45D3-95C0-EB1C7842DB83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9">
              <a:extLst>
                <a:ext uri="{FF2B5EF4-FFF2-40B4-BE49-F238E27FC236}">
                  <a16:creationId xmlns:a16="http://schemas.microsoft.com/office/drawing/2014/main" id="{AAF6E577-E059-4BAA-8DF8-6E7A32230A5C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20">
              <a:extLst>
                <a:ext uri="{FF2B5EF4-FFF2-40B4-BE49-F238E27FC236}">
                  <a16:creationId xmlns:a16="http://schemas.microsoft.com/office/drawing/2014/main" id="{A8884D61-F8EB-4FB4-A284-B2FEE6FF5DEE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21">
              <a:extLst>
                <a:ext uri="{FF2B5EF4-FFF2-40B4-BE49-F238E27FC236}">
                  <a16:creationId xmlns:a16="http://schemas.microsoft.com/office/drawing/2014/main" id="{49FCDD5D-2D39-4B25-B929-5C4BA211410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9" name="Freeform: Shape 22">
              <a:extLst>
                <a:ext uri="{FF2B5EF4-FFF2-40B4-BE49-F238E27FC236}">
                  <a16:creationId xmlns:a16="http://schemas.microsoft.com/office/drawing/2014/main" id="{5C8E5AD8-0FB4-4512-B6A7-EED9CED4E583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60" name="Table 24">
            <a:extLst>
              <a:ext uri="{FF2B5EF4-FFF2-40B4-BE49-F238E27FC236}">
                <a16:creationId xmlns:a16="http://schemas.microsoft.com/office/drawing/2014/main" id="{6C702900-CDF3-426B-8343-D13022D27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387905"/>
              </p:ext>
            </p:extLst>
          </p:nvPr>
        </p:nvGraphicFramePr>
        <p:xfrm>
          <a:off x="7104332" y="3464103"/>
          <a:ext cx="1588657" cy="775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1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3955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304622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Republic of </a:t>
                      </a:r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Karakalpakstan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166 600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2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61" name="Rectangle 21">
            <a:extLst>
              <a:ext uri="{FF2B5EF4-FFF2-40B4-BE49-F238E27FC236}">
                <a16:creationId xmlns:a16="http://schemas.microsoft.com/office/drawing/2014/main" id="{2F411586-D57C-4516-B8C1-8FA55C631B9C}"/>
              </a:ext>
            </a:extLst>
          </p:cNvPr>
          <p:cNvSpPr/>
          <p:nvPr/>
        </p:nvSpPr>
        <p:spPr>
          <a:xfrm>
            <a:off x="10286034" y="2501917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Republic of </a:t>
            </a:r>
            <a:r>
              <a:rPr lang="en-GB" sz="800" noProof="1">
                <a:solidFill>
                  <a:srgbClr val="00425F"/>
                </a:solidFill>
                <a:latin typeface="Montserrat" pitchFamily="2" charset="-52"/>
              </a:rPr>
              <a:t>Karakalpakstan</a:t>
            </a:r>
          </a:p>
        </p:txBody>
      </p:sp>
      <p:cxnSp>
        <p:nvCxnSpPr>
          <p:cNvPr id="162" name="Connector: Elbow 26">
            <a:extLst>
              <a:ext uri="{FF2B5EF4-FFF2-40B4-BE49-F238E27FC236}">
                <a16:creationId xmlns:a16="http://schemas.microsoft.com/office/drawing/2014/main" id="{52FFB968-D6C5-400C-A556-1BF0EA4CCE22}"/>
              </a:ext>
            </a:extLst>
          </p:cNvPr>
          <p:cNvCxnSpPr>
            <a:cxnSpLocks/>
          </p:cNvCxnSpPr>
          <p:nvPr/>
        </p:nvCxnSpPr>
        <p:spPr>
          <a:xfrm rot="10800000" flipV="1">
            <a:off x="8978369" y="2622967"/>
            <a:ext cx="1301711" cy="273966"/>
          </a:xfrm>
          <a:prstGeom prst="bentConnector3">
            <a:avLst>
              <a:gd name="adj1" fmla="val 100124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object 2">
            <a:extLst>
              <a:ext uri="{FF2B5EF4-FFF2-40B4-BE49-F238E27FC236}">
                <a16:creationId xmlns:a16="http://schemas.microsoft.com/office/drawing/2014/main" id="{83D7B31A-8DC1-464B-9EA5-B729DC133F59}"/>
              </a:ext>
            </a:extLst>
          </p:cNvPr>
          <p:cNvSpPr/>
          <p:nvPr/>
        </p:nvSpPr>
        <p:spPr>
          <a:xfrm>
            <a:off x="7079699" y="4345187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6031445-C51A-498A-A4B5-94A4F34CF13D}"/>
              </a:ext>
            </a:extLst>
          </p:cNvPr>
          <p:cNvSpPr txBox="1"/>
          <p:nvPr/>
        </p:nvSpPr>
        <p:spPr>
          <a:xfrm>
            <a:off x="6846450" y="2179760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558B07-C24D-44ED-B26D-352F59EF55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750" b="92708" l="10000" r="90000">
                        <a14:foregroundMark x1="41444" y1="24792" x2="41444" y2="24792"/>
                        <a14:foregroundMark x1="47000" y1="8750" x2="47667" y2="12500"/>
                        <a14:foregroundMark x1="43778" y1="52917" x2="51222" y2="78958"/>
                        <a14:foregroundMark x1="42222" y1="61458" x2="54667" y2="90208"/>
                        <a14:foregroundMark x1="36778" y1="53958" x2="40556" y2="74792"/>
                        <a14:foregroundMark x1="40556" y1="74792" x2="47556" y2="92708"/>
                        <a14:foregroundMark x1="64778" y1="56458" x2="56333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6" y="2180863"/>
            <a:ext cx="301185" cy="1606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C4F2E0-5F40-450E-9363-918C0F15041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40000" y1="23000" x2="40000" y2="23000"/>
                        <a14:foregroundMark x1="42800" y1="23000" x2="42800" y2="23000"/>
                        <a14:foregroundMark x1="37200" y1="16500" x2="37200" y2="16500"/>
                        <a14:foregroundMark x1="35200" y1="18000" x2="35200" y2="18000"/>
                        <a14:foregroundMark x1="78800" y1="40000" x2="78800" y2="41000"/>
                        <a14:foregroundMark x1="68400" y1="60000" x2="68400" y2="60000"/>
                        <a14:foregroundMark x1="33200" y1="81500" x2="34000" y2="82000"/>
                        <a14:foregroundMark x1="56800" y1="80500" x2="56800" y2="80500"/>
                        <a14:foregroundMark x1="65200" y1="71500" x2="56800" y2="78000"/>
                        <a14:foregroundMark x1="60000" y1="30000" x2="70800" y2="37000"/>
                        <a14:foregroundMark x1="74000" y1="61000" x2="74000" y2="61000"/>
                        <a14:foregroundMark x1="78800" y1="59000" x2="78800" y2="59000"/>
                        <a14:foregroundMark x1="66800" y1="35000" x2="66800" y2="35000"/>
                        <a14:foregroundMark x1="64400" y1="35500" x2="66800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3324" y="3006865"/>
            <a:ext cx="236334" cy="1890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0F5B7F-2DFD-4643-8E38-2A83C8251C1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38889" y1="34641" x2="38889" y2="34641"/>
                        <a14:foregroundMark x1="37255" y1="31046" x2="36438" y2="35294"/>
                        <a14:foregroundMark x1="34150" y1="29412" x2="32353" y2="36438"/>
                        <a14:foregroundMark x1="35948" y1="26961" x2="35948" y2="26961"/>
                        <a14:foregroundMark x1="35784" y1="25980" x2="35131" y2="31863"/>
                        <a14:foregroundMark x1="32190" y1="29248" x2="28922" y2="37582"/>
                        <a14:foregroundMark x1="31046" y1="29085" x2="28105" y2="36111"/>
                        <a14:foregroundMark x1="29412" y1="31373" x2="25817" y2="37255"/>
                        <a14:foregroundMark x1="30719" y1="30065" x2="23693" y2="40196"/>
                        <a14:foregroundMark x1="27614" y1="33987" x2="23529" y2="51307"/>
                        <a14:foregroundMark x1="27778" y1="36928" x2="22876" y2="54248"/>
                        <a14:foregroundMark x1="23856" y1="42157" x2="23856" y2="48856"/>
                        <a14:foregroundMark x1="25980" y1="40523" x2="21242" y2="47549"/>
                        <a14:foregroundMark x1="25980" y1="41503" x2="35948" y2="42974"/>
                        <a14:foregroundMark x1="32026" y1="37745" x2="32026" y2="54575"/>
                        <a14:foregroundMark x1="36438" y1="36275" x2="37092" y2="54248"/>
                        <a14:foregroundMark x1="33824" y1="44935" x2="34150" y2="57680"/>
                        <a14:foregroundMark x1="37092" y1="43301" x2="34967" y2="55065"/>
                        <a14:foregroundMark x1="30065" y1="45261" x2="31046" y2="56209"/>
                        <a14:foregroundMark x1="38235" y1="33824" x2="52124" y2="30392"/>
                        <a14:foregroundMark x1="45425" y1="28268" x2="50980" y2="27124"/>
                        <a14:foregroundMark x1="53595" y1="25000" x2="53595" y2="25000"/>
                        <a14:foregroundMark x1="45261" y1="33660" x2="45261" y2="33660"/>
                        <a14:foregroundMark x1="50490" y1="33660" x2="50490" y2="33660"/>
                        <a14:foregroundMark x1="51307" y1="34967" x2="57843" y2="35458"/>
                        <a14:foregroundMark x1="43954" y1="41667" x2="51797" y2="49510"/>
                        <a14:foregroundMark x1="42320" y1="39216" x2="55229" y2="45425"/>
                        <a14:foregroundMark x1="45752" y1="40033" x2="65359" y2="36928"/>
                        <a14:foregroundMark x1="62908" y1="33007" x2="66667" y2="39379"/>
                        <a14:foregroundMark x1="59967" y1="45098" x2="57353" y2="55229"/>
                        <a14:foregroundMark x1="70752" y1="42647" x2="74020" y2="47712"/>
                        <a14:foregroundMark x1="64706" y1="61928" x2="61928" y2="71569"/>
                        <a14:foregroundMark x1="46569" y1="63235" x2="38562" y2="57353"/>
                        <a14:foregroundMark x1="22876" y1="43954" x2="22876" y2="50000"/>
                        <a14:foregroundMark x1="23693" y1="42974" x2="22712" y2="49510"/>
                        <a14:foregroundMark x1="24183" y1="40196" x2="20915" y2="51634"/>
                        <a14:foregroundMark x1="31209" y1="29902" x2="24673" y2="37745"/>
                        <a14:foregroundMark x1="29739" y1="29412" x2="24837" y2="35294"/>
                        <a14:foregroundMark x1="32190" y1="28268" x2="27614" y2="33497"/>
                        <a14:foregroundMark x1="22876" y1="40686" x2="21242" y2="50000"/>
                        <a14:foregroundMark x1="23203" y1="37745" x2="21895" y2="48366"/>
                        <a14:foregroundMark x1="25654" y1="36111" x2="21895" y2="40033"/>
                        <a14:foregroundMark x1="24673" y1="35784" x2="24346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9" y="3265356"/>
            <a:ext cx="253183" cy="2531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3BB9F4-4679-4280-99DC-D9B94E8E926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9" y="3592453"/>
            <a:ext cx="144772" cy="144829"/>
          </a:xfrm>
          <a:prstGeom prst="rect">
            <a:avLst/>
          </a:prstGeom>
        </p:spPr>
      </p:pic>
      <p:sp>
        <p:nvSpPr>
          <p:cNvPr id="129" name="object 20">
            <a:extLst>
              <a:ext uri="{FF2B5EF4-FFF2-40B4-BE49-F238E27FC236}">
                <a16:creationId xmlns:a16="http://schemas.microsoft.com/office/drawing/2014/main" id="{C6FF36E7-4BCB-493C-A681-ECCFB1ACA7B5}"/>
              </a:ext>
            </a:extLst>
          </p:cNvPr>
          <p:cNvSpPr/>
          <p:nvPr/>
        </p:nvSpPr>
        <p:spPr>
          <a:xfrm>
            <a:off x="2842672" y="3580225"/>
            <a:ext cx="252789" cy="1389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651</Words>
  <Application>Microsoft Office PowerPoint</Application>
  <PresentationFormat>Широкоэкранный</PresentationFormat>
  <Paragraphs>165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Admin</cp:lastModifiedBy>
  <cp:revision>104</cp:revision>
  <dcterms:created xsi:type="dcterms:W3CDTF">2024-07-25T07:55:13Z</dcterms:created>
  <dcterms:modified xsi:type="dcterms:W3CDTF">2024-08-29T05:17:26Z</dcterms:modified>
</cp:coreProperties>
</file>