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3BC"/>
    <a:srgbClr val="79A0C4"/>
    <a:srgbClr val="B6E2E7"/>
    <a:srgbClr val="2E6CA4"/>
    <a:srgbClr val="2F6EA4"/>
    <a:srgbClr val="5B9BD5"/>
    <a:srgbClr val="2F6EA7"/>
    <a:srgbClr val="316FA8"/>
    <a:srgbClr val="000000"/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8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300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8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300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diagramData" Target="../diagrams/data2.xml"/><Relationship Id="rId23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object 2">
            <a:extLst>
              <a:ext uri="{FF2B5EF4-FFF2-40B4-BE49-F238E27FC236}">
                <a16:creationId xmlns:a16="http://schemas.microsoft.com/office/drawing/2014/main" id="{FE63533B-9211-4E5B-88E5-1872064FFF41}"/>
              </a:ext>
            </a:extLst>
          </p:cNvPr>
          <p:cNvGrpSpPr/>
          <p:nvPr/>
        </p:nvGrpSpPr>
        <p:grpSpPr>
          <a:xfrm>
            <a:off x="4533263" y="878252"/>
            <a:ext cx="7435511" cy="5703523"/>
            <a:chOff x="0" y="3962400"/>
            <a:chExt cx="7560309" cy="5181600"/>
          </a:xfrm>
        </p:grpSpPr>
        <p:sp>
          <p:nvSpPr>
            <p:cNvPr id="88" name="object 3">
              <a:extLst>
                <a:ext uri="{FF2B5EF4-FFF2-40B4-BE49-F238E27FC236}">
                  <a16:creationId xmlns:a16="http://schemas.microsoft.com/office/drawing/2014/main" id="{398AF256-AAF1-42AF-AF9A-ECAE184799A1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89" name="object 4">
              <a:extLst>
                <a:ext uri="{FF2B5EF4-FFF2-40B4-BE49-F238E27FC236}">
                  <a16:creationId xmlns:a16="http://schemas.microsoft.com/office/drawing/2014/main" id="{0453E075-E1F9-424A-9E20-5D2AA041C868}"/>
                </a:ext>
              </a:extLst>
            </p:cNvPr>
            <p:cNvSpPr/>
            <p:nvPr/>
          </p:nvSpPr>
          <p:spPr>
            <a:xfrm>
              <a:off x="596175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90" name="object 5">
            <a:extLst>
              <a:ext uri="{FF2B5EF4-FFF2-40B4-BE49-F238E27FC236}">
                <a16:creationId xmlns:a16="http://schemas.microsoft.com/office/drawing/2014/main" id="{E8F1E2D9-3390-4686-B8E2-76FD3CB0235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91" name="object 6">
              <a:extLst>
                <a:ext uri="{FF2B5EF4-FFF2-40B4-BE49-F238E27FC236}">
                  <a16:creationId xmlns:a16="http://schemas.microsoft.com/office/drawing/2014/main" id="{D7DA8A6F-4179-4E90-BB29-AFC645C99A61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94" name="object 7">
              <a:extLst>
                <a:ext uri="{FF2B5EF4-FFF2-40B4-BE49-F238E27FC236}">
                  <a16:creationId xmlns:a16="http://schemas.microsoft.com/office/drawing/2014/main" id="{A6EFEE8F-F2D7-4096-90DF-1FBA092B927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52300" y="225778"/>
            <a:ext cx="679355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galvanized steel sheets with polymer coating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4084"/>
            <a:ext cx="2488987" cy="8785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galvanized steel sheets with polymer coating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60787"/>
            <a:ext cx="1337540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 to </a:t>
            </a:r>
            <a:b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75323" y="2087124"/>
            <a:ext cx="1462145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 steel sheet of the required thickness is produced using the hot rolled method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98227" y="2169208"/>
            <a:ext cx="109410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Acid etching of the workpiece is performed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28176" y="2103039"/>
            <a:ext cx="1133555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The sheet is placed in a bath filled with liquid zinc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99808" y="2345019"/>
            <a:ext cx="80417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21441" y="1038919"/>
            <a:ext cx="7056248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 </a:t>
            </a:r>
            <a:br>
              <a:rPr lang="ru-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250 thsd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tons 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galvanized steel sheets with polymer coating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7353" y="1697005"/>
            <a:ext cx="554659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galvanized steel sheets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21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03" name="object 31">
            <a:extLst>
              <a:ext uri="{FF2B5EF4-FFF2-40B4-BE49-F238E27FC236}">
                <a16:creationId xmlns:a16="http://schemas.microsoft.com/office/drawing/2014/main" id="{655192DE-E27F-4896-AEDE-39DD6A1EB94F}"/>
              </a:ext>
            </a:extLst>
          </p:cNvPr>
          <p:cNvSpPr txBox="1"/>
          <p:nvPr/>
        </p:nvSpPr>
        <p:spPr>
          <a:xfrm>
            <a:off x="6166041" y="3726865"/>
            <a:ext cx="1450092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104" name="object 32">
            <a:extLst>
              <a:ext uri="{FF2B5EF4-FFF2-40B4-BE49-F238E27FC236}">
                <a16:creationId xmlns:a16="http://schemas.microsoft.com/office/drawing/2014/main" id="{1C75300A-A977-4F11-93F8-72D206FE8080}"/>
              </a:ext>
            </a:extLst>
          </p:cNvPr>
          <p:cNvSpPr txBox="1"/>
          <p:nvPr/>
        </p:nvSpPr>
        <p:spPr>
          <a:xfrm>
            <a:off x="6164679" y="4387369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design </a:t>
            </a:r>
          </a:p>
        </p:txBody>
      </p:sp>
      <p:sp>
        <p:nvSpPr>
          <p:cNvPr id="105" name="object 33">
            <a:extLst>
              <a:ext uri="{FF2B5EF4-FFF2-40B4-BE49-F238E27FC236}">
                <a16:creationId xmlns:a16="http://schemas.microsoft.com/office/drawing/2014/main" id="{12F02DA1-5147-408D-B093-294E857EF8E7}"/>
              </a:ext>
            </a:extLst>
          </p:cNvPr>
          <p:cNvSpPr txBox="1"/>
          <p:nvPr/>
        </p:nvSpPr>
        <p:spPr>
          <a:xfrm>
            <a:off x="9630047" y="4479852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107" name="object 35">
            <a:extLst>
              <a:ext uri="{FF2B5EF4-FFF2-40B4-BE49-F238E27FC236}">
                <a16:creationId xmlns:a16="http://schemas.microsoft.com/office/drawing/2014/main" id="{405B1BF6-BA18-44BC-87F3-137148F32D9C}"/>
              </a:ext>
            </a:extLst>
          </p:cNvPr>
          <p:cNvSpPr txBox="1"/>
          <p:nvPr/>
        </p:nvSpPr>
        <p:spPr>
          <a:xfrm>
            <a:off x="9616852" y="3517585"/>
            <a:ext cx="1950085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International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object 38">
            <a:extLst>
              <a:ext uri="{FF2B5EF4-FFF2-40B4-BE49-F238E27FC236}">
                <a16:creationId xmlns:a16="http://schemas.microsoft.com/office/drawing/2014/main" id="{8275B08A-478B-41EA-9C0B-887DADA49E7B}"/>
              </a:ext>
            </a:extLst>
          </p:cNvPr>
          <p:cNvSpPr/>
          <p:nvPr/>
        </p:nvSpPr>
        <p:spPr>
          <a:xfrm>
            <a:off x="5207632" y="4326344"/>
            <a:ext cx="607061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12" name="object 48">
            <a:extLst>
              <a:ext uri="{FF2B5EF4-FFF2-40B4-BE49-F238E27FC236}">
                <a16:creationId xmlns:a16="http://schemas.microsoft.com/office/drawing/2014/main" id="{DAEDEB36-9EA2-4D3F-B12D-FF0189B50894}"/>
              </a:ext>
            </a:extLst>
          </p:cNvPr>
          <p:cNvSpPr/>
          <p:nvPr/>
        </p:nvSpPr>
        <p:spPr>
          <a:xfrm>
            <a:off x="8535097" y="3547722"/>
            <a:ext cx="607061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5" name="object 53">
            <a:extLst>
              <a:ext uri="{FF2B5EF4-FFF2-40B4-BE49-F238E27FC236}">
                <a16:creationId xmlns:a16="http://schemas.microsoft.com/office/drawing/2014/main" id="{EB840565-8822-48EA-AEE1-B2C7C45AB88C}"/>
              </a:ext>
            </a:extLst>
          </p:cNvPr>
          <p:cNvSpPr/>
          <p:nvPr/>
        </p:nvSpPr>
        <p:spPr>
          <a:xfrm>
            <a:off x="5121441" y="341209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54">
            <a:extLst>
              <a:ext uri="{FF2B5EF4-FFF2-40B4-BE49-F238E27FC236}">
                <a16:creationId xmlns:a16="http://schemas.microsoft.com/office/drawing/2014/main" id="{CFC4D3B8-3E2F-4546-9065-3F600B533799}"/>
              </a:ext>
            </a:extLst>
          </p:cNvPr>
          <p:cNvSpPr/>
          <p:nvPr/>
        </p:nvSpPr>
        <p:spPr>
          <a:xfrm>
            <a:off x="8439810" y="341209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55">
            <a:extLst>
              <a:ext uri="{FF2B5EF4-FFF2-40B4-BE49-F238E27FC236}">
                <a16:creationId xmlns:a16="http://schemas.microsoft.com/office/drawing/2014/main" id="{60E17913-707A-4566-8E47-65A18B11EE1C}"/>
              </a:ext>
            </a:extLst>
          </p:cNvPr>
          <p:cNvSpPr/>
          <p:nvPr/>
        </p:nvSpPr>
        <p:spPr>
          <a:xfrm flipV="1">
            <a:off x="8439811" y="4159148"/>
            <a:ext cx="3165476" cy="63257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38">
            <a:extLst>
              <a:ext uri="{FF2B5EF4-FFF2-40B4-BE49-F238E27FC236}">
                <a16:creationId xmlns:a16="http://schemas.microsoft.com/office/drawing/2014/main" id="{292D2297-B2F3-49DF-9749-ECFCCD18A7FC}"/>
              </a:ext>
            </a:extLst>
          </p:cNvPr>
          <p:cNvSpPr/>
          <p:nvPr/>
        </p:nvSpPr>
        <p:spPr>
          <a:xfrm>
            <a:off x="8535097" y="4311097"/>
            <a:ext cx="601690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3" name="object 38">
            <a:extLst>
              <a:ext uri="{FF2B5EF4-FFF2-40B4-BE49-F238E27FC236}">
                <a16:creationId xmlns:a16="http://schemas.microsoft.com/office/drawing/2014/main" id="{E64C55A7-3FDD-481B-8BC4-1C31377A9B71}"/>
              </a:ext>
            </a:extLst>
          </p:cNvPr>
          <p:cNvSpPr/>
          <p:nvPr/>
        </p:nvSpPr>
        <p:spPr>
          <a:xfrm>
            <a:off x="5193652" y="3549311"/>
            <a:ext cx="607059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4" name="object 39">
            <a:extLst>
              <a:ext uri="{FF2B5EF4-FFF2-40B4-BE49-F238E27FC236}">
                <a16:creationId xmlns:a16="http://schemas.microsoft.com/office/drawing/2014/main" id="{DE68FEC3-493E-4C29-8E00-C9537730AD18}"/>
              </a:ext>
            </a:extLst>
          </p:cNvPr>
          <p:cNvSpPr/>
          <p:nvPr/>
        </p:nvSpPr>
        <p:spPr>
          <a:xfrm>
            <a:off x="5312879" y="3682477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2" name="object 53">
            <a:extLst>
              <a:ext uri="{FF2B5EF4-FFF2-40B4-BE49-F238E27FC236}">
                <a16:creationId xmlns:a16="http://schemas.microsoft.com/office/drawing/2014/main" id="{5174FEB2-66CC-4045-9686-62928E34B802}"/>
              </a:ext>
            </a:extLst>
          </p:cNvPr>
          <p:cNvSpPr/>
          <p:nvPr/>
        </p:nvSpPr>
        <p:spPr>
          <a:xfrm flipV="1">
            <a:off x="5121441" y="4176686"/>
            <a:ext cx="3165476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9">
            <a:extLst>
              <a:ext uri="{FF2B5EF4-FFF2-40B4-BE49-F238E27FC236}">
                <a16:creationId xmlns:a16="http://schemas.microsoft.com/office/drawing/2014/main" id="{DF310819-3138-49E6-878A-09643C34D937}"/>
              </a:ext>
            </a:extLst>
          </p:cNvPr>
          <p:cNvSpPr txBox="1"/>
          <p:nvPr/>
        </p:nvSpPr>
        <p:spPr>
          <a:xfrm>
            <a:off x="5076473" y="5095654"/>
            <a:ext cx="602751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galvanized steel sheets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64380FD0-A1F5-4662-B906-3085B623BC6A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4BA2AFD1-977A-4BEB-9C7F-E65D9AFABA6A}"/>
              </a:ext>
            </a:extLst>
          </p:cNvPr>
          <p:cNvSpPr/>
          <p:nvPr/>
        </p:nvSpPr>
        <p:spPr>
          <a:xfrm>
            <a:off x="505900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32E7860D-EFA7-4092-A86F-0250A8D649AD}"/>
              </a:ext>
            </a:extLst>
          </p:cNvPr>
          <p:cNvSpPr/>
          <p:nvPr/>
        </p:nvSpPr>
        <p:spPr>
          <a:xfrm>
            <a:off x="5060130" y="6082512"/>
            <a:ext cx="10021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1,5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5E709D4C-D442-40F5-9CCC-7D9EE96446C2}"/>
              </a:ext>
            </a:extLst>
          </p:cNvPr>
          <p:cNvSpPr/>
          <p:nvPr/>
        </p:nvSpPr>
        <p:spPr>
          <a:xfrm>
            <a:off x="6235482" y="6072988"/>
            <a:ext cx="11240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400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AC165F6B-1839-41FD-87D5-6956F0BDA816}"/>
              </a:ext>
            </a:extLst>
          </p:cNvPr>
          <p:cNvSpPr/>
          <p:nvPr/>
        </p:nvSpPr>
        <p:spPr>
          <a:xfrm>
            <a:off x="7494189" y="6069274"/>
            <a:ext cx="11128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7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00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FBFAF945-CBEC-4070-8F2B-1B18BD1A71ED}"/>
              </a:ext>
            </a:extLst>
          </p:cNvPr>
          <p:cNvSpPr/>
          <p:nvPr/>
        </p:nvSpPr>
        <p:spPr>
          <a:xfrm>
            <a:off x="8760022" y="6069274"/>
            <a:ext cx="9765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1,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6EE9518C-0C59-4497-9B94-6705B702A2D0}"/>
              </a:ext>
            </a:extLst>
          </p:cNvPr>
          <p:cNvSpPr/>
          <p:nvPr/>
        </p:nvSpPr>
        <p:spPr>
          <a:xfrm>
            <a:off x="6417387" y="55677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91" name="Прямоугольник 190">
            <a:extLst>
              <a:ext uri="{FF2B5EF4-FFF2-40B4-BE49-F238E27FC236}">
                <a16:creationId xmlns:a16="http://schemas.microsoft.com/office/drawing/2014/main" id="{9BF29B16-9BDF-46AC-8618-3AA7957F43E5}"/>
              </a:ext>
            </a:extLst>
          </p:cNvPr>
          <p:cNvSpPr/>
          <p:nvPr/>
        </p:nvSpPr>
        <p:spPr>
          <a:xfrm>
            <a:off x="7642490" y="55677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EADB2972-617B-4273-8F20-D332F717C57F}"/>
              </a:ext>
            </a:extLst>
          </p:cNvPr>
          <p:cNvSpPr/>
          <p:nvPr/>
        </p:nvSpPr>
        <p:spPr>
          <a:xfrm>
            <a:off x="8659496" y="55677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197" name="Прямая соединительная линия 196">
            <a:extLst>
              <a:ext uri="{FF2B5EF4-FFF2-40B4-BE49-F238E27FC236}">
                <a16:creationId xmlns:a16="http://schemas.microsoft.com/office/drawing/2014/main" id="{093ECDDC-FCE1-482A-9CD1-D102C0ACE529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CD95D7C3-502B-4D73-8254-23330519DAB9}"/>
              </a:ext>
            </a:extLst>
          </p:cNvPr>
          <p:cNvSpPr/>
          <p:nvPr/>
        </p:nvSpPr>
        <p:spPr>
          <a:xfrm>
            <a:off x="9938102" y="556776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5C0208D6-9E22-4743-9738-7D4900A3CD5C}"/>
              </a:ext>
            </a:extLst>
          </p:cNvPr>
          <p:cNvSpPr/>
          <p:nvPr/>
        </p:nvSpPr>
        <p:spPr>
          <a:xfrm>
            <a:off x="10185766" y="6049184"/>
            <a:ext cx="8980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3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4" name="Picture 6" descr="Рабочие ">
            <a:extLst>
              <a:ext uri="{FF2B5EF4-FFF2-40B4-BE49-F238E27FC236}">
                <a16:creationId xmlns:a16="http://schemas.microsoft.com/office/drawing/2014/main" id="{DD2B4F42-38DB-4205-9CDD-B2C0C764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96" y="439700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Рынок ">
            <a:extLst>
              <a:ext uri="{FF2B5EF4-FFF2-40B4-BE49-F238E27FC236}">
                <a16:creationId xmlns:a16="http://schemas.microsoft.com/office/drawing/2014/main" id="{64B1212C-DB94-4552-9BDB-31DD741C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42" y="35761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Размер ">
            <a:extLst>
              <a:ext uri="{FF2B5EF4-FFF2-40B4-BE49-F238E27FC236}">
                <a16:creationId xmlns:a16="http://schemas.microsoft.com/office/drawing/2014/main" id="{81B10E2E-8765-44E8-BEE9-B9D1FBDE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80" y="4352404"/>
            <a:ext cx="435914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bject 24">
            <a:extLst>
              <a:ext uri="{FF2B5EF4-FFF2-40B4-BE49-F238E27FC236}">
                <a16:creationId xmlns:a16="http://schemas.microsoft.com/office/drawing/2014/main" id="{ECFE6BAE-3B82-4ECF-8C00-5CA080D48C32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967DDAFF-42C0-4A18-8D1E-1763E0DC60FC}"/>
              </a:ext>
            </a:extLst>
          </p:cNvPr>
          <p:cNvSpPr txBox="1"/>
          <p:nvPr/>
        </p:nvSpPr>
        <p:spPr>
          <a:xfrm>
            <a:off x="300992" y="2180734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56" name="Схема 55">
            <a:extLst>
              <a:ext uri="{FF2B5EF4-FFF2-40B4-BE49-F238E27FC236}">
                <a16:creationId xmlns:a16="http://schemas.microsoft.com/office/drawing/2014/main" id="{50D887EC-52BD-4774-B193-4A95640E3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134576"/>
              </p:ext>
            </p:extLst>
          </p:nvPr>
        </p:nvGraphicFramePr>
        <p:xfrm>
          <a:off x="223226" y="385476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B5C59725-B5B6-4EFB-99CF-4421B92E9B7F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flipV="1">
            <a:off x="212434" y="965585"/>
            <a:ext cx="6535933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2807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,39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Korea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Kazakhstan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Uzbekistan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3728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9625" y="1770706"/>
            <a:ext cx="1181046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steel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tons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6" y="1764992"/>
            <a:ext cx="1155657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800" spc="3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lang="en-US" sz="800" spc="3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314451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Steel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tons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69" name="object 39">
            <a:extLst>
              <a:ext uri="{FF2B5EF4-FFF2-40B4-BE49-F238E27FC236}">
                <a16:creationId xmlns:a16="http://schemas.microsoft.com/office/drawing/2014/main" id="{5D9F0E42-D678-4092-ACD7-C71F732761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071" y="3315747"/>
            <a:ext cx="135048" cy="13404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94BC07B-D1D4-488E-A330-313AF66442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5" y="3044243"/>
            <a:ext cx="140400" cy="13336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7F199B-242C-4D7A-A1BA-C894E1E7D5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" y="2194674"/>
            <a:ext cx="142390" cy="124839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9106"/>
            <a:ext cx="824230" cy="13306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4"/>
            <a:ext cx="659452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2"/>
            <a:ext cx="472164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24797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15653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8" y="3580225"/>
            <a:ext cx="80015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8" y="3846761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34314" y="2205928"/>
            <a:ext cx="908508" cy="136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5856" y="2750831"/>
            <a:ext cx="94034" cy="13504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3638" y="3030208"/>
            <a:ext cx="652512" cy="1423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A4713E63-1049-4468-A2AF-9041FFEB9640}"/>
              </a:ext>
            </a:extLst>
          </p:cNvPr>
          <p:cNvSpPr/>
          <p:nvPr/>
        </p:nvSpPr>
        <p:spPr>
          <a:xfrm>
            <a:off x="2834314" y="3843187"/>
            <a:ext cx="252789" cy="1389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4717" y="2209800"/>
            <a:ext cx="460943" cy="13237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51813"/>
            <a:ext cx="644798" cy="13504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96664"/>
            <a:ext cx="790598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0208"/>
            <a:ext cx="304659" cy="1423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9538"/>
            <a:ext cx="156532" cy="13733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1" y="3583689"/>
            <a:ext cx="87022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5" y="3845343"/>
            <a:ext cx="252790" cy="1438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733" y="4111471"/>
            <a:ext cx="137724" cy="138919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2" y="2216890"/>
            <a:ext cx="569028" cy="1252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96664"/>
            <a:ext cx="874805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48363" y="2750832"/>
            <a:ext cx="787338" cy="14243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3" y="3009206"/>
            <a:ext cx="247972" cy="16338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7"/>
            <a:ext cx="44202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83689"/>
            <a:ext cx="56902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38551"/>
            <a:ext cx="346508" cy="15059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459792"/>
            <a:ext cx="6563519" cy="2284984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galvanized steel sheets with polymer coating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</a:t>
            </a:r>
            <a:b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Proximity to large markets </a:t>
            </a:r>
            <a:r>
              <a:rPr lang="en-US" sz="1200" spc="-1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i.e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China and Russia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Stable political and security environment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Free Trade Agreements: CIS Free Trade Agreement, GSP+ 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12" name="object 8">
            <a:extLst>
              <a:ext uri="{FF2B5EF4-FFF2-40B4-BE49-F238E27FC236}">
                <a16:creationId xmlns:a16="http://schemas.microsoft.com/office/drawing/2014/main" id="{6BE14104-E841-4E85-99AE-43DACC841C22}"/>
              </a:ext>
            </a:extLst>
          </p:cNvPr>
          <p:cNvSpPr txBox="1"/>
          <p:nvPr/>
        </p:nvSpPr>
        <p:spPr>
          <a:xfrm>
            <a:off x="258084" y="83819"/>
            <a:ext cx="6088979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galvanized </a:t>
            </a:r>
            <a:br>
              <a:rPr lang="ru-RU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steel sheets with polymer coating</a:t>
            </a:r>
            <a:r>
              <a:rPr lang="ru-RU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4C17E0-1EEB-4267-8624-44505F077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9" y="3589272"/>
            <a:ext cx="156533" cy="1361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CAEDD2-447D-4327-B7FA-02570D7A57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1" y="2760787"/>
            <a:ext cx="135048" cy="135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F53088-E1F7-41EC-86B6-87A512DB5B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" y="2487074"/>
            <a:ext cx="142390" cy="1423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FF581D-A6F6-4125-94F7-59AA8A08AC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32" b="91753" l="9653" r="89575">
                        <a14:foregroundMark x1="52510" y1="8247" x2="52510" y2="8247"/>
                        <a14:foregroundMark x1="50965" y1="91753" x2="50965" y2="9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8" y="3845343"/>
            <a:ext cx="203534" cy="148682"/>
          </a:xfrm>
          <a:prstGeom prst="rect">
            <a:avLst/>
          </a:prstGeom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AC0EB506-487D-4054-9442-D06FF17A58FD}"/>
              </a:ext>
            </a:extLst>
          </p:cNvPr>
          <p:cNvSpPr/>
          <p:nvPr/>
        </p:nvSpPr>
        <p:spPr>
          <a:xfrm>
            <a:off x="4152625" y="4153637"/>
            <a:ext cx="156351" cy="14290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AA8BE81B-0FA5-49D5-9089-169D3CDA97CD}"/>
              </a:ext>
            </a:extLst>
          </p:cNvPr>
          <p:cNvSpPr/>
          <p:nvPr/>
        </p:nvSpPr>
        <p:spPr>
          <a:xfrm>
            <a:off x="5470749" y="4153637"/>
            <a:ext cx="13624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39" name="Схема 138">
            <a:extLst>
              <a:ext uri="{FF2B5EF4-FFF2-40B4-BE49-F238E27FC236}">
                <a16:creationId xmlns:a16="http://schemas.microsoft.com/office/drawing/2014/main" id="{7D6D42F9-08DF-4669-8B9A-B4CE15771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035920"/>
              </p:ext>
            </p:extLst>
          </p:nvPr>
        </p:nvGraphicFramePr>
        <p:xfrm>
          <a:off x="7246372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63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17190C29-51CE-4F8F-A5BD-DF24C3FE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895BCE62-F438-4DBC-A4DE-1BED68F689E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25" y="4847062"/>
            <a:ext cx="360000" cy="360000"/>
          </a:xfrm>
          <a:prstGeom prst="rect">
            <a:avLst/>
          </a:prstGeom>
        </p:spPr>
      </p:pic>
      <p:pic>
        <p:nvPicPr>
          <p:cNvPr id="165" name="Picture 6" descr="Рабочие ">
            <a:extLst>
              <a:ext uri="{FF2B5EF4-FFF2-40B4-BE49-F238E27FC236}">
                <a16:creationId xmlns:a16="http://schemas.microsoft.com/office/drawing/2014/main" id="{60927417-FF66-4461-97A3-B6030D81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71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79628105-7CC6-46C7-8C7A-7B2DE2883DE3}"/>
              </a:ext>
            </a:extLst>
          </p:cNvPr>
          <p:cNvSpPr/>
          <p:nvPr/>
        </p:nvSpPr>
        <p:spPr>
          <a:xfrm>
            <a:off x="7079699" y="223652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BEFE1B-2397-476F-8456-9E317D8311E2}"/>
              </a:ext>
            </a:extLst>
          </p:cNvPr>
          <p:cNvSpPr txBox="1"/>
          <p:nvPr/>
        </p:nvSpPr>
        <p:spPr>
          <a:xfrm>
            <a:off x="6846450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7BBAFC99-9B41-40B6-9934-ABC21B8124BF}"/>
              </a:ext>
            </a:extLst>
          </p:cNvPr>
          <p:cNvSpPr/>
          <p:nvPr/>
        </p:nvSpPr>
        <p:spPr>
          <a:xfrm>
            <a:off x="9552517" y="1366151"/>
            <a:ext cx="648000" cy="648000"/>
          </a:xfrm>
          <a:prstGeom prst="ellipse">
            <a:avLst/>
          </a:prstGeom>
          <a:blipFill>
            <a:blip r:embed="rId2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09A5386D-EEAE-4C59-B02C-23A498AE16F3}"/>
              </a:ext>
            </a:extLst>
          </p:cNvPr>
          <p:cNvSpPr/>
          <p:nvPr/>
        </p:nvSpPr>
        <p:spPr>
          <a:xfrm>
            <a:off x="7029685" y="1366151"/>
            <a:ext cx="648000" cy="648000"/>
          </a:xfrm>
          <a:prstGeom prst="ellipse">
            <a:avLst/>
          </a:prstGeom>
          <a:blipFill>
            <a:blip r:embed="rId2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bject 31">
            <a:extLst>
              <a:ext uri="{FF2B5EF4-FFF2-40B4-BE49-F238E27FC236}">
                <a16:creationId xmlns:a16="http://schemas.microsoft.com/office/drawing/2014/main" id="{55CE8088-D62E-4D37-9877-548987D408CE}"/>
              </a:ext>
            </a:extLst>
          </p:cNvPr>
          <p:cNvSpPr txBox="1"/>
          <p:nvPr/>
        </p:nvSpPr>
        <p:spPr>
          <a:xfrm>
            <a:off x="7837377" y="125448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FE2D8AE5-A2DD-42DC-A000-EE0F1261DA0B}"/>
              </a:ext>
            </a:extLst>
          </p:cNvPr>
          <p:cNvSpPr txBox="1"/>
          <p:nvPr/>
        </p:nvSpPr>
        <p:spPr>
          <a:xfrm>
            <a:off x="10398970" y="124496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FBC71B9-8F7C-49F3-9305-47B12813F87A}"/>
              </a:ext>
            </a:extLst>
          </p:cNvPr>
          <p:cNvSpPr txBox="1"/>
          <p:nvPr/>
        </p:nvSpPr>
        <p:spPr>
          <a:xfrm>
            <a:off x="6846450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metallurgical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16" name="Graphic 4">
            <a:extLst>
              <a:ext uri="{FF2B5EF4-FFF2-40B4-BE49-F238E27FC236}">
                <a16:creationId xmlns:a16="http://schemas.microsoft.com/office/drawing/2014/main" id="{7520C080-AA53-4948-BB7A-469DBC63EE14}"/>
              </a:ext>
            </a:extLst>
          </p:cNvPr>
          <p:cNvGrpSpPr/>
          <p:nvPr/>
        </p:nvGrpSpPr>
        <p:grpSpPr>
          <a:xfrm>
            <a:off x="8092639" y="233796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7" name="Freeform: Shape 6">
              <a:extLst>
                <a:ext uri="{FF2B5EF4-FFF2-40B4-BE49-F238E27FC236}">
                  <a16:creationId xmlns:a16="http://schemas.microsoft.com/office/drawing/2014/main" id="{702FE078-4E18-4F8A-BB7F-84D96E494F04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EDF7D922-890A-4CDA-9386-F65932A8DD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36AF90EF-9C8A-432B-A7CB-C25F47A33C52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C890BA49-91E3-4FC6-92A7-11A0CC2D15E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F1A0FCD-9117-48F5-880B-B97F7EFD37F8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2" name="Freeform: Shape 11">
              <a:extLst>
                <a:ext uri="{FF2B5EF4-FFF2-40B4-BE49-F238E27FC236}">
                  <a16:creationId xmlns:a16="http://schemas.microsoft.com/office/drawing/2014/main" id="{D8EA8883-9A9C-45DB-94F0-C523D263774C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: Shape 12">
              <a:extLst>
                <a:ext uri="{FF2B5EF4-FFF2-40B4-BE49-F238E27FC236}">
                  <a16:creationId xmlns:a16="http://schemas.microsoft.com/office/drawing/2014/main" id="{27AE032D-118D-4D17-8248-8C1EFC801CC8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4" name="Freeform: Shape 13">
              <a:extLst>
                <a:ext uri="{FF2B5EF4-FFF2-40B4-BE49-F238E27FC236}">
                  <a16:creationId xmlns:a16="http://schemas.microsoft.com/office/drawing/2014/main" id="{A8F8A9FC-9EE0-4A76-87EE-99189D1F3703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5" name="Freeform: Shape 14">
              <a:extLst>
                <a:ext uri="{FF2B5EF4-FFF2-40B4-BE49-F238E27FC236}">
                  <a16:creationId xmlns:a16="http://schemas.microsoft.com/office/drawing/2014/main" id="{92F8DFBF-C194-462F-9B73-205042B15C2F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15">
              <a:extLst>
                <a:ext uri="{FF2B5EF4-FFF2-40B4-BE49-F238E27FC236}">
                  <a16:creationId xmlns:a16="http://schemas.microsoft.com/office/drawing/2014/main" id="{333CE236-B2C2-4EF7-BD0A-649240BEB25C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6">
              <a:extLst>
                <a:ext uri="{FF2B5EF4-FFF2-40B4-BE49-F238E27FC236}">
                  <a16:creationId xmlns:a16="http://schemas.microsoft.com/office/drawing/2014/main" id="{1C159E60-F137-4C94-93A5-5187658E5CA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7">
              <a:extLst>
                <a:ext uri="{FF2B5EF4-FFF2-40B4-BE49-F238E27FC236}">
                  <a16:creationId xmlns:a16="http://schemas.microsoft.com/office/drawing/2014/main" id="{3CCFB77D-48A3-44DD-B039-0E67FBF191C0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2" name="Freeform: Shape 18">
              <a:extLst>
                <a:ext uri="{FF2B5EF4-FFF2-40B4-BE49-F238E27FC236}">
                  <a16:creationId xmlns:a16="http://schemas.microsoft.com/office/drawing/2014/main" id="{DCCCA2B4-A3E9-45D3-95C0-EB1C7842DB83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AAF6E577-E059-4BAA-8DF8-6E7A32230A5C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8884D61-F8EB-4FB4-A284-B2FEE6FF5DEE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21">
              <a:extLst>
                <a:ext uri="{FF2B5EF4-FFF2-40B4-BE49-F238E27FC236}">
                  <a16:creationId xmlns:a16="http://schemas.microsoft.com/office/drawing/2014/main" id="{49FCDD5D-2D39-4B25-B929-5C4BA211410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22">
              <a:extLst>
                <a:ext uri="{FF2B5EF4-FFF2-40B4-BE49-F238E27FC236}">
                  <a16:creationId xmlns:a16="http://schemas.microsoft.com/office/drawing/2014/main" id="{5C8E5AD8-0FB4-4512-B6A7-EED9CED4E58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60" name="Table 24">
            <a:extLst>
              <a:ext uri="{FF2B5EF4-FFF2-40B4-BE49-F238E27FC236}">
                <a16:creationId xmlns:a16="http://schemas.microsoft.com/office/drawing/2014/main" id="{6C702900-CDF3-426B-8343-D13022D27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44720"/>
              </p:ext>
            </p:extLst>
          </p:nvPr>
        </p:nvGraphicFramePr>
        <p:xfrm>
          <a:off x="7099573" y="343001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61" name="Rectangle 21">
            <a:extLst>
              <a:ext uri="{FF2B5EF4-FFF2-40B4-BE49-F238E27FC236}">
                <a16:creationId xmlns:a16="http://schemas.microsoft.com/office/drawing/2014/main" id="{2F411586-D57C-4516-B8C1-8FA55C631B9C}"/>
              </a:ext>
            </a:extLst>
          </p:cNvPr>
          <p:cNvSpPr/>
          <p:nvPr/>
        </p:nvSpPr>
        <p:spPr>
          <a:xfrm>
            <a:off x="10286034" y="246623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62" name="Connector: Elbow 26">
            <a:extLst>
              <a:ext uri="{FF2B5EF4-FFF2-40B4-BE49-F238E27FC236}">
                <a16:creationId xmlns:a16="http://schemas.microsoft.com/office/drawing/2014/main" id="{52FFB968-D6C5-400C-A556-1BF0EA4CCE22}"/>
              </a:ext>
            </a:extLst>
          </p:cNvPr>
          <p:cNvCxnSpPr>
            <a:cxnSpLocks/>
          </p:cNvCxnSpPr>
          <p:nvPr/>
        </p:nvCxnSpPr>
        <p:spPr>
          <a:xfrm rot="5400000">
            <a:off x="10419387" y="2918973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object 2">
            <a:extLst>
              <a:ext uri="{FF2B5EF4-FFF2-40B4-BE49-F238E27FC236}">
                <a16:creationId xmlns:a16="http://schemas.microsoft.com/office/drawing/2014/main" id="{83D7B31A-8DC1-464B-9EA5-B729DC133F59}"/>
              </a:ext>
            </a:extLst>
          </p:cNvPr>
          <p:cNvSpPr/>
          <p:nvPr/>
        </p:nvSpPr>
        <p:spPr>
          <a:xfrm>
            <a:off x="7079699" y="430950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6031445-C51A-498A-A4B5-94A4F34CF13D}"/>
              </a:ext>
            </a:extLst>
          </p:cNvPr>
          <p:cNvSpPr txBox="1"/>
          <p:nvPr/>
        </p:nvSpPr>
        <p:spPr>
          <a:xfrm>
            <a:off x="6846450" y="215300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683</Words>
  <Application>Microsoft Office PowerPoint</Application>
  <PresentationFormat>Широкоэкранный</PresentationFormat>
  <Paragraphs>167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91</cp:revision>
  <dcterms:created xsi:type="dcterms:W3CDTF">2024-07-25T07:55:13Z</dcterms:created>
  <dcterms:modified xsi:type="dcterms:W3CDTF">2025-04-26T12:20:10Z</dcterms:modified>
</cp:coreProperties>
</file>