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9668" r:id="rId2"/>
    <p:sldId id="2147479702" r:id="rId3"/>
    <p:sldId id="214747970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6239" y="2760549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6337" y="4953707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Location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10250" y="216649"/>
            <a:ext cx="97751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4310" algn="ctr">
              <a:spcBef>
                <a:spcPts val="365"/>
              </a:spcBef>
            </a:pPr>
            <a:r>
              <a:rPr lang="en-US" sz="1800" b="1" kern="0" dirty="0">
                <a:solidFill>
                  <a:srgbClr val="006F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Creation of a network of commercial perfume and cologne spraying machines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7672" y="1141583"/>
            <a:ext cx="2904499" cy="159979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en-US" sz="11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</a:t>
            </a:r>
          </a:p>
          <a:p>
            <a:pPr marL="12700" lvl="0">
              <a:spcBef>
                <a:spcPts val="1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 modern retail network of stationary street perfumes and other liquid perfume products.</a:t>
            </a:r>
          </a:p>
          <a:p>
            <a:pPr marL="12700" lvl="0">
              <a:spcBef>
                <a:spcPts val="1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is aimed at increasing the availability of high-quality and expensive perfumery products for the population. At the initial stage, the project provides for the installation of about 60 street vending machines providing perfume and cologne spraying services.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21631" y="741356"/>
            <a:ext cx="2654693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plan</a:t>
            </a:r>
          </a:p>
          <a:p>
            <a:pPr marL="12700" lvl="0">
              <a:spcBef>
                <a:spcPts val="95"/>
              </a:spcBef>
              <a:defRPr/>
            </a:pP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investment amount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27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en-US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000" b="1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dollars, of which:</a:t>
            </a:r>
            <a:endParaRPr sz="1000" b="1" i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59842" y="1455480"/>
            <a:ext cx="2810764" cy="36484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Initiator contribution 8,5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,89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investments 91,5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million)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69642" y="1966548"/>
            <a:ext cx="2566112" cy="47025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50" i="1" dirty="0"/>
              <a:t>The final cost and financing structure of the project will be determined based on the results of negotiations with investors.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56383"/>
              </p:ext>
            </p:extLst>
          </p:nvPr>
        </p:nvGraphicFramePr>
        <p:xfrm>
          <a:off x="9323624" y="6206639"/>
          <a:ext cx="1374285" cy="614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28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3975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488"/>
                        </a:spcAft>
                        <a:defRPr/>
                      </a:pPr>
                      <a:r>
                        <a:rPr lang="en-US" sz="800" b="1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Bukhara region</a:t>
                      </a: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40200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25967" y="5304925"/>
            <a:ext cx="2979173" cy="146899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entrepreneur</a:t>
            </a:r>
          </a:p>
          <a:p>
            <a:pPr marL="12700" marR="5080" lvl="0" algn="just">
              <a:spcBef>
                <a:spcPts val="95"/>
              </a:spcBef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Tukhtaev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Ikromjon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Islamovich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Contacts: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+998 91 448 32 26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Address: Bukhara region, Bukhara city.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Placement of equipment in 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Bukhara and  Tashkent city</a:t>
            </a:r>
            <a:endParaRPr kumimoji="0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775803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ru-RU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700" marR="38100" lvl="0">
              <a:spcBef>
                <a:spcPts val="95"/>
              </a:spcBef>
              <a:defRPr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cost                 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 </a:t>
            </a:r>
            <a:r>
              <a:rPr lang="en-US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22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en-US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kumimoji="0" lang="en-US" sz="1100" b="1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million</a:t>
            </a:r>
            <a:endParaRPr lang="ru-RU" sz="1400" b="1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Buildings and structures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Equipment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Working capital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0" y="1254270"/>
            <a:ext cx="10806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,2 million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3" y="1578956"/>
            <a:ext cx="11805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18,4 million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11465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$1,23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lang="ru-RU"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7361" y="1183544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47461" y="1234000"/>
            <a:ext cx="4003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5,4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46641" y="1574213"/>
            <a:ext cx="4384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82,4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57282" y="2311427"/>
            <a:ext cx="449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5,5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203733" y="2661177"/>
            <a:ext cx="176333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 indicators: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473030" y="3094557"/>
            <a:ext cx="1718535" cy="148566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86,2</a:t>
            </a:r>
            <a:endParaRPr lang="en-US" sz="12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lang="en-US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</a:t>
            </a:r>
            <a:r>
              <a:rPr lang="en-US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– 53,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Payback period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(DPP), </a:t>
            </a:r>
            <a:endParaRPr lang="en-US" sz="11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years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—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90082" y="755344"/>
            <a:ext cx="2819257" cy="41998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Perfumery industry and retail trade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202453" y="5099579"/>
            <a:ext cx="2480764" cy="14741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global market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in 2024 exceeded $52.49 billion, and the average annual growth rate will be around 5.1%.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endParaRPr lang="ru-RU" sz="1100" b="1" i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the perfume market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Uzbekistan will reach $134.77 million in 2025. From 2025 to 2030, the market is expected to grow by 4.05% annually.</a:t>
            </a:r>
            <a:endParaRPr kumimoji="0" lang="ru-RU" sz="10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108162" y="3017787"/>
            <a:ext cx="6123882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product margin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perfume industry, which can lead to high profits. The profit from selling perfume through street vendors can reach 1000%.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Repeated purchase incentives 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perfumes are regularly used, and customers often need to replenish their inventory, leading to constant demand.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automation and online management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machines operate around the clock, and the monitoring system allows owners to remotely track sales, remaining fragrances, and the technical condition of the device.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market niches</a:t>
            </a:r>
            <a:r>
              <a:rPr lang="en-US" sz="1100" b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most regions, the direction remains new and unexplored. This allows us to occupy promising equipment locations without high competition.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benefit for clients.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buying a whole bottle of perfume, which a person can rarely use or which may become obsolete, a single spray allows you to enjoy a variety of fragrances while saving significant funds.</a:t>
            </a:r>
            <a:endParaRPr lang="ru-RU" sz="110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Others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70782" y="1942444"/>
            <a:ext cx="11022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$1,499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endParaRPr lang="ru-RU"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86366" y="1943908"/>
            <a:ext cx="442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6,7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19873" y="2774107"/>
            <a:ext cx="631433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525"/>
              </a:spcBef>
              <a:defRPr/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invest in street vending machines for perfume products?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61">
            <a:extLst>
              <a:ext uri="{FF2B5EF4-FFF2-40B4-BE49-F238E27FC236}">
                <a16:creationId xmlns:a16="http://schemas.microsoft.com/office/drawing/2014/main" id="{B4CC11E8-D933-BF32-CD7C-4B8D114C16AB}"/>
              </a:ext>
            </a:extLst>
          </p:cNvPr>
          <p:cNvSpPr/>
          <p:nvPr/>
        </p:nvSpPr>
        <p:spPr>
          <a:xfrm>
            <a:off x="7484773" y="1525333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1">
            <a:extLst>
              <a:ext uri="{FF2B5EF4-FFF2-40B4-BE49-F238E27FC236}">
                <a16:creationId xmlns:a16="http://schemas.microsoft.com/office/drawing/2014/main" id="{61826465-1353-7467-9D88-B0CD82BBB88B}"/>
              </a:ext>
            </a:extLst>
          </p:cNvPr>
          <p:cNvSpPr/>
          <p:nvPr/>
        </p:nvSpPr>
        <p:spPr>
          <a:xfrm>
            <a:off x="7492183" y="18781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61">
            <a:extLst>
              <a:ext uri="{FF2B5EF4-FFF2-40B4-BE49-F238E27FC236}">
                <a16:creationId xmlns:a16="http://schemas.microsoft.com/office/drawing/2014/main" id="{A8EE6788-86BE-E324-054B-DE3D3E24DE2A}"/>
              </a:ext>
            </a:extLst>
          </p:cNvPr>
          <p:cNvSpPr/>
          <p:nvPr/>
        </p:nvSpPr>
        <p:spPr>
          <a:xfrm>
            <a:off x="7497361" y="22586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CC9D7F-7531-4516-8401-B65C72016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375" y="5294227"/>
            <a:ext cx="3498670" cy="1483820"/>
          </a:xfrm>
          <a:prstGeom prst="rect">
            <a:avLst/>
          </a:prstGeom>
        </p:spPr>
      </p:pic>
      <p:sp>
        <p:nvSpPr>
          <p:cNvPr id="105" name="object 3">
            <a:extLst>
              <a:ext uri="{FF2B5EF4-FFF2-40B4-BE49-F238E27FC236}">
                <a16:creationId xmlns:a16="http://schemas.microsoft.com/office/drawing/2014/main" id="{51BE92AF-E275-406A-AF91-19C36C870367}"/>
              </a:ext>
            </a:extLst>
          </p:cNvPr>
          <p:cNvSpPr txBox="1"/>
          <p:nvPr/>
        </p:nvSpPr>
        <p:spPr>
          <a:xfrm>
            <a:off x="2737184" y="5040050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 of imports (Uzbekistan):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7" name="object 3">
            <a:extLst>
              <a:ext uri="{FF2B5EF4-FFF2-40B4-BE49-F238E27FC236}">
                <a16:creationId xmlns:a16="http://schemas.microsoft.com/office/drawing/2014/main" id="{B046F6B8-3C99-47B5-B284-24ABEBCE0924}"/>
              </a:ext>
            </a:extLst>
          </p:cNvPr>
          <p:cNvSpPr txBox="1"/>
          <p:nvPr/>
        </p:nvSpPr>
        <p:spPr>
          <a:xfrm>
            <a:off x="6349508" y="4953707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initiator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D4D87A-FEAC-4AF3-A9FA-6D1877460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835" y="3031674"/>
            <a:ext cx="4077689" cy="189572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82B8BE5-665A-4503-AC89-1181AF352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2" y="759170"/>
            <a:ext cx="3255625" cy="1938658"/>
          </a:xfrm>
          <a:prstGeom prst="rect">
            <a:avLst/>
          </a:prstGeom>
        </p:spPr>
      </p:pic>
      <p:grpSp>
        <p:nvGrpSpPr>
          <p:cNvPr id="133" name="Graphic 4">
            <a:extLst>
              <a:ext uri="{FF2B5EF4-FFF2-40B4-BE49-F238E27FC236}">
                <a16:creationId xmlns:a16="http://schemas.microsoft.com/office/drawing/2014/main" id="{D90EA034-B839-49FD-A57B-726AABBB0DD4}"/>
              </a:ext>
            </a:extLst>
          </p:cNvPr>
          <p:cNvGrpSpPr/>
          <p:nvPr/>
        </p:nvGrpSpPr>
        <p:grpSpPr>
          <a:xfrm>
            <a:off x="9776607" y="5237540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134" name="Freeform: Shape 6">
              <a:extLst>
                <a:ext uri="{FF2B5EF4-FFF2-40B4-BE49-F238E27FC236}">
                  <a16:creationId xmlns:a16="http://schemas.microsoft.com/office/drawing/2014/main" id="{1E311D8A-B145-41A8-A13B-468E9075D27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7">
              <a:extLst>
                <a:ext uri="{FF2B5EF4-FFF2-40B4-BE49-F238E27FC236}">
                  <a16:creationId xmlns:a16="http://schemas.microsoft.com/office/drawing/2014/main" id="{097C2C87-3D4C-44CB-BF15-A254C8F9914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8">
              <a:extLst>
                <a:ext uri="{FF2B5EF4-FFF2-40B4-BE49-F238E27FC236}">
                  <a16:creationId xmlns:a16="http://schemas.microsoft.com/office/drawing/2014/main" id="{56344364-504E-4B8C-8540-A30DDBC85B8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9">
              <a:extLst>
                <a:ext uri="{FF2B5EF4-FFF2-40B4-BE49-F238E27FC236}">
                  <a16:creationId xmlns:a16="http://schemas.microsoft.com/office/drawing/2014/main" id="{0443AA30-957F-4DC0-9599-07910C38AFDA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0">
              <a:extLst>
                <a:ext uri="{FF2B5EF4-FFF2-40B4-BE49-F238E27FC236}">
                  <a16:creationId xmlns:a16="http://schemas.microsoft.com/office/drawing/2014/main" id="{BEDBC4E7-5CAF-4751-8BEA-D24A812A99A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1">
              <a:extLst>
                <a:ext uri="{FF2B5EF4-FFF2-40B4-BE49-F238E27FC236}">
                  <a16:creationId xmlns:a16="http://schemas.microsoft.com/office/drawing/2014/main" id="{05F9F9A6-B5E4-4038-A691-3EFA5C071A4A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: Shape 12">
              <a:extLst>
                <a:ext uri="{FF2B5EF4-FFF2-40B4-BE49-F238E27FC236}">
                  <a16:creationId xmlns:a16="http://schemas.microsoft.com/office/drawing/2014/main" id="{53DA77E1-336B-45CD-9EAE-6295A74B7979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1" name="Freeform: Shape 13">
              <a:extLst>
                <a:ext uri="{FF2B5EF4-FFF2-40B4-BE49-F238E27FC236}">
                  <a16:creationId xmlns:a16="http://schemas.microsoft.com/office/drawing/2014/main" id="{8FD93739-8409-4F52-91E1-6196EC6B27BE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: Shape 14">
              <a:extLst>
                <a:ext uri="{FF2B5EF4-FFF2-40B4-BE49-F238E27FC236}">
                  <a16:creationId xmlns:a16="http://schemas.microsoft.com/office/drawing/2014/main" id="{9CBDB1C8-9AE5-42F0-A398-1BA1CBE9423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15">
              <a:extLst>
                <a:ext uri="{FF2B5EF4-FFF2-40B4-BE49-F238E27FC236}">
                  <a16:creationId xmlns:a16="http://schemas.microsoft.com/office/drawing/2014/main" id="{5976C99B-3CF3-4A91-8C7A-81D4E346EA9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Freeform: Shape 16">
              <a:extLst>
                <a:ext uri="{FF2B5EF4-FFF2-40B4-BE49-F238E27FC236}">
                  <a16:creationId xmlns:a16="http://schemas.microsoft.com/office/drawing/2014/main" id="{EA6418AD-DAFE-4C7F-905C-EDE6EF55AC8D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45" name="Freeform: Shape 17">
              <a:extLst>
                <a:ext uri="{FF2B5EF4-FFF2-40B4-BE49-F238E27FC236}">
                  <a16:creationId xmlns:a16="http://schemas.microsoft.com/office/drawing/2014/main" id="{16644A43-678E-46B0-A476-1EFDB2AB4355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18">
              <a:extLst>
                <a:ext uri="{FF2B5EF4-FFF2-40B4-BE49-F238E27FC236}">
                  <a16:creationId xmlns:a16="http://schemas.microsoft.com/office/drawing/2014/main" id="{E7DA5FC3-431F-489D-87E6-7B48C9990EE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7" name="Freeform: Shape 20">
              <a:extLst>
                <a:ext uri="{FF2B5EF4-FFF2-40B4-BE49-F238E27FC236}">
                  <a16:creationId xmlns:a16="http://schemas.microsoft.com/office/drawing/2014/main" id="{BA1459B4-E027-49EF-AB47-CC3096879B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1">
              <a:extLst>
                <a:ext uri="{FF2B5EF4-FFF2-40B4-BE49-F238E27FC236}">
                  <a16:creationId xmlns:a16="http://schemas.microsoft.com/office/drawing/2014/main" id="{52D1846F-8327-4004-8585-A812DB5D5C98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22">
              <a:extLst>
                <a:ext uri="{FF2B5EF4-FFF2-40B4-BE49-F238E27FC236}">
                  <a16:creationId xmlns:a16="http://schemas.microsoft.com/office/drawing/2014/main" id="{D6ADFB4A-C8CE-4E89-A8FA-07F4491CAB82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cxnSp>
        <p:nvCxnSpPr>
          <p:cNvPr id="150" name="Соединитель: уступ 149">
            <a:extLst>
              <a:ext uri="{FF2B5EF4-FFF2-40B4-BE49-F238E27FC236}">
                <a16:creationId xmlns:a16="http://schemas.microsoft.com/office/drawing/2014/main" id="{B98C8FEC-A4FB-4867-945E-9B49E4BA0D46}"/>
              </a:ext>
            </a:extLst>
          </p:cNvPr>
          <p:cNvCxnSpPr>
            <a:cxnSpLocks/>
          </p:cNvCxnSpPr>
          <p:nvPr/>
        </p:nvCxnSpPr>
        <p:spPr>
          <a:xfrm rot="5400000">
            <a:off x="10613562" y="5360576"/>
            <a:ext cx="901907" cy="56169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1" name="Rectangle 21">
            <a:extLst>
              <a:ext uri="{FF2B5EF4-FFF2-40B4-BE49-F238E27FC236}">
                <a16:creationId xmlns:a16="http://schemas.microsoft.com/office/drawing/2014/main" id="{3FAA3C03-0E89-43A4-9C5C-C6CC8DC4E2CC}"/>
              </a:ext>
            </a:extLst>
          </p:cNvPr>
          <p:cNvSpPr/>
          <p:nvPr/>
        </p:nvSpPr>
        <p:spPr>
          <a:xfrm>
            <a:off x="10629383" y="4799293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Бухарская область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954189" y="174040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International transport logistics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Flights from Tashkent and other airports of Uzbekistan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07471"/>
            <a:ext cx="2702987" cy="170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Visa-free travel for tourists from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lvl="0">
              <a:defRPr/>
            </a:pPr>
            <a:endParaRPr lang="ru-RU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different airlines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operate at the Uzbekistan airport.</a:t>
            </a:r>
          </a:p>
          <a:p>
            <a:pPr lvl="0">
              <a:defRPr/>
            </a:pPr>
            <a:endParaRPr lang="ru-RU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There are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across the country, the main ones being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Tashkent, Samarkand, and Bukhara.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564</Words>
  <Application>Microsoft Office PowerPoint</Application>
  <PresentationFormat>Широкоэкранный</PresentationFormat>
  <Paragraphs>113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Calibri</vt:lpstr>
      <vt:lpstr>Calibri Light</vt:lpstr>
      <vt:lpstr>Cambria</vt:lpstr>
      <vt:lpstr>EYInterstate</vt:lpstr>
      <vt:lpstr>Montserrat</vt:lpstr>
      <vt:lpstr>Times New Roman</vt:lpstr>
      <vt:lpstr>Trebuchet MS</vt:lpstr>
      <vt:lpstr>Wingdings</vt:lpstr>
      <vt:lpstr>Office Theme</vt:lpstr>
      <vt:lpstr>Creation of a network of commercial perfume and cologne spraying machines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gulpa</dc:creator>
  <cp:lastModifiedBy>Admin</cp:lastModifiedBy>
  <cp:revision>53</cp:revision>
  <dcterms:created xsi:type="dcterms:W3CDTF">2025-05-23T14:06:58Z</dcterms:created>
  <dcterms:modified xsi:type="dcterms:W3CDTF">2025-09-16T10:14:23Z</dcterms:modified>
</cp:coreProperties>
</file>