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702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6239" y="2760549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6337" y="4953707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91867" y="166648"/>
            <a:ext cx="97751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Создание сети коммерческих автоматов для распыления духов и одеколонов</a:t>
            </a:r>
            <a:endParaRPr lang="en-US" sz="1800" b="1" kern="1200" dirty="0">
              <a:solidFill>
                <a:srgbClr val="0070C0"/>
              </a:solidFill>
              <a:latin typeface="Rockwell Extra Bold" panose="02060903040505020403" pitchFamily="18" charset="0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7672" y="1141583"/>
            <a:ext cx="2951576" cy="161518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ru-RU" sz="10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marL="12700" lvl="0" algn="just">
              <a:spcBef>
                <a:spcPts val="195"/>
              </a:spcBef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современной розничной сети уличных стационарных автоматов для распыления духов и других жидких парфюмерных продуктов. </a:t>
            </a:r>
          </a:p>
          <a:p>
            <a:pPr marL="12700" lvl="0" algn="just">
              <a:spcBef>
                <a:spcPts val="195"/>
              </a:spcBef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увеличение доступности населению  высококачественной и дорогой парфюмерной продукции. При полной мощности проект предусматривает установку более 12 тысяч уличных автоматов предоставляющих услуги распыления духов и одеколонов.</a:t>
            </a:r>
            <a:endParaRPr kumimoji="0" lang="ru-RU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Инвестиционный план</a:t>
            </a:r>
          </a:p>
          <a:p>
            <a:pPr marL="12700" lvl="0">
              <a:spcBef>
                <a:spcPts val="95"/>
              </a:spcBef>
              <a:defRPr/>
            </a:pP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инвестиций —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27,0 млн 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долларов США, из них:</a:t>
            </a:r>
            <a:endParaRPr sz="1000" b="1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3624" y="1439514"/>
            <a:ext cx="2810764" cy="36484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инициатора    8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инвестиции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9683" y="2033987"/>
            <a:ext cx="2644798" cy="6188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50" i="1" dirty="0"/>
              <a:t>Окончательная стоимость и структура финансирования проекта будут определены по результатам переговоров с инвесторами.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776607" y="5237540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Бухарская 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849417" y="5956844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5400000">
            <a:off x="10613562" y="5360576"/>
            <a:ext cx="901907" cy="56169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49801"/>
              </p:ext>
            </p:extLst>
          </p:nvPr>
        </p:nvGraphicFramePr>
        <p:xfrm>
          <a:off x="9323625" y="6206639"/>
          <a:ext cx="1358484" cy="58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8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240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ru-RU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Бухарская область</a:t>
                      </a:r>
                      <a:endParaRPr kumimoji="0" lang="uz-Cyrl-UZ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25F"/>
                        </a:solidFill>
                        <a:effectLst/>
                        <a:uLnTx/>
                        <a:uFillTx/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40200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миллион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9561" y="5249971"/>
            <a:ext cx="2930728" cy="145616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Частный предприниматель </a:t>
            </a: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Тўхтаев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Икромжон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Исломович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+998 91 448 32 26</a:t>
            </a:r>
          </a:p>
          <a:p>
            <a:pPr marL="12700" marR="5080" lvl="0" algn="just">
              <a:spcBef>
                <a:spcPts val="95"/>
              </a:spcBef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оборудования в Ташкенте и в городе Бухара.</a:t>
            </a:r>
            <a:endParaRPr kumimoji="0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775803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$ 2</a:t>
            </a:r>
            <a:r>
              <a:rPr lang="uz-Latn-UZ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r>
              <a:rPr lang="en-US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млн.</a:t>
            </a:r>
            <a:endParaRPr sz="1400" b="1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Оборудование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Оборотный капитал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uz-Latn-U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млн.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10521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lang="uz-Latn-UZ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8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млн.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0276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 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млн.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7361" y="1183544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47461" y="1234000"/>
            <a:ext cx="4003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</a:t>
            </a: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46641" y="157421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8</a:t>
            </a:r>
            <a:r>
              <a:rPr lang="uz-Latn-UZ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</a:t>
            </a: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,</a:t>
            </a:r>
            <a:r>
              <a:rPr lang="uz-Latn-UZ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4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57282" y="2311427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5,5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203733" y="2661177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показатели: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миллион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86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endParaRPr lang="en-US" sz="12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lang="ru-RU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–5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Срок окупаемости (DPP), лет — 4,14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57175" y="646196"/>
            <a:ext cx="2819257" cy="39177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</a:t>
            </a:r>
            <a:endParaRPr lang="en-US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Парфюмерная отрасль и розничная торговля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18169" y="5092471"/>
            <a:ext cx="2480764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Рынок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мирового рынка 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превысил 52,49 миллиарда долларов США, а среднегодовой темп роста составит около 5,1 %.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рынка 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парфюмерии в </a:t>
            </a: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Узбекистане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2025 году составит 134,77 млн долларов США. Ожидается, что с 2025 по 2030 год рынок будет расти ежегодно на 4,05%.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108162" y="3017787"/>
            <a:ext cx="6123882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маржинальность продукции 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парфюмерной отрасли, что может привести к высокой прибыли. Прибыль от продажи духов через уличные аппараты может достигать 1000%.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повторных покупок 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парфюмы используются регулярно, и клиенты часто нуждаются в пополнении запасов, что ведёт к постоянному спросу.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процессов и онлайн управление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Автоматы функционируют круглосуточно и система мониторинга позволяет владельцам удалённо отслеживать продажи, остатки ароматов и техническое состояние аппарата.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 рыночные ниши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большинстве регионов направление остаётся новым и неосвоенным. Это позволяет занять перспективные точки размещения оборудования без высокой конкуренции.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выгода для клиентов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Вместо покупки целого флакона духов, которым человек может пользоваться редко или который может устареть, разовое распыление позволяет наслаждаться разнообразием ароматов при значительной экономии средств.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Прочее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1,499 млн.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86366" y="19439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6,7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19873" y="2774107"/>
            <a:ext cx="631433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стоит инвестировать </a:t>
            </a:r>
            <a:r>
              <a:rPr lang="ru-RU" sz="1200" b="1" spc="-1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уличные </a:t>
            </a: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автоматы распыления парфюмерной продукции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61">
            <a:extLst>
              <a:ext uri="{FF2B5EF4-FFF2-40B4-BE49-F238E27FC236}">
                <a16:creationId xmlns:a16="http://schemas.microsoft.com/office/drawing/2014/main" id="{B4CC11E8-D933-BF32-CD7C-4B8D114C16AB}"/>
              </a:ext>
            </a:extLst>
          </p:cNvPr>
          <p:cNvSpPr/>
          <p:nvPr/>
        </p:nvSpPr>
        <p:spPr>
          <a:xfrm>
            <a:off x="7484773" y="1525333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1">
            <a:extLst>
              <a:ext uri="{FF2B5EF4-FFF2-40B4-BE49-F238E27FC236}">
                <a16:creationId xmlns:a16="http://schemas.microsoft.com/office/drawing/2014/main" id="{61826465-1353-7467-9D88-B0CD82BBB88B}"/>
              </a:ext>
            </a:extLst>
          </p:cNvPr>
          <p:cNvSpPr/>
          <p:nvPr/>
        </p:nvSpPr>
        <p:spPr>
          <a:xfrm>
            <a:off x="7492183" y="18781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1">
            <a:extLst>
              <a:ext uri="{FF2B5EF4-FFF2-40B4-BE49-F238E27FC236}">
                <a16:creationId xmlns:a16="http://schemas.microsoft.com/office/drawing/2014/main" id="{A8EE6788-86BE-E324-054B-DE3D3E24DE2A}"/>
              </a:ext>
            </a:extLst>
          </p:cNvPr>
          <p:cNvSpPr/>
          <p:nvPr/>
        </p:nvSpPr>
        <p:spPr>
          <a:xfrm>
            <a:off x="7497361" y="22586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978E9F-F87E-4B73-9F26-5B973CCF1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" y="759170"/>
            <a:ext cx="3255625" cy="1938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CC9D7F-7531-4516-8401-B65C72016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375" y="5294227"/>
            <a:ext cx="3498670" cy="1483820"/>
          </a:xfrm>
          <a:prstGeom prst="rect">
            <a:avLst/>
          </a:prstGeom>
        </p:spPr>
      </p:pic>
      <p:sp>
        <p:nvSpPr>
          <p:cNvPr id="105" name="object 3">
            <a:extLst>
              <a:ext uri="{FF2B5EF4-FFF2-40B4-BE49-F238E27FC236}">
                <a16:creationId xmlns:a16="http://schemas.microsoft.com/office/drawing/2014/main" id="{51BE92AF-E275-406A-AF91-19C36C870367}"/>
              </a:ext>
            </a:extLst>
          </p:cNvPr>
          <p:cNvSpPr txBox="1"/>
          <p:nvPr/>
        </p:nvSpPr>
        <p:spPr>
          <a:xfrm>
            <a:off x="2737184" y="5040050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uz-Cyrl-UZ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импорта (Узбекистан)</a:t>
            </a: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7" name="object 3">
            <a:extLst>
              <a:ext uri="{FF2B5EF4-FFF2-40B4-BE49-F238E27FC236}">
                <a16:creationId xmlns:a16="http://schemas.microsoft.com/office/drawing/2014/main" id="{B046F6B8-3C99-47B5-B284-24ABEBCE0924}"/>
              </a:ext>
            </a:extLst>
          </p:cNvPr>
          <p:cNvSpPr txBox="1"/>
          <p:nvPr/>
        </p:nvSpPr>
        <p:spPr>
          <a:xfrm>
            <a:off x="6349508" y="4953707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uz-Cyrl-UZ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 проекта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564B71B-BA58-4C01-B1DB-2C24E9AD1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644" y="3006820"/>
            <a:ext cx="4113467" cy="18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Международные транспортные коридоры логистики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Авиасообщения из Ташкента и других аэропортов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90 стран мира</a:t>
            </a:r>
          </a:p>
          <a:p>
            <a:pPr lvl="0">
              <a:defRPr/>
            </a:pPr>
            <a:endParaRPr lang="ru-RU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 работают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59 различных авиакомпаний</a:t>
            </a:r>
          </a:p>
          <a:p>
            <a:pPr lvl="0">
              <a:defRPr/>
            </a:pPr>
            <a:endParaRPr lang="ru-RU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основными из которых являются Ташкент, Самарканд и Бухара.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542</Words>
  <Application>Microsoft Office PowerPoint</Application>
  <PresentationFormat>Широкоэкранный</PresentationFormat>
  <Paragraphs>110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Calibri</vt:lpstr>
      <vt:lpstr>Calibri Light</vt:lpstr>
      <vt:lpstr>EYInterstate</vt:lpstr>
      <vt:lpstr>Montserrat</vt:lpstr>
      <vt:lpstr>Rockwell Extra Bold</vt:lpstr>
      <vt:lpstr>Times New Roman</vt:lpstr>
      <vt:lpstr>Trebuchet MS</vt:lpstr>
      <vt:lpstr>Wingdings</vt:lpstr>
      <vt:lpstr>Office Theme</vt:lpstr>
      <vt:lpstr> Создание сети коммерческих автоматов для распыления духов и одеколонов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42</cp:revision>
  <dcterms:created xsi:type="dcterms:W3CDTF">2025-05-23T14:06:58Z</dcterms:created>
  <dcterms:modified xsi:type="dcterms:W3CDTF">2025-09-16T10:15:31Z</dcterms:modified>
</cp:coreProperties>
</file>