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702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6239" y="2760549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Rentabellik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6337" y="4953707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Joylashuvi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16284" y="92674"/>
            <a:ext cx="993866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Atir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va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odekolonlar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sepish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uchun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tijorat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avtomatlari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tarmog‘ini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yaratish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(</a:t>
            </a: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Startap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loyiha</a:t>
            </a: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87672" y="1141583"/>
            <a:ext cx="2837528" cy="143564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en-US" sz="10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0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endParaRPr lang="ru-RU" sz="10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suyuq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parfyumeriya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sepish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ko‘chmas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avtomatlarining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chakana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tarmog‘ini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yaratish.Loyiha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sifatli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qimmatbaho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parfyumeriya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imkoniyatini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oshirishga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qaratilgan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Loyihaning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bosqichida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odekolon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sepish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xizmatlarini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ko‘rsatuvchi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ga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avtomatlarini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ko‘zda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tutilgan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77189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rejasi</a:t>
            </a:r>
            <a:endParaRPr lang="en-US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>
              <a:spcBef>
                <a:spcPts val="95"/>
              </a:spcBef>
              <a:defRPr/>
            </a:pPr>
            <a:r>
              <a:rPr lang="en-US" sz="10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Investitsiyalarning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1400" b="1" i="1" kern="0">
                <a:solidFill>
                  <a:sysClr val="windowText" lastClr="000000"/>
                </a:solidFill>
                <a:latin typeface="Calibri Light"/>
                <a:cs typeface="Calibri Light"/>
              </a:rPr>
              <a:t>22,3 </a:t>
            </a:r>
            <a:r>
              <a:rPr lang="ru-RU" sz="1400" b="1" i="1" kern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 </a:t>
            </a:r>
            <a:r>
              <a:rPr lang="en-US" sz="10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ulardan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000" b="1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3623" y="1439514"/>
            <a:ext cx="3022023" cy="36484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hissasi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1,89 million)</a:t>
            </a: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To‘g‘ridan-to‘g‘ri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91,5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20,4 million)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9683" y="2033987"/>
            <a:ext cx="2644798" cy="47025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50" i="1" dirty="0" err="1"/>
              <a:t>Loyihaning</a:t>
            </a:r>
            <a:r>
              <a:rPr lang="en-US" sz="1050" i="1" dirty="0"/>
              <a:t> </a:t>
            </a:r>
            <a:r>
              <a:rPr lang="en-US" sz="1050" i="1" dirty="0" err="1"/>
              <a:t>yakuniy</a:t>
            </a:r>
            <a:r>
              <a:rPr lang="en-US" sz="1050" i="1" dirty="0"/>
              <a:t> </a:t>
            </a:r>
            <a:r>
              <a:rPr lang="en-US" sz="1050" i="1" dirty="0" err="1"/>
              <a:t>qiymati</a:t>
            </a:r>
            <a:r>
              <a:rPr lang="en-US" sz="1050" i="1" dirty="0"/>
              <a:t> </a:t>
            </a:r>
            <a:r>
              <a:rPr lang="en-US" sz="1050" i="1" dirty="0" err="1"/>
              <a:t>va</a:t>
            </a:r>
            <a:r>
              <a:rPr lang="en-US" sz="1050" i="1" dirty="0"/>
              <a:t> </a:t>
            </a:r>
            <a:r>
              <a:rPr lang="en-US" sz="1050" i="1" dirty="0" err="1"/>
              <a:t>moliyalashtirish</a:t>
            </a:r>
            <a:r>
              <a:rPr lang="en-US" sz="1050" i="1" dirty="0"/>
              <a:t> </a:t>
            </a:r>
            <a:r>
              <a:rPr lang="en-US" sz="1050" i="1" dirty="0" err="1"/>
              <a:t>tuzilmasi</a:t>
            </a:r>
            <a:r>
              <a:rPr lang="en-US" sz="1050" i="1" dirty="0"/>
              <a:t> </a:t>
            </a:r>
            <a:r>
              <a:rPr lang="en-US" sz="1050" i="1" dirty="0" err="1"/>
              <a:t>investorlar</a:t>
            </a:r>
            <a:r>
              <a:rPr lang="en-US" sz="1050" i="1" dirty="0"/>
              <a:t> </a:t>
            </a:r>
            <a:r>
              <a:rPr lang="en-US" sz="1050" i="1" dirty="0" err="1"/>
              <a:t>bilan</a:t>
            </a:r>
            <a:r>
              <a:rPr lang="en-US" sz="1050" i="1" dirty="0"/>
              <a:t> </a:t>
            </a:r>
            <a:r>
              <a:rPr lang="en-US" sz="1050" i="1" dirty="0" err="1"/>
              <a:t>muzokaralar</a:t>
            </a:r>
            <a:r>
              <a:rPr lang="en-US" sz="1050" i="1" dirty="0"/>
              <a:t> </a:t>
            </a:r>
            <a:r>
              <a:rPr lang="en-US" sz="1050" i="1" dirty="0" err="1"/>
              <a:t>natijalariga</a:t>
            </a:r>
            <a:r>
              <a:rPr lang="en-US" sz="1050" i="1" dirty="0"/>
              <a:t> </a:t>
            </a:r>
            <a:r>
              <a:rPr lang="en-US" sz="1050" i="1" dirty="0" err="1"/>
              <a:t>ko‘ra</a:t>
            </a:r>
            <a:r>
              <a:rPr lang="en-US" sz="1050" i="1" dirty="0"/>
              <a:t> </a:t>
            </a:r>
            <a:r>
              <a:rPr lang="en-US" sz="1050" i="1" dirty="0" err="1"/>
              <a:t>belgilanadi</a:t>
            </a:r>
            <a:r>
              <a:rPr lang="en-US" sz="1050" i="1" dirty="0"/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86058"/>
              </p:ext>
            </p:extLst>
          </p:nvPr>
        </p:nvGraphicFramePr>
        <p:xfrm>
          <a:off x="9398637" y="6249288"/>
          <a:ext cx="1408775" cy="52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96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581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en-US" sz="800" b="1" dirty="0" err="1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Buxoro</a:t>
                      </a:r>
                      <a:r>
                        <a:rPr lang="en-US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 </a:t>
                      </a:r>
                      <a:r>
                        <a:rPr lang="en-US" sz="800" b="1" dirty="0" err="1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viloyati</a:t>
                      </a:r>
                      <a:endParaRPr lang="en-US" sz="800" b="1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Maydoni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40200 km² 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Aholi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2,1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8955" y="5315347"/>
            <a:ext cx="2930728" cy="11047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tadbirkor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To‘xtayev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Ikromjon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Islomovich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+998 91 448 32 26</a:t>
            </a: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Yuridik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manzil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Toshkent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Buxoro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shaharlari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775803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0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$ 22,3 </a:t>
            </a:r>
            <a:r>
              <a:rPr lang="en-US" sz="11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lang="ru-RU" sz="1400" b="1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Bino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va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inshootlar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Jihozlar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Aylanma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mablag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‘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1,2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million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10521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18,4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0276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1,23 million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7361" y="1183544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47461" y="1234000"/>
            <a:ext cx="4003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5,4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46641" y="157421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82,4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57282" y="2311427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5,5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203733" y="2661177"/>
            <a:ext cx="17633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Investitsiya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ko‘rsatkichlari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48566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86,2</a:t>
            </a:r>
            <a:endParaRPr lang="en-US" sz="12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– 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35,2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– 53,0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1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Qoplanish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1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muddati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(DPP), </a:t>
            </a:r>
            <a:r>
              <a:rPr lang="en-US" sz="11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yilda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—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83015" y="729928"/>
            <a:ext cx="2819257" cy="39177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</a:t>
            </a:r>
            <a:endParaRPr lang="en-US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Parfyumeriya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sanoati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chakana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savdo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16905" y="4986481"/>
            <a:ext cx="2480764" cy="1781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Bozor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2024-yilda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52,49 milliard AQSH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dollaridan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o‘rtacha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sur’ati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taxminan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5,1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foizni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endParaRPr lang="ru-RU" sz="1100" b="1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O‘zbekistonda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parfyumeriya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bozori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2025-yilda 134,77 million AQSH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dollarini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2025-yildan 2030-yilgacha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4,05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foizga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o‘sishi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kutilmoqda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108162" y="3017787"/>
            <a:ext cx="6116469" cy="18742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Parfyumeriya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sohasidagi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mahsulotlarning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daromadliligi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keltirishi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apparatlari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atir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sotishdan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olinadigan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foizgacha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yetishi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Takroriy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xaridlarni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rag‘batlantirish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atirlar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muntazam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ishlatiladi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mijozlar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tez-tez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zaxiralarni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to‘ldirishga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ehtiyoj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sezadi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doimiy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talabni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yuzaga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keltiradi.Jarayonlarni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avtomatlashtirish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onlayn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Avtomatlar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uzluksiz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ishlaydi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monitoring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egalarga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masofadan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turib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sotuvlar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atir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qoldiqlari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qurilmaning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holatini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kuzatish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segmentlari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Ko‘plab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hududlarda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yo‘nalish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o‘zlashtirilmagan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kuchli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raqobatsiz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uskunalarni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joylashtirish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istiqbolli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nuqtalarni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egallash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Mijozlar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kamdan-kam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eskirib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qolishi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atirning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shishasini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sotib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martalik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purkash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sezilarli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mablag‘ni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tejagan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hidlardan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bahramand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imkonini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110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Boshqalar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10500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1,499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86366" y="19439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6,7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157896" y="2807667"/>
            <a:ext cx="6370012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ko‘chada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parfyumeriya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mahsulotlarini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purkash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avtomatlariga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sarmoya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61">
            <a:extLst>
              <a:ext uri="{FF2B5EF4-FFF2-40B4-BE49-F238E27FC236}">
                <a16:creationId xmlns:a16="http://schemas.microsoft.com/office/drawing/2014/main" id="{B4CC11E8-D933-BF32-CD7C-4B8D114C16AB}"/>
              </a:ext>
            </a:extLst>
          </p:cNvPr>
          <p:cNvSpPr/>
          <p:nvPr/>
        </p:nvSpPr>
        <p:spPr>
          <a:xfrm>
            <a:off x="7484773" y="1525333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1">
            <a:extLst>
              <a:ext uri="{FF2B5EF4-FFF2-40B4-BE49-F238E27FC236}">
                <a16:creationId xmlns:a16="http://schemas.microsoft.com/office/drawing/2014/main" id="{61826465-1353-7467-9D88-B0CD82BBB88B}"/>
              </a:ext>
            </a:extLst>
          </p:cNvPr>
          <p:cNvSpPr/>
          <p:nvPr/>
        </p:nvSpPr>
        <p:spPr>
          <a:xfrm>
            <a:off x="7492183" y="18781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1">
            <a:extLst>
              <a:ext uri="{FF2B5EF4-FFF2-40B4-BE49-F238E27FC236}">
                <a16:creationId xmlns:a16="http://schemas.microsoft.com/office/drawing/2014/main" id="{A8EE6788-86BE-E324-054B-DE3D3E24DE2A}"/>
              </a:ext>
            </a:extLst>
          </p:cNvPr>
          <p:cNvSpPr/>
          <p:nvPr/>
        </p:nvSpPr>
        <p:spPr>
          <a:xfrm>
            <a:off x="7497361" y="22586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CC9D7F-7531-4516-8401-B65C72016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375" y="5203975"/>
            <a:ext cx="3498670" cy="1483820"/>
          </a:xfrm>
          <a:prstGeom prst="rect">
            <a:avLst/>
          </a:prstGeom>
        </p:spPr>
      </p:pic>
      <p:sp>
        <p:nvSpPr>
          <p:cNvPr id="105" name="object 3">
            <a:extLst>
              <a:ext uri="{FF2B5EF4-FFF2-40B4-BE49-F238E27FC236}">
                <a16:creationId xmlns:a16="http://schemas.microsoft.com/office/drawing/2014/main" id="{51BE92AF-E275-406A-AF91-19C36C870367}"/>
              </a:ext>
            </a:extLst>
          </p:cNvPr>
          <p:cNvSpPr txBox="1"/>
          <p:nvPr/>
        </p:nvSpPr>
        <p:spPr>
          <a:xfrm>
            <a:off x="2733375" y="4976090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dinamikasi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7" name="object 3">
            <a:extLst>
              <a:ext uri="{FF2B5EF4-FFF2-40B4-BE49-F238E27FC236}">
                <a16:creationId xmlns:a16="http://schemas.microsoft.com/office/drawing/2014/main" id="{B046F6B8-3C99-47B5-B284-24ABEBCE0924}"/>
              </a:ext>
            </a:extLst>
          </p:cNvPr>
          <p:cNvSpPr txBox="1"/>
          <p:nvPr/>
        </p:nvSpPr>
        <p:spPr>
          <a:xfrm>
            <a:off x="6349508" y="4953707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tashabbuskori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E8ED8C-F342-4B98-8B06-98CC73127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9" y="776721"/>
            <a:ext cx="3244823" cy="20081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D4D87A-FEAC-4AF3-A9FA-6D1877460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835" y="3031674"/>
            <a:ext cx="4077689" cy="1895727"/>
          </a:xfrm>
          <a:prstGeom prst="rect">
            <a:avLst/>
          </a:prstGeom>
        </p:spPr>
      </p:pic>
      <p:grpSp>
        <p:nvGrpSpPr>
          <p:cNvPr id="96" name="Graphic 4">
            <a:extLst>
              <a:ext uri="{FF2B5EF4-FFF2-40B4-BE49-F238E27FC236}">
                <a16:creationId xmlns:a16="http://schemas.microsoft.com/office/drawing/2014/main" id="{050A6BB7-3825-4C40-BBCB-D7B0C8E1FEEF}"/>
              </a:ext>
            </a:extLst>
          </p:cNvPr>
          <p:cNvGrpSpPr/>
          <p:nvPr/>
        </p:nvGrpSpPr>
        <p:grpSpPr>
          <a:xfrm>
            <a:off x="9776607" y="5237540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98" name="Freeform: Shape 6">
              <a:extLst>
                <a:ext uri="{FF2B5EF4-FFF2-40B4-BE49-F238E27FC236}">
                  <a16:creationId xmlns:a16="http://schemas.microsoft.com/office/drawing/2014/main" id="{DE1BDE03-5449-446B-BEEB-71AAE41D75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09" name="Freeform: Shape 7">
              <a:extLst>
                <a:ext uri="{FF2B5EF4-FFF2-40B4-BE49-F238E27FC236}">
                  <a16:creationId xmlns:a16="http://schemas.microsoft.com/office/drawing/2014/main" id="{9615A946-8EBB-42C7-848A-3A55BA59FCA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10" name="Freeform: Shape 8">
              <a:extLst>
                <a:ext uri="{FF2B5EF4-FFF2-40B4-BE49-F238E27FC236}">
                  <a16:creationId xmlns:a16="http://schemas.microsoft.com/office/drawing/2014/main" id="{4161967A-AD74-404D-8578-8BAB2C548D0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1" name="Freeform: Shape 9">
              <a:extLst>
                <a:ext uri="{FF2B5EF4-FFF2-40B4-BE49-F238E27FC236}">
                  <a16:creationId xmlns:a16="http://schemas.microsoft.com/office/drawing/2014/main" id="{2293CFDD-B105-4104-AC31-014CBAA035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10">
              <a:extLst>
                <a:ext uri="{FF2B5EF4-FFF2-40B4-BE49-F238E27FC236}">
                  <a16:creationId xmlns:a16="http://schemas.microsoft.com/office/drawing/2014/main" id="{EA72E74B-2F41-4123-894A-55A757501398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17" name="Freeform: Shape 11">
              <a:extLst>
                <a:ext uri="{FF2B5EF4-FFF2-40B4-BE49-F238E27FC236}">
                  <a16:creationId xmlns:a16="http://schemas.microsoft.com/office/drawing/2014/main" id="{951F453A-7135-483B-A4D7-AC4462571CCA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: Shape 12">
              <a:extLst>
                <a:ext uri="{FF2B5EF4-FFF2-40B4-BE49-F238E27FC236}">
                  <a16:creationId xmlns:a16="http://schemas.microsoft.com/office/drawing/2014/main" id="{AAA073F0-28E2-4C73-B3C1-E1476556F4DD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1" name="Freeform: Shape 13">
              <a:extLst>
                <a:ext uri="{FF2B5EF4-FFF2-40B4-BE49-F238E27FC236}">
                  <a16:creationId xmlns:a16="http://schemas.microsoft.com/office/drawing/2014/main" id="{4CF8F109-0AEF-493A-85BE-B9E154E89AEE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: Shape 14">
              <a:extLst>
                <a:ext uri="{FF2B5EF4-FFF2-40B4-BE49-F238E27FC236}">
                  <a16:creationId xmlns:a16="http://schemas.microsoft.com/office/drawing/2014/main" id="{225F245F-E289-4C91-BBF6-E2DB3E3A47BE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5">
              <a:extLst>
                <a:ext uri="{FF2B5EF4-FFF2-40B4-BE49-F238E27FC236}">
                  <a16:creationId xmlns:a16="http://schemas.microsoft.com/office/drawing/2014/main" id="{1DD400F5-BD4C-4E37-8EC2-7DF3C86D3768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: Shape 16">
              <a:extLst>
                <a:ext uri="{FF2B5EF4-FFF2-40B4-BE49-F238E27FC236}">
                  <a16:creationId xmlns:a16="http://schemas.microsoft.com/office/drawing/2014/main" id="{A06B95F6-AB5C-4E51-9BE8-280021FEB6EB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7">
              <a:extLst>
                <a:ext uri="{FF2B5EF4-FFF2-40B4-BE49-F238E27FC236}">
                  <a16:creationId xmlns:a16="http://schemas.microsoft.com/office/drawing/2014/main" id="{A6246C66-51CC-41D9-B431-680FA06CABD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18">
              <a:extLst>
                <a:ext uri="{FF2B5EF4-FFF2-40B4-BE49-F238E27FC236}">
                  <a16:creationId xmlns:a16="http://schemas.microsoft.com/office/drawing/2014/main" id="{BE3D3A55-DBBC-4C1F-A3AC-293B92534CC0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20">
              <a:extLst>
                <a:ext uri="{FF2B5EF4-FFF2-40B4-BE49-F238E27FC236}">
                  <a16:creationId xmlns:a16="http://schemas.microsoft.com/office/drawing/2014/main" id="{8E2CB57C-1F90-4B6A-A236-CD0270350C0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29" name="Freeform: Shape 21">
              <a:extLst>
                <a:ext uri="{FF2B5EF4-FFF2-40B4-BE49-F238E27FC236}">
                  <a16:creationId xmlns:a16="http://schemas.microsoft.com/office/drawing/2014/main" id="{31D2E70B-FB05-475A-8116-3855C35F1FC8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22">
              <a:extLst>
                <a:ext uri="{FF2B5EF4-FFF2-40B4-BE49-F238E27FC236}">
                  <a16:creationId xmlns:a16="http://schemas.microsoft.com/office/drawing/2014/main" id="{C8D984CB-BC20-46D9-9608-AF322DFF9934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cxnSp>
        <p:nvCxnSpPr>
          <p:cNvPr id="131" name="Соединитель: уступ 130">
            <a:extLst>
              <a:ext uri="{FF2B5EF4-FFF2-40B4-BE49-F238E27FC236}">
                <a16:creationId xmlns:a16="http://schemas.microsoft.com/office/drawing/2014/main" id="{068E9140-C781-4CD2-A032-F586436AF482}"/>
              </a:ext>
            </a:extLst>
          </p:cNvPr>
          <p:cNvCxnSpPr>
            <a:cxnSpLocks/>
          </p:cNvCxnSpPr>
          <p:nvPr/>
        </p:nvCxnSpPr>
        <p:spPr>
          <a:xfrm rot="5400000">
            <a:off x="10613562" y="5360576"/>
            <a:ext cx="901907" cy="56169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2" name="Rectangle 21">
            <a:extLst>
              <a:ext uri="{FF2B5EF4-FFF2-40B4-BE49-F238E27FC236}">
                <a16:creationId xmlns:a16="http://schemas.microsoft.com/office/drawing/2014/main" id="{83200BD5-9F48-4E17-AC22-2503BADB404C}"/>
              </a:ext>
            </a:extLst>
          </p:cNvPr>
          <p:cNvSpPr/>
          <p:nvPr/>
        </p:nvSpPr>
        <p:spPr>
          <a:xfrm>
            <a:off x="10629383" y="4800585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Buxoro</a:t>
            </a: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195819" y="187946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sv-SE" dirty="0">
                <a:solidFill>
                  <a:srgbClr val="00425F"/>
                </a:solidFill>
                <a:latin typeface="Montserrat" pitchFamily="2" charset="-52"/>
              </a:rPr>
              <a:t>Xalqaro transport logistika yo‘laklari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81395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Toshkent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O‘zbekistonning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boshqa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aeroportlaridan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aviaqatnovlar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07471"/>
            <a:ext cx="2702987" cy="170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Dunyoning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mamlakatidan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kelgan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sayyohlar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uchun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vizasiz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rejim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.</a:t>
            </a:r>
          </a:p>
          <a:p>
            <a:pPr lvl="0">
              <a:defRPr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O‘zbekiston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aeroportida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ta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turli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aviakompaniya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faoliyat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yuritmoqda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Mamlakat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bo‘ylab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ta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aeroport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mavjud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bo‘lib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ularning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asosiylari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Toshkent, Samarqand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Buxoro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shaharlaridir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574</Words>
  <Application>Microsoft Office PowerPoint</Application>
  <PresentationFormat>Широкоэкранный</PresentationFormat>
  <Paragraphs>108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Calibri</vt:lpstr>
      <vt:lpstr>Calibri Light</vt:lpstr>
      <vt:lpstr>EYInterstate</vt:lpstr>
      <vt:lpstr>Montserrat</vt:lpstr>
      <vt:lpstr>Rockwell Extra Bold</vt:lpstr>
      <vt:lpstr>Times New Roman</vt:lpstr>
      <vt:lpstr>Trebuchet MS</vt:lpstr>
      <vt:lpstr>Wingdings</vt:lpstr>
      <vt:lpstr>Office Theme</vt:lpstr>
      <vt:lpstr>Atir va odekolonlar sepish uchun tijorat avtomatlari tarmog‘ini yaratish (Startap loyiha)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48</cp:revision>
  <dcterms:created xsi:type="dcterms:W3CDTF">2025-05-23T14:06:58Z</dcterms:created>
  <dcterms:modified xsi:type="dcterms:W3CDTF">2025-09-16T10:17:28Z</dcterms:modified>
</cp:coreProperties>
</file>