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147479750" r:id="rId3"/>
    <p:sldId id="2147479774" r:id="rId4"/>
    <p:sldId id="2147479776" r:id="rId5"/>
    <p:sldId id="2147479779" r:id="rId6"/>
    <p:sldId id="2147479780" r:id="rId7"/>
    <p:sldId id="2147479782" r:id="rId8"/>
    <p:sldId id="2147479781" r:id="rId9"/>
    <p:sldId id="2147479664" r:id="rId10"/>
    <p:sldId id="2147479660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087" userDrawn="1">
          <p15:clr>
            <a:srgbClr val="A4A3A4"/>
          </p15:clr>
        </p15:guide>
        <p15:guide id="3" pos="6811" userDrawn="1">
          <p15:clr>
            <a:srgbClr val="A4A3A4"/>
          </p15:clr>
        </p15:guide>
        <p15:guide id="4" orient="horz" pos="2727" userDrawn="1">
          <p15:clr>
            <a:srgbClr val="A4A3A4"/>
          </p15:clr>
        </p15:guide>
        <p15:guide id="5" orient="horz" pos="1525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orient="horz" pos="322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BD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6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12" y="120"/>
      </p:cViewPr>
      <p:guideLst>
        <p:guide orient="horz" pos="2160"/>
        <p:guide pos="5087"/>
        <p:guide pos="6811"/>
        <p:guide orient="horz" pos="2727"/>
        <p:guide orient="horz" pos="1525"/>
        <p:guide orient="horz" pos="913"/>
        <p:guide orient="horz" pos="322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626463-CBAF-4DB4-A679-F17C61C4B289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3329D0-19BB-4137-8B1C-2F91A7FBB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152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4A7E5A-9528-57E4-7338-6326A5ECED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EFAA703-9FB2-D23A-3FFF-B77E5EE5FA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D3CFFB2-1BF5-D57B-DE71-81EA1CA887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0380094-984A-E75C-FB0E-790802A491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329D0-19BB-4137-8B1C-2F91A7FBBB0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471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4A7E5A-9528-57E4-7338-6326A5ECED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EFAA703-9FB2-D23A-3FFF-B77E5EE5FA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D3CFFB2-1BF5-D57B-DE71-81EA1CA887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0380094-984A-E75C-FB0E-790802A491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329D0-19BB-4137-8B1C-2F91A7FBBB0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21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4A7E5A-9528-57E4-7338-6326A5ECED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EFAA703-9FB2-D23A-3FFF-B77E5EE5FA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D3CFFB2-1BF5-D57B-DE71-81EA1CA887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0380094-984A-E75C-FB0E-790802A491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329D0-19BB-4137-8B1C-2F91A7FBBB0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513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4A7E5A-9528-57E4-7338-6326A5ECED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EFAA703-9FB2-D23A-3FFF-B77E5EE5FA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D3CFFB2-1BF5-D57B-DE71-81EA1CA887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0380094-984A-E75C-FB0E-790802A491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329D0-19BB-4137-8B1C-2F91A7FBBB0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579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4A7E5A-9528-57E4-7338-6326A5ECED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EFAA703-9FB2-D23A-3FFF-B77E5EE5FA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D3CFFB2-1BF5-D57B-DE71-81EA1CA887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0380094-984A-E75C-FB0E-790802A491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329D0-19BB-4137-8B1C-2F91A7FBBB0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336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4A7E5A-9528-57E4-7338-6326A5ECED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EFAA703-9FB2-D23A-3FFF-B77E5EE5FA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D3CFFB2-1BF5-D57B-DE71-81EA1CA887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0380094-984A-E75C-FB0E-790802A491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329D0-19BB-4137-8B1C-2F91A7FBBB0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454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1AAC0-7743-4B1A-9EF2-71D739F4FC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663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1AAC0-7743-4B1A-9EF2-71D739F4FC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2253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FA82C-FE74-4047-BA33-592350B081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AADE72A-5B22-448C-A4E6-5EAA1DC74F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8A62B3-44E9-487D-B09F-4564B4AC7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B65A-A620-46BE-857A-7F49C6FC1B2C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20130A-2FC8-476E-9357-E645E2770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EA9D14-D206-4D8B-B29A-5AAF567D8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2A79A-04C4-443B-85BB-0EC038993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736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1F7307-A520-49A1-A9B7-D98603FA1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C0E2392-7E88-47B5-AA5C-06F88B01BC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AC21FA-65F4-4653-95AB-E6AF977B8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B65A-A620-46BE-857A-7F49C6FC1B2C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AB786A-8A67-4248-8F31-54CE5FAD2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3625C0-BC67-488B-A4AF-7DD8270B1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2A79A-04C4-443B-85BB-0EC038993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072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C9270DC-2383-4F50-A8B5-97C2BF74F0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8C063A-5743-4A59-BCE2-1C8B1F3BAE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8DB5CC-77B0-471A-8072-1898CAA98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B65A-A620-46BE-857A-7F49C6FC1B2C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ADFE54-E658-4345-BBCE-C487A3609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1B8779-087C-4CBC-9461-C873808DA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2A79A-04C4-443B-85BB-0EC038993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387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FF36E-D742-41FF-86BF-DB06B752CA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FB5A01-95C3-45AE-8F91-DA55376D2C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FF61A-4986-4212-BC69-7CFEA1534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69124-F480-403E-A988-0BA85AE1B687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9A63F-84D7-42FA-A7DF-6E2BA803A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02AFF-AE75-405D-8935-07379B93B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076B-7A76-4AF4-921E-2D2B80443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127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62217-5043-4906-9C1A-19B086BC5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D0B98-5BE2-438B-8B3E-D45EE69777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40E684-94C1-47AF-827D-CF0E3EFC8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69124-F480-403E-A988-0BA85AE1B687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BA9A84-7222-43F9-8755-01CE29192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D59720-0C61-4CB2-8461-7F5D48F9F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076B-7A76-4AF4-921E-2D2B80443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6421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6D49B-BDCB-4C87-B9ED-E136D7AE0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CDB91-58D4-4B8B-82AB-09D639C1DD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CC830-FA68-439F-9629-21E2C9A94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69124-F480-403E-A988-0BA85AE1B687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38687-F5C4-41F0-BF4A-89ACF1B66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E444A-547E-409C-8D8A-7A415A157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076B-7A76-4AF4-921E-2D2B80443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9945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A55EF-4798-46AF-A3DE-9E2846ED1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2A393-C6DD-4989-8A64-7921D93EED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1574A1-5AF7-49DD-968A-D59822612A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7F6725-646C-4F5D-8F5F-ACB2CE2B8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69124-F480-403E-A988-0BA85AE1B687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FAFB24-4D31-41D0-8A4C-B3E27559F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C7FA7E-9887-410C-8DFF-09030C734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076B-7A76-4AF4-921E-2D2B80443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227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7A9CE-B4EF-476C-96B0-FF36C7568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5D2369-0DAB-453A-9874-846EEBAC1E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24578D-2A4C-435A-B996-3587EE45A8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46F75B-5428-416A-AACC-B10BC5703E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675593-CE7A-4A1A-9759-6EAD157C82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9E15F3-4E3C-4520-BA8E-D9C3B7B82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69124-F480-403E-A988-0BA85AE1B687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4D7743-BFE9-4FDF-B619-A5D0A0AC5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23D764-F04F-4756-ADAA-6705C3897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076B-7A76-4AF4-921E-2D2B80443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0154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7FA6B-21FF-4E12-95C2-B6CE6D785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063016-83CA-4C49-B552-ADE8E2BD9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69124-F480-403E-A988-0BA85AE1B687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28F744-E61D-4DD5-98D8-F866346CA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3AF878-2E2F-4F5D-982A-3273B74E8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076B-7A76-4AF4-921E-2D2B80443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6111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85A32F-ABAD-4396-BC91-35700E4BC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69124-F480-403E-A988-0BA85AE1B687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77B16B-7D1E-4DF0-A6B8-315DB4805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04AFA6-6058-4A08-BB82-C50B6D972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076B-7A76-4AF4-921E-2D2B80443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5601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8E8D9-7886-4C3E-B5F2-240C3D9EF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9E0B1-38A3-4DE7-B310-E204F909B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1EAFE4-8B38-4ED1-ADF4-E93C8AB5AA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A84692-7A41-4F9F-AB76-9BBCB20B4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69124-F480-403E-A988-0BA85AE1B687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B48EFA-6444-4676-BD7E-10C6728F0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C91D16-E952-4B1E-B2DC-F31B68C02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076B-7A76-4AF4-921E-2D2B80443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556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0360D0-C054-4068-9780-C129C8546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BECA71-E6F4-457F-9CFF-BCD64D1F6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41E2CC-7CEA-4004-B362-AB67F35A6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B65A-A620-46BE-857A-7F49C6FC1B2C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3474CC-6F2F-4FAF-A0C5-F87E2A935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CD80BD-0174-44B0-B960-EFFEC2A98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2A79A-04C4-443B-85BB-0EC038993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8213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A6446-B45C-4A97-8927-BF565FB3B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81EFDA-BBFC-4610-8CD6-4303EEE3ED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4B79EB-B1A3-45D0-9B07-164F6CB14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78DC7C-52DD-4DF2-B548-970E61585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69124-F480-403E-A988-0BA85AE1B687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2ACF1A-6A69-4A7C-926E-1348C2CB8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82C4C7-1FCF-4E20-8568-BCDB40096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076B-7A76-4AF4-921E-2D2B80443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719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D696E-30D8-4BCA-9AC0-48BE4BCC8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CE48FC-0B66-4855-91F3-A397BF3CE6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1B0E8-EE46-45EA-BEB2-207B6088A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69124-F480-403E-A988-0BA85AE1B687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81331E-A467-47EF-98A2-4171C3DFB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5E0359-C092-4198-98BA-0D78EC14A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076B-7A76-4AF4-921E-2D2B80443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948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8F9FEB-1C77-420D-8BA2-F777DAB2BF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8C9CC5-A75C-4251-8686-963304442E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8F2058-21B4-47AD-A445-F8FC7ACA4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69124-F480-403E-A988-0BA85AE1B687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3EF04E-B140-4E59-9FE5-6685DA10D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DA313-75C0-4FBB-9BCB-94A714C76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076B-7A76-4AF4-921E-2D2B80443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3049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73316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6E862D60-4645-488F-9FDC-0D5205DF09C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" y="0"/>
            <a:ext cx="12191999" cy="6858000"/>
          </a:xfrm>
          <a:custGeom>
            <a:avLst/>
            <a:gdLst>
              <a:gd name="connsiteX0" fmla="*/ 0 w 12191999"/>
              <a:gd name="connsiteY0" fmla="*/ 0 h 2583543"/>
              <a:gd name="connsiteX1" fmla="*/ 12191999 w 12191999"/>
              <a:gd name="connsiteY1" fmla="*/ 0 h 2583543"/>
              <a:gd name="connsiteX2" fmla="*/ 12191999 w 12191999"/>
              <a:gd name="connsiteY2" fmla="*/ 2583543 h 2583543"/>
              <a:gd name="connsiteX3" fmla="*/ 0 w 12191999"/>
              <a:gd name="connsiteY3" fmla="*/ 2583543 h 2583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2583543">
                <a:moveTo>
                  <a:pt x="0" y="0"/>
                </a:moveTo>
                <a:lnTo>
                  <a:pt x="12191999" y="0"/>
                </a:lnTo>
                <a:lnTo>
                  <a:pt x="12191999" y="2583543"/>
                </a:lnTo>
                <a:lnTo>
                  <a:pt x="0" y="2583543"/>
                </a:lnTo>
                <a:close/>
              </a:path>
            </a:pathLst>
          </a:custGeom>
          <a:solidFill>
            <a:schemeClr val="bg1">
              <a:lumMod val="65000"/>
              <a:alpha val="1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x-none" dirty="0"/>
              <a:t>Image placeholder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21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14000" decel="86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-4.81481E-6 L 0 0.53102 " pathEditMode="relative" rAng="0" ptsTypes="AA">
                                      <p:cBhvr>
                                        <p:cTn id="9" dur="125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6E862D60-4645-488F-9FDC-0D5205DF09C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" y="0"/>
            <a:ext cx="12191999" cy="6858000"/>
          </a:xfrm>
          <a:custGeom>
            <a:avLst/>
            <a:gdLst>
              <a:gd name="connsiteX0" fmla="*/ 0 w 12191999"/>
              <a:gd name="connsiteY0" fmla="*/ 0 h 2583543"/>
              <a:gd name="connsiteX1" fmla="*/ 12191999 w 12191999"/>
              <a:gd name="connsiteY1" fmla="*/ 0 h 2583543"/>
              <a:gd name="connsiteX2" fmla="*/ 12191999 w 12191999"/>
              <a:gd name="connsiteY2" fmla="*/ 2583543 h 2583543"/>
              <a:gd name="connsiteX3" fmla="*/ 0 w 12191999"/>
              <a:gd name="connsiteY3" fmla="*/ 2583543 h 2583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2583543">
                <a:moveTo>
                  <a:pt x="0" y="0"/>
                </a:moveTo>
                <a:lnTo>
                  <a:pt x="12191999" y="0"/>
                </a:lnTo>
                <a:lnTo>
                  <a:pt x="12191999" y="2583543"/>
                </a:lnTo>
                <a:lnTo>
                  <a:pt x="0" y="2583543"/>
                </a:lnTo>
                <a:close/>
              </a:path>
            </a:pathLst>
          </a:custGeom>
          <a:solidFill>
            <a:schemeClr val="bg1">
              <a:lumMod val="65000"/>
              <a:alpha val="1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x-none" dirty="0"/>
              <a:t>Image placeholder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1C92070-9C6F-4BBE-88C3-3D5E83AFF6D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351723" y="2035694"/>
            <a:ext cx="1488556" cy="1488556"/>
          </a:xfrm>
          <a:custGeom>
            <a:avLst/>
            <a:gdLst>
              <a:gd name="connsiteX0" fmla="*/ 744278 w 1488556"/>
              <a:gd name="connsiteY0" fmla="*/ 0 h 1488556"/>
              <a:gd name="connsiteX1" fmla="*/ 1488556 w 1488556"/>
              <a:gd name="connsiteY1" fmla="*/ 744278 h 1488556"/>
              <a:gd name="connsiteX2" fmla="*/ 744278 w 1488556"/>
              <a:gd name="connsiteY2" fmla="*/ 1488556 h 1488556"/>
              <a:gd name="connsiteX3" fmla="*/ 0 w 1488556"/>
              <a:gd name="connsiteY3" fmla="*/ 744278 h 1488556"/>
              <a:gd name="connsiteX4" fmla="*/ 744278 w 1488556"/>
              <a:gd name="connsiteY4" fmla="*/ 0 h 1488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8556" h="1488556">
                <a:moveTo>
                  <a:pt x="744278" y="0"/>
                </a:moveTo>
                <a:cubicBezTo>
                  <a:pt x="1155331" y="0"/>
                  <a:pt x="1488556" y="333225"/>
                  <a:pt x="1488556" y="744278"/>
                </a:cubicBezTo>
                <a:cubicBezTo>
                  <a:pt x="1488556" y="1155331"/>
                  <a:pt x="1155331" y="1488556"/>
                  <a:pt x="744278" y="1488556"/>
                </a:cubicBezTo>
                <a:cubicBezTo>
                  <a:pt x="333225" y="1488556"/>
                  <a:pt x="0" y="1155331"/>
                  <a:pt x="0" y="744278"/>
                </a:cubicBezTo>
                <a:cubicBezTo>
                  <a:pt x="0" y="333225"/>
                  <a:pt x="333225" y="0"/>
                  <a:pt x="744278" y="0"/>
                </a:cubicBezTo>
                <a:close/>
              </a:path>
            </a:pathLst>
          </a:custGeom>
          <a:solidFill>
            <a:schemeClr val="bg1">
              <a:lumMod val="65000"/>
              <a:alpha val="1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x-none" dirty="0"/>
              <a:t>Image placeholder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77231A0-C366-4F47-958B-0A341426C22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851675" y="2343928"/>
            <a:ext cx="872088" cy="872088"/>
          </a:xfrm>
          <a:custGeom>
            <a:avLst/>
            <a:gdLst>
              <a:gd name="connsiteX0" fmla="*/ 436044 w 872088"/>
              <a:gd name="connsiteY0" fmla="*/ 0 h 872088"/>
              <a:gd name="connsiteX1" fmla="*/ 872088 w 872088"/>
              <a:gd name="connsiteY1" fmla="*/ 436044 h 872088"/>
              <a:gd name="connsiteX2" fmla="*/ 436044 w 872088"/>
              <a:gd name="connsiteY2" fmla="*/ 872088 h 872088"/>
              <a:gd name="connsiteX3" fmla="*/ 0 w 872088"/>
              <a:gd name="connsiteY3" fmla="*/ 436044 h 872088"/>
              <a:gd name="connsiteX4" fmla="*/ 436044 w 872088"/>
              <a:gd name="connsiteY4" fmla="*/ 0 h 87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2088" h="872088">
                <a:moveTo>
                  <a:pt x="436044" y="0"/>
                </a:moveTo>
                <a:cubicBezTo>
                  <a:pt x="676864" y="0"/>
                  <a:pt x="872088" y="195224"/>
                  <a:pt x="872088" y="436044"/>
                </a:cubicBezTo>
                <a:cubicBezTo>
                  <a:pt x="872088" y="676864"/>
                  <a:pt x="676864" y="872088"/>
                  <a:pt x="436044" y="872088"/>
                </a:cubicBezTo>
                <a:cubicBezTo>
                  <a:pt x="195224" y="872088"/>
                  <a:pt x="0" y="676864"/>
                  <a:pt x="0" y="436044"/>
                </a:cubicBezTo>
                <a:cubicBezTo>
                  <a:pt x="0" y="195224"/>
                  <a:pt x="195224" y="0"/>
                  <a:pt x="436044" y="0"/>
                </a:cubicBezTo>
                <a:close/>
              </a:path>
            </a:pathLst>
          </a:custGeom>
          <a:solidFill>
            <a:schemeClr val="bg1">
              <a:lumMod val="65000"/>
              <a:alpha val="1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x-none" dirty="0"/>
              <a:t>Image placeholder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75DAA7D-35BC-42AD-BD82-FC985759D6A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468238" y="2343928"/>
            <a:ext cx="872088" cy="872088"/>
          </a:xfrm>
          <a:custGeom>
            <a:avLst/>
            <a:gdLst>
              <a:gd name="connsiteX0" fmla="*/ 436044 w 872088"/>
              <a:gd name="connsiteY0" fmla="*/ 0 h 872088"/>
              <a:gd name="connsiteX1" fmla="*/ 872088 w 872088"/>
              <a:gd name="connsiteY1" fmla="*/ 436044 h 872088"/>
              <a:gd name="connsiteX2" fmla="*/ 436044 w 872088"/>
              <a:gd name="connsiteY2" fmla="*/ 872088 h 872088"/>
              <a:gd name="connsiteX3" fmla="*/ 0 w 872088"/>
              <a:gd name="connsiteY3" fmla="*/ 436044 h 872088"/>
              <a:gd name="connsiteX4" fmla="*/ 436044 w 872088"/>
              <a:gd name="connsiteY4" fmla="*/ 0 h 87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2088" h="872088">
                <a:moveTo>
                  <a:pt x="436044" y="0"/>
                </a:moveTo>
                <a:cubicBezTo>
                  <a:pt x="676864" y="0"/>
                  <a:pt x="872088" y="195224"/>
                  <a:pt x="872088" y="436044"/>
                </a:cubicBezTo>
                <a:cubicBezTo>
                  <a:pt x="872088" y="676864"/>
                  <a:pt x="676864" y="872088"/>
                  <a:pt x="436044" y="872088"/>
                </a:cubicBezTo>
                <a:cubicBezTo>
                  <a:pt x="195224" y="872088"/>
                  <a:pt x="0" y="676864"/>
                  <a:pt x="0" y="436044"/>
                </a:cubicBezTo>
                <a:cubicBezTo>
                  <a:pt x="0" y="195224"/>
                  <a:pt x="195224" y="0"/>
                  <a:pt x="436044" y="0"/>
                </a:cubicBezTo>
                <a:close/>
              </a:path>
            </a:pathLst>
          </a:custGeom>
          <a:solidFill>
            <a:schemeClr val="bg1">
              <a:lumMod val="65000"/>
              <a:alpha val="1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x-none" dirty="0"/>
              <a:t>Image placeholder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97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14000" decel="86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-4.81481E-6 L 0 0.53102 " pathEditMode="relative" rAng="0" ptsTypes="AA">
                                      <p:cBhvr>
                                        <p:cTn id="9" dur="125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551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14000" decel="86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70833E-6 -4.07407E-6 L -2.70833E-6 0.93357 " pathEditMode="relative" rAng="0" ptsTypes="AA">
                                      <p:cBhvr>
                                        <p:cTn id="14" dur="125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66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accel="14000" decel="86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-4.07407E-6 L 0 0.82246 " pathEditMode="relative" rAng="0" ptsTypes="AA">
                                      <p:cBhvr>
                                        <p:cTn id="19" dur="125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11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accel="14000" decel="86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70833E-6 -4.07407E-6 L -2.70833E-6 0.93357 " pathEditMode="relative" rAng="0" ptsTypes="AA">
                                      <p:cBhvr>
                                        <p:cTn id="24" dur="125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  <p:bldP spid="9" grpId="0" animBg="1"/>
      <p:bldP spid="9" grpId="1" animBg="1"/>
      <p:bldP spid="10" grpId="0" animBg="1"/>
      <p:bldP spid="10" grpId="1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747921-FF22-4FDA-A074-ED16FD8F4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B7A5C7-AF97-4D23-A622-29D582D858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860200-F74E-4E05-99E5-E4965F93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B65A-A620-46BE-857A-7F49C6FC1B2C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DEA6CC-F1D7-4EA1-A1B6-31F59DF22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8115C8-8A75-4026-A3EF-29A6132B0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2A79A-04C4-443B-85BB-0EC038993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208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6112D7-9986-4820-A5A3-401217281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6911A9-B164-4C46-932C-0F4A5E4EC4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790B5BC-6C23-4964-BDE1-00BF11A28F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D3428D-CFEA-4FDB-84F9-09E445892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B65A-A620-46BE-857A-7F49C6FC1B2C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208EA5-A284-428A-AE15-675AC025A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33BBD4-0B17-483C-B254-E2509069A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2A79A-04C4-443B-85BB-0EC038993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562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6FC78A-BEB5-41CE-A395-3853F0246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A13732-A6DA-48D0-B663-7538996AD6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3632E4D-0103-4A19-9330-C440CF71C4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2C37D2D-63B6-4B81-8A25-08CF08754D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7518D38-6386-47BF-BBCE-EA81AAB1F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C828482-3637-4E0A-8890-9D628FB29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B65A-A620-46BE-857A-7F49C6FC1B2C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FDED4D1-BCA8-4345-9AFD-1E2862DCA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08571F7-1D37-4EA3-83DC-633DB8155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2A79A-04C4-443B-85BB-0EC038993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617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62C870-6B4A-4F2E-8FE0-530292C70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8BB330E-9F42-49AD-A1C1-9A5A2F555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B65A-A620-46BE-857A-7F49C6FC1B2C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4FFF12-E786-42FF-8437-D2090A0C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5F88DB7-58F9-4353-9F67-A207D171B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2A79A-04C4-443B-85BB-0EC038993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997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B693D3A-7557-4C37-B2EA-5E36E553A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B65A-A620-46BE-857A-7F49C6FC1B2C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73CE2D2-B564-4978-930F-4072426D3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91179B1-9F46-45E7-AA95-1EBECB962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2A79A-04C4-443B-85BB-0EC038993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264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906818-D994-4277-A31D-104EB6C9D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B39ECE-DAE4-4AA6-B04E-39A2C9C8E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0476B59-9283-4E37-AA77-42632F133B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4957E6-BAD0-4257-A43F-32D017570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B65A-A620-46BE-857A-7F49C6FC1B2C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9C4239-B038-44E3-98B9-863946B09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C6CB64F-5FC7-4582-93FB-592F21DA7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2A79A-04C4-443B-85BB-0EC038993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785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42CA43-D365-49CD-BCE0-996C847D9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FCFEA5D-8EE0-4A4C-805D-E3047528E0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8188455-A25F-4162-AF77-831CDEC547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21D2A6E-C8F4-410E-9DF9-070BBF45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B65A-A620-46BE-857A-7F49C6FC1B2C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0FE1B7-4A09-40E2-8668-C3D9D8D45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ADB18F-E712-4D26-BD73-AD0947F88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2A79A-04C4-443B-85BB-0EC038993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127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E6CCFF-8174-4D5A-BB7F-BFFAF66B3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89AA28-2791-43BD-9EFE-8E2C2DFBC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3029AF-3829-40E5-87C6-CEF65A4F5E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5B65A-A620-46BE-857A-7F49C6FC1B2C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4D0726-461B-4917-9351-43FA9DA0F1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915A2C-B9E5-4CE6-A0FD-934FE54299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2A79A-04C4-443B-85BB-0EC038993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78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4AF4AA-F1D8-4FAA-A160-D95BE334E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99DE6E-24BC-4A42-904F-7E87EC8E5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4EDADB-1CDC-4509-B6A9-345D45227A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69124-F480-403E-A988-0BA85AE1B687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D6A414-018C-43CE-BEDB-2679001FF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F76337-4C09-4DEE-B88C-54DFED7B48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3076B-7A76-4AF4-921E-2D2B80443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077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3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C779C2-BB07-EB4D-05B0-97905C266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93254EE-4F43-1EF7-EB59-B28B8C8E2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" y="-15761"/>
            <a:ext cx="12192000" cy="673540"/>
          </a:xfrm>
          <a:prstGeom prst="rect">
            <a:avLst/>
          </a:prstGeom>
        </p:spPr>
      </p:pic>
      <p:sp>
        <p:nvSpPr>
          <p:cNvPr id="6" name="object 6">
            <a:extLst>
              <a:ext uri="{FF2B5EF4-FFF2-40B4-BE49-F238E27FC236}">
                <a16:creationId xmlns:a16="http://schemas.microsoft.com/office/drawing/2014/main" id="{EA4AB66F-96BF-2E31-6A47-16C193B2C0CA}"/>
              </a:ext>
            </a:extLst>
          </p:cNvPr>
          <p:cNvSpPr txBox="1"/>
          <p:nvPr/>
        </p:nvSpPr>
        <p:spPr>
          <a:xfrm>
            <a:off x="112732" y="2647638"/>
            <a:ext cx="6307806" cy="230511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spcBef>
                <a:spcPts val="195"/>
              </a:spcBef>
            </a:pPr>
            <a:r>
              <a:rPr lang="en-US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do we need to invest in ecotourism</a:t>
            </a:r>
            <a:r>
              <a:rPr lang="ru-RU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200" b="1" spc="-1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150" indent="-171450" algn="just">
              <a:spcBef>
                <a:spcPts val="195"/>
              </a:spcBef>
              <a:buFont typeface="Wingdings" panose="05000000000000000000" pitchFamily="2" charset="2"/>
              <a:buChar char="ü"/>
            </a:pP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Ecological tourism is the only direction in the tourism industry that is interested in preserving the main resource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the natural environment or its individual components (monuments of nature, certain types of animals and plants, natural landscapes, etc.).</a:t>
            </a:r>
          </a:p>
          <a:p>
            <a:pPr marL="184150" indent="-171450" algn="just">
              <a:spcBef>
                <a:spcPts val="195"/>
              </a:spcBef>
              <a:buFont typeface="Wingdings" panose="05000000000000000000" pitchFamily="2" charset="2"/>
              <a:buChar char="ü"/>
            </a:pP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presence of bio, hydro, geological, and paleontological heritage.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biological objects consisting of forested areas, juniper forests, shrubs and natural zones, 50 springs, 14 lakes, 3 rivers, 10 waterfalls, 4 canals and 82 hydrological objects including the Aral Sea, 10 caves, 5 ravines, 10 mountains, rocks and stones, 6 deserts, 31 geological objects including sand dunes and rocks, as well as the paleontological object "Dino Trace.“</a:t>
            </a:r>
          </a:p>
          <a:p>
            <a:pPr marL="184150" indent="-171450" algn="just">
              <a:spcBef>
                <a:spcPts val="195"/>
              </a:spcBef>
              <a:buFont typeface="Wingdings" panose="05000000000000000000" pitchFamily="2" charset="2"/>
              <a:buChar char="ü"/>
            </a:pP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Investments.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the end of 2025, Uzbekistan plans to attract $500 million in investments for the development of ecotourism within the framework of the State Program "Uzbekistan-2030." According to the Global Ecotourism Market report, the market size is $238.48 billion, and by 2032, the market size will reach $439.46 billion with an average annual growth rate (CAGR) of 7.94 percent.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10">
            <a:extLst>
              <a:ext uri="{FF2B5EF4-FFF2-40B4-BE49-F238E27FC236}">
                <a16:creationId xmlns:a16="http://schemas.microsoft.com/office/drawing/2014/main" id="{8DE97AF7-2566-0520-5AA3-4AE4E3E316AF}"/>
              </a:ext>
            </a:extLst>
          </p:cNvPr>
          <p:cNvSpPr txBox="1">
            <a:spLocks/>
          </p:cNvSpPr>
          <p:nvPr/>
        </p:nvSpPr>
        <p:spPr>
          <a:xfrm>
            <a:off x="2161661" y="212073"/>
            <a:ext cx="9578441" cy="2627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5"/>
              </a:spcBef>
            </a:pP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Investment projects of ecological tourism in the Republic of Uzbekistan</a:t>
            </a:r>
            <a:endParaRPr lang="ru-RU" sz="1800" b="1" dirty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object 12">
            <a:extLst>
              <a:ext uri="{FF2B5EF4-FFF2-40B4-BE49-F238E27FC236}">
                <a16:creationId xmlns:a16="http://schemas.microsoft.com/office/drawing/2014/main" id="{BE6B5E6B-5E2B-BB36-ADE7-1E98F97B5078}"/>
              </a:ext>
            </a:extLst>
          </p:cNvPr>
          <p:cNvSpPr txBox="1"/>
          <p:nvPr/>
        </p:nvSpPr>
        <p:spPr>
          <a:xfrm>
            <a:off x="2840457" y="685665"/>
            <a:ext cx="3356005" cy="1861407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lang="en-US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Republic of Uzbekistan</a:t>
            </a: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lang="en-US" sz="1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area is 448,924 sq. km.</a:t>
            </a: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lang="en-US" sz="1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 - 38 million people.</a:t>
            </a: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lang="en-US" sz="1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ecotourism potential of Uzbekistan is associated with the diversity of natural landscapes. The country has unique natural objects favorable for ecotourism.</a:t>
            </a: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lang="en-US" sz="1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area of protected natural areas preserving biological diversity is about 13.2 million hectares.</a:t>
            </a: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lang="en-US" sz="1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invite investors for ecotourism projects in the Republic of Uzbekistan.</a:t>
            </a:r>
            <a:endParaRPr lang="ru-RU" sz="1100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object 12">
            <a:extLst>
              <a:ext uri="{FF2B5EF4-FFF2-40B4-BE49-F238E27FC236}">
                <a16:creationId xmlns:a16="http://schemas.microsoft.com/office/drawing/2014/main" id="{3DEB236E-AD6D-C198-1F8F-ABD00F8D0AF6}"/>
              </a:ext>
            </a:extLst>
          </p:cNvPr>
          <p:cNvSpPr txBox="1"/>
          <p:nvPr/>
        </p:nvSpPr>
        <p:spPr>
          <a:xfrm>
            <a:off x="6664281" y="5922103"/>
            <a:ext cx="5438374" cy="561051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en-US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Initiator of the project</a:t>
            </a:r>
          </a:p>
          <a:p>
            <a:pPr marL="12700">
              <a:spcBef>
                <a:spcPts val="95"/>
              </a:spcBef>
            </a:pP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Ministry of Ecology, Environmental Protection and Climate Change of the Republic of Uzbekistan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EDE6FE55-46CD-2DB4-2074-38369E4DA182}"/>
              </a:ext>
            </a:extLst>
          </p:cNvPr>
          <p:cNvGrpSpPr/>
          <p:nvPr/>
        </p:nvGrpSpPr>
        <p:grpSpPr>
          <a:xfrm>
            <a:off x="6523445" y="937564"/>
            <a:ext cx="1605752" cy="545741"/>
            <a:chOff x="6377557" y="808575"/>
            <a:chExt cx="1416006" cy="799567"/>
          </a:xfrm>
        </p:grpSpPr>
        <p:sp>
          <p:nvSpPr>
            <p:cNvPr id="58" name="Freeform 22">
              <a:extLst>
                <a:ext uri="{FF2B5EF4-FFF2-40B4-BE49-F238E27FC236}">
                  <a16:creationId xmlns:a16="http://schemas.microsoft.com/office/drawing/2014/main" id="{CFD4C2A5-4B41-F50B-EF8D-C7B9EADB50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6170" y="1452548"/>
              <a:ext cx="0" cy="0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2D05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>
                <a:defRPr/>
              </a:pPr>
              <a:endParaRPr lang="en-US" sz="1799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0" name="object 57">
              <a:extLst>
                <a:ext uri="{FF2B5EF4-FFF2-40B4-BE49-F238E27FC236}">
                  <a16:creationId xmlns:a16="http://schemas.microsoft.com/office/drawing/2014/main" id="{9014F26A-6BBD-76D6-876E-AFC43590A69B}"/>
                </a:ext>
              </a:extLst>
            </p:cNvPr>
            <p:cNvSpPr txBox="1"/>
            <p:nvPr/>
          </p:nvSpPr>
          <p:spPr>
            <a:xfrm>
              <a:off x="6575993" y="808575"/>
              <a:ext cx="1217570" cy="24425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algn="ctr">
                <a:lnSpc>
                  <a:spcPct val="100000"/>
                </a:lnSpc>
                <a:spcBef>
                  <a:spcPts val="100"/>
                </a:spcBef>
              </a:pPr>
              <a:r>
                <a:rPr lang="en-US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Total area of eco-zones</a:t>
              </a:r>
              <a:endPara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5" name="object 52">
              <a:extLst>
                <a:ext uri="{FF2B5EF4-FFF2-40B4-BE49-F238E27FC236}">
                  <a16:creationId xmlns:a16="http://schemas.microsoft.com/office/drawing/2014/main" id="{2162DCC8-3CBE-8AD7-B576-F84224A2A99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 rot="10800000" flipV="1">
              <a:off x="6377557" y="870756"/>
              <a:ext cx="194826" cy="281178"/>
            </a:xfrm>
            <a:prstGeom prst="rect">
              <a:avLst/>
            </a:prstGeom>
          </p:spPr>
        </p:pic>
        <p:sp>
          <p:nvSpPr>
            <p:cNvPr id="47" name="object 60">
              <a:extLst>
                <a:ext uri="{FF2B5EF4-FFF2-40B4-BE49-F238E27FC236}">
                  <a16:creationId xmlns:a16="http://schemas.microsoft.com/office/drawing/2014/main" id="{6AB7618A-8871-E2FA-5FCD-C663920A18B3}"/>
                </a:ext>
              </a:extLst>
            </p:cNvPr>
            <p:cNvSpPr txBox="1"/>
            <p:nvPr/>
          </p:nvSpPr>
          <p:spPr>
            <a:xfrm>
              <a:off x="6662427" y="1273706"/>
              <a:ext cx="925942" cy="33443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279,1 ha</a:t>
              </a:r>
              <a:endParaRPr sz="11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6" name="AutoShape 4" descr="Динамика цены золота за последние 20 лет">
            <a:extLst>
              <a:ext uri="{FF2B5EF4-FFF2-40B4-BE49-F238E27FC236}">
                <a16:creationId xmlns:a16="http://schemas.microsoft.com/office/drawing/2014/main" id="{3454281D-6997-97A6-C88F-2C49760445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AutoShape 6" descr="Динамика цены золота за последние 20 лет">
            <a:extLst>
              <a:ext uri="{FF2B5EF4-FFF2-40B4-BE49-F238E27FC236}">
                <a16:creationId xmlns:a16="http://schemas.microsoft.com/office/drawing/2014/main" id="{1016EEC5-FBB0-5C4A-71F9-9BC15DD578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4" name="Group 17">
            <a:extLst>
              <a:ext uri="{FF2B5EF4-FFF2-40B4-BE49-F238E27FC236}">
                <a16:creationId xmlns:a16="http://schemas.microsoft.com/office/drawing/2014/main" id="{783629F7-29E3-16AF-D898-D1D7843C097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326333" y="1862484"/>
            <a:ext cx="66170" cy="21663"/>
            <a:chOff x="4973" y="3723"/>
            <a:chExt cx="57" cy="88"/>
          </a:xfrm>
          <a:solidFill>
            <a:srgbClr val="92D050"/>
          </a:solidFill>
        </p:grpSpPr>
        <p:sp>
          <p:nvSpPr>
            <p:cNvPr id="81" name="Freeform 19">
              <a:extLst>
                <a:ext uri="{FF2B5EF4-FFF2-40B4-BE49-F238E27FC236}">
                  <a16:creationId xmlns:a16="http://schemas.microsoft.com/office/drawing/2014/main" id="{492875F4-05B3-4D30-A945-9D7187DE1D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" y="3778"/>
              <a:ext cx="21" cy="33"/>
            </a:xfrm>
            <a:custGeom>
              <a:avLst/>
              <a:gdLst>
                <a:gd name="T0" fmla="*/ 0 w 186"/>
                <a:gd name="T1" fmla="*/ 0 h 305"/>
                <a:gd name="T2" fmla="*/ 39 w 186"/>
                <a:gd name="T3" fmla="*/ 10 h 305"/>
                <a:gd name="T4" fmla="*/ 78 w 186"/>
                <a:gd name="T5" fmla="*/ 24 h 305"/>
                <a:gd name="T6" fmla="*/ 115 w 186"/>
                <a:gd name="T7" fmla="*/ 40 h 305"/>
                <a:gd name="T8" fmla="*/ 131 w 186"/>
                <a:gd name="T9" fmla="*/ 50 h 305"/>
                <a:gd name="T10" fmla="*/ 147 w 186"/>
                <a:gd name="T11" fmla="*/ 60 h 305"/>
                <a:gd name="T12" fmla="*/ 160 w 186"/>
                <a:gd name="T13" fmla="*/ 73 h 305"/>
                <a:gd name="T14" fmla="*/ 171 w 186"/>
                <a:gd name="T15" fmla="*/ 87 h 305"/>
                <a:gd name="T16" fmla="*/ 178 w 186"/>
                <a:gd name="T17" fmla="*/ 103 h 305"/>
                <a:gd name="T18" fmla="*/ 183 w 186"/>
                <a:gd name="T19" fmla="*/ 119 h 305"/>
                <a:gd name="T20" fmla="*/ 186 w 186"/>
                <a:gd name="T21" fmla="*/ 143 h 305"/>
                <a:gd name="T22" fmla="*/ 185 w 186"/>
                <a:gd name="T23" fmla="*/ 168 h 305"/>
                <a:gd name="T24" fmla="*/ 180 w 186"/>
                <a:gd name="T25" fmla="*/ 192 h 305"/>
                <a:gd name="T26" fmla="*/ 170 w 186"/>
                <a:gd name="T27" fmla="*/ 214 h 305"/>
                <a:gd name="T28" fmla="*/ 156 w 186"/>
                <a:gd name="T29" fmla="*/ 235 h 305"/>
                <a:gd name="T30" fmla="*/ 139 w 186"/>
                <a:gd name="T31" fmla="*/ 253 h 305"/>
                <a:gd name="T32" fmla="*/ 118 w 186"/>
                <a:gd name="T33" fmla="*/ 267 h 305"/>
                <a:gd name="T34" fmla="*/ 96 w 186"/>
                <a:gd name="T35" fmla="*/ 279 h 305"/>
                <a:gd name="T36" fmla="*/ 72 w 186"/>
                <a:gd name="T37" fmla="*/ 288 h 305"/>
                <a:gd name="T38" fmla="*/ 49 w 186"/>
                <a:gd name="T39" fmla="*/ 295 h 305"/>
                <a:gd name="T40" fmla="*/ 24 w 186"/>
                <a:gd name="T41" fmla="*/ 300 h 305"/>
                <a:gd name="T42" fmla="*/ 0 w 186"/>
                <a:gd name="T43" fmla="*/ 305 h 305"/>
                <a:gd name="T44" fmla="*/ 0 w 186"/>
                <a:gd name="T45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6" h="305">
                  <a:moveTo>
                    <a:pt x="0" y="0"/>
                  </a:moveTo>
                  <a:lnTo>
                    <a:pt x="39" y="10"/>
                  </a:lnTo>
                  <a:lnTo>
                    <a:pt x="78" y="24"/>
                  </a:lnTo>
                  <a:lnTo>
                    <a:pt x="115" y="40"/>
                  </a:lnTo>
                  <a:lnTo>
                    <a:pt x="131" y="50"/>
                  </a:lnTo>
                  <a:lnTo>
                    <a:pt x="147" y="60"/>
                  </a:lnTo>
                  <a:lnTo>
                    <a:pt x="160" y="73"/>
                  </a:lnTo>
                  <a:lnTo>
                    <a:pt x="171" y="87"/>
                  </a:lnTo>
                  <a:lnTo>
                    <a:pt x="178" y="103"/>
                  </a:lnTo>
                  <a:lnTo>
                    <a:pt x="183" y="119"/>
                  </a:lnTo>
                  <a:lnTo>
                    <a:pt x="186" y="143"/>
                  </a:lnTo>
                  <a:lnTo>
                    <a:pt x="185" y="168"/>
                  </a:lnTo>
                  <a:lnTo>
                    <a:pt x="180" y="192"/>
                  </a:lnTo>
                  <a:lnTo>
                    <a:pt x="170" y="214"/>
                  </a:lnTo>
                  <a:lnTo>
                    <a:pt x="156" y="235"/>
                  </a:lnTo>
                  <a:lnTo>
                    <a:pt x="139" y="253"/>
                  </a:lnTo>
                  <a:lnTo>
                    <a:pt x="118" y="267"/>
                  </a:lnTo>
                  <a:lnTo>
                    <a:pt x="96" y="279"/>
                  </a:lnTo>
                  <a:lnTo>
                    <a:pt x="72" y="288"/>
                  </a:lnTo>
                  <a:lnTo>
                    <a:pt x="49" y="295"/>
                  </a:lnTo>
                  <a:lnTo>
                    <a:pt x="24" y="300"/>
                  </a:lnTo>
                  <a:lnTo>
                    <a:pt x="0" y="30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>
                <a:defRPr/>
              </a:pPr>
              <a:endParaRPr lang="en-US" sz="1799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83" name="Freeform 20">
              <a:extLst>
                <a:ext uri="{FF2B5EF4-FFF2-40B4-BE49-F238E27FC236}">
                  <a16:creationId xmlns:a16="http://schemas.microsoft.com/office/drawing/2014/main" id="{76A81AEF-53CB-1085-FE29-F59E3EF274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3" y="3723"/>
              <a:ext cx="17" cy="31"/>
            </a:xfrm>
            <a:custGeom>
              <a:avLst/>
              <a:gdLst>
                <a:gd name="T0" fmla="*/ 152 w 152"/>
                <a:gd name="T1" fmla="*/ 0 h 276"/>
                <a:gd name="T2" fmla="*/ 152 w 152"/>
                <a:gd name="T3" fmla="*/ 276 h 276"/>
                <a:gd name="T4" fmla="*/ 124 w 152"/>
                <a:gd name="T5" fmla="*/ 267 h 276"/>
                <a:gd name="T6" fmla="*/ 98 w 152"/>
                <a:gd name="T7" fmla="*/ 258 h 276"/>
                <a:gd name="T8" fmla="*/ 70 w 152"/>
                <a:gd name="T9" fmla="*/ 244 h 276"/>
                <a:gd name="T10" fmla="*/ 43 w 152"/>
                <a:gd name="T11" fmla="*/ 229 h 276"/>
                <a:gd name="T12" fmla="*/ 29 w 152"/>
                <a:gd name="T13" fmla="*/ 217 h 276"/>
                <a:gd name="T14" fmla="*/ 17 w 152"/>
                <a:gd name="T15" fmla="*/ 205 h 276"/>
                <a:gd name="T16" fmla="*/ 7 w 152"/>
                <a:gd name="T17" fmla="*/ 188 h 276"/>
                <a:gd name="T18" fmla="*/ 2 w 152"/>
                <a:gd name="T19" fmla="*/ 170 h 276"/>
                <a:gd name="T20" fmla="*/ 0 w 152"/>
                <a:gd name="T21" fmla="*/ 149 h 276"/>
                <a:gd name="T22" fmla="*/ 0 w 152"/>
                <a:gd name="T23" fmla="*/ 129 h 276"/>
                <a:gd name="T24" fmla="*/ 4 w 152"/>
                <a:gd name="T25" fmla="*/ 111 h 276"/>
                <a:gd name="T26" fmla="*/ 10 w 152"/>
                <a:gd name="T27" fmla="*/ 92 h 276"/>
                <a:gd name="T28" fmla="*/ 21 w 152"/>
                <a:gd name="T29" fmla="*/ 75 h 276"/>
                <a:gd name="T30" fmla="*/ 36 w 152"/>
                <a:gd name="T31" fmla="*/ 56 h 276"/>
                <a:gd name="T32" fmla="*/ 57 w 152"/>
                <a:gd name="T33" fmla="*/ 39 h 276"/>
                <a:gd name="T34" fmla="*/ 79 w 152"/>
                <a:gd name="T35" fmla="*/ 26 h 276"/>
                <a:gd name="T36" fmla="*/ 102 w 152"/>
                <a:gd name="T37" fmla="*/ 14 h 276"/>
                <a:gd name="T38" fmla="*/ 127 w 152"/>
                <a:gd name="T39" fmla="*/ 6 h 276"/>
                <a:gd name="T40" fmla="*/ 152 w 152"/>
                <a:gd name="T41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2" h="276">
                  <a:moveTo>
                    <a:pt x="152" y="0"/>
                  </a:moveTo>
                  <a:lnTo>
                    <a:pt x="152" y="276"/>
                  </a:lnTo>
                  <a:lnTo>
                    <a:pt x="124" y="267"/>
                  </a:lnTo>
                  <a:lnTo>
                    <a:pt x="98" y="258"/>
                  </a:lnTo>
                  <a:lnTo>
                    <a:pt x="70" y="244"/>
                  </a:lnTo>
                  <a:lnTo>
                    <a:pt x="43" y="229"/>
                  </a:lnTo>
                  <a:lnTo>
                    <a:pt x="29" y="217"/>
                  </a:lnTo>
                  <a:lnTo>
                    <a:pt x="17" y="205"/>
                  </a:lnTo>
                  <a:lnTo>
                    <a:pt x="7" y="188"/>
                  </a:lnTo>
                  <a:lnTo>
                    <a:pt x="2" y="170"/>
                  </a:lnTo>
                  <a:lnTo>
                    <a:pt x="0" y="149"/>
                  </a:lnTo>
                  <a:lnTo>
                    <a:pt x="0" y="129"/>
                  </a:lnTo>
                  <a:lnTo>
                    <a:pt x="4" y="111"/>
                  </a:lnTo>
                  <a:lnTo>
                    <a:pt x="10" y="92"/>
                  </a:lnTo>
                  <a:lnTo>
                    <a:pt x="21" y="75"/>
                  </a:lnTo>
                  <a:lnTo>
                    <a:pt x="36" y="56"/>
                  </a:lnTo>
                  <a:lnTo>
                    <a:pt x="57" y="39"/>
                  </a:lnTo>
                  <a:lnTo>
                    <a:pt x="79" y="26"/>
                  </a:lnTo>
                  <a:lnTo>
                    <a:pt x="102" y="14"/>
                  </a:lnTo>
                  <a:lnTo>
                    <a:pt x="127" y="6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>
                <a:defRPr/>
              </a:pPr>
              <a:endParaRPr lang="en-US" sz="1799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85" name="Freeform 22">
              <a:extLst>
                <a:ext uri="{FF2B5EF4-FFF2-40B4-BE49-F238E27FC236}">
                  <a16:creationId xmlns:a16="http://schemas.microsoft.com/office/drawing/2014/main" id="{C18D32B3-5938-3241-4E29-47FB81DFE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8" y="3802"/>
              <a:ext cx="0" cy="0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>
                <a:defRPr/>
              </a:pPr>
              <a:endParaRPr lang="en-US" sz="1799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36" name="Скругленный прямоугольник 873">
            <a:extLst>
              <a:ext uri="{FF2B5EF4-FFF2-40B4-BE49-F238E27FC236}">
                <a16:creationId xmlns:a16="http://schemas.microsoft.com/office/drawing/2014/main" id="{C0E2C49E-F766-F13E-F7F5-AFAB07D7C486}"/>
              </a:ext>
            </a:extLst>
          </p:cNvPr>
          <p:cNvSpPr/>
          <p:nvPr/>
        </p:nvSpPr>
        <p:spPr>
          <a:xfrm>
            <a:off x="6774849" y="1790510"/>
            <a:ext cx="1286171" cy="1144843"/>
          </a:xfrm>
          <a:prstGeom prst="roundRect">
            <a:avLst>
              <a:gd name="adj" fmla="val 4639"/>
            </a:avLst>
          </a:prstGeom>
          <a:gradFill flip="none" rotWithShape="1">
            <a:gsLst>
              <a:gs pos="10000">
                <a:schemeClr val="accent5">
                  <a:lumMod val="20000"/>
                  <a:lumOff val="80000"/>
                </a:schemeClr>
              </a:gs>
              <a:gs pos="0">
                <a:srgbClr val="59BDCF"/>
              </a:gs>
            </a:gsLst>
            <a:path path="circle">
              <a:fillToRect r="100000" b="100000"/>
            </a:path>
            <a:tileRect l="-100000" t="-100000"/>
          </a:gradFill>
          <a:ln w="6350">
            <a:solidFill>
              <a:srgbClr val="EACB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B4B3E36-F287-F9D1-839A-CB85AEA28205}"/>
              </a:ext>
            </a:extLst>
          </p:cNvPr>
          <p:cNvSpPr txBox="1"/>
          <p:nvPr/>
        </p:nvSpPr>
        <p:spPr>
          <a:xfrm>
            <a:off x="7237778" y="2088814"/>
            <a:ext cx="806151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Ecozone area</a:t>
            </a:r>
          </a:p>
          <a:p>
            <a:pPr algn="ctr"/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8,2 </a:t>
            </a:r>
            <a:r>
              <a:rPr lang="en-US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</a:t>
            </a:r>
            <a:endParaRPr lang="ru-RU" sz="9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7" name="Рисунок 166">
            <a:extLst>
              <a:ext uri="{FF2B5EF4-FFF2-40B4-BE49-F238E27FC236}">
                <a16:creationId xmlns:a16="http://schemas.microsoft.com/office/drawing/2014/main" id="{694526B0-515F-1717-C975-4A3B4401E0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8874" y="2577103"/>
            <a:ext cx="384081" cy="307127"/>
          </a:xfrm>
          <a:prstGeom prst="rect">
            <a:avLst/>
          </a:prstGeom>
        </p:spPr>
      </p:pic>
      <p:sp>
        <p:nvSpPr>
          <p:cNvPr id="177" name="TextBox 176">
            <a:extLst>
              <a:ext uri="{FF2B5EF4-FFF2-40B4-BE49-F238E27FC236}">
                <a16:creationId xmlns:a16="http://schemas.microsoft.com/office/drawing/2014/main" id="{A0DF496E-5B51-6D57-0450-DB94E4F716C5}"/>
              </a:ext>
            </a:extLst>
          </p:cNvPr>
          <p:cNvSpPr txBox="1"/>
          <p:nvPr/>
        </p:nvSpPr>
        <p:spPr>
          <a:xfrm>
            <a:off x="7263248" y="2574146"/>
            <a:ext cx="8952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endParaRPr lang="ru-RU" sz="9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1,02</a:t>
            </a:r>
            <a:r>
              <a:rPr lang="en-US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mln</a:t>
            </a:r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900" dirty="0"/>
          </a:p>
        </p:txBody>
      </p:sp>
      <p:sp>
        <p:nvSpPr>
          <p:cNvPr id="182" name="object 5">
            <a:extLst>
              <a:ext uri="{FF2B5EF4-FFF2-40B4-BE49-F238E27FC236}">
                <a16:creationId xmlns:a16="http://schemas.microsoft.com/office/drawing/2014/main" id="{9D3E712C-3CFA-4E0E-8F98-72F6A3C4C7DA}"/>
              </a:ext>
            </a:extLst>
          </p:cNvPr>
          <p:cNvSpPr txBox="1"/>
          <p:nvPr/>
        </p:nvSpPr>
        <p:spPr>
          <a:xfrm>
            <a:off x="6930729" y="1767267"/>
            <a:ext cx="974409" cy="3642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11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Andijan </a:t>
            </a: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11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</a:t>
            </a:r>
            <a:endParaRPr lang="ru-RU" sz="1100" b="1" spc="-1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8" name="object 5">
            <a:extLst>
              <a:ext uri="{FF2B5EF4-FFF2-40B4-BE49-F238E27FC236}">
                <a16:creationId xmlns:a16="http://schemas.microsoft.com/office/drawing/2014/main" id="{49D8F6C6-F137-BA25-7A59-24194AE38C71}"/>
              </a:ext>
            </a:extLst>
          </p:cNvPr>
          <p:cNvSpPr txBox="1"/>
          <p:nvPr/>
        </p:nvSpPr>
        <p:spPr>
          <a:xfrm>
            <a:off x="6446689" y="1498635"/>
            <a:ext cx="444008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 of project proposals by sector</a:t>
            </a:r>
            <a:endParaRPr lang="ru-RU" sz="1200" b="1" spc="-1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29B085C-E087-4567-9D27-079C9CBD08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14" y="-94144"/>
            <a:ext cx="1850413" cy="878899"/>
          </a:xfrm>
          <a:prstGeom prst="rect">
            <a:avLst/>
          </a:prstGeom>
        </p:spPr>
      </p:pic>
      <p:sp>
        <p:nvSpPr>
          <p:cNvPr id="88" name="object 13">
            <a:extLst>
              <a:ext uri="{FF2B5EF4-FFF2-40B4-BE49-F238E27FC236}">
                <a16:creationId xmlns:a16="http://schemas.microsoft.com/office/drawing/2014/main" id="{BB9329B9-B9C1-48EE-8772-5A79AFABB7CD}"/>
              </a:ext>
            </a:extLst>
          </p:cNvPr>
          <p:cNvSpPr txBox="1"/>
          <p:nvPr/>
        </p:nvSpPr>
        <p:spPr>
          <a:xfrm>
            <a:off x="6386139" y="687267"/>
            <a:ext cx="3617320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7620" algn="just">
              <a:spcBef>
                <a:spcPts val="195"/>
              </a:spcBef>
              <a:tabLst>
                <a:tab pos="184785" algn="l"/>
              </a:tabLst>
            </a:pPr>
            <a:r>
              <a:rPr lang="en-US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Indicators of proposed projects</a:t>
            </a:r>
            <a:endParaRPr lang="ru-RU" sz="1100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Freeform 21">
            <a:extLst>
              <a:ext uri="{FF2B5EF4-FFF2-40B4-BE49-F238E27FC236}">
                <a16:creationId xmlns:a16="http://schemas.microsoft.com/office/drawing/2014/main" id="{150E4ECC-E587-4BB2-91DD-C2626DB2EF1A}"/>
              </a:ext>
            </a:extLst>
          </p:cNvPr>
          <p:cNvSpPr>
            <a:spLocks noEditPoints="1"/>
          </p:cNvSpPr>
          <p:nvPr/>
        </p:nvSpPr>
        <p:spPr bwMode="auto">
          <a:xfrm>
            <a:off x="8283360" y="960060"/>
            <a:ext cx="328770" cy="228328"/>
          </a:xfrm>
          <a:custGeom>
            <a:avLst/>
            <a:gdLst>
              <a:gd name="T0" fmla="*/ 1318 w 2825"/>
              <a:gd name="T1" fmla="*/ 1421 h 3410"/>
              <a:gd name="T2" fmla="*/ 1123 w 2825"/>
              <a:gd name="T3" fmla="*/ 1605 h 3410"/>
              <a:gd name="T4" fmla="*/ 997 w 2825"/>
              <a:gd name="T5" fmla="*/ 1817 h 3410"/>
              <a:gd name="T6" fmla="*/ 1054 w 2825"/>
              <a:gd name="T7" fmla="*/ 2017 h 3410"/>
              <a:gd name="T8" fmla="*/ 1278 w 2825"/>
              <a:gd name="T9" fmla="*/ 2142 h 3410"/>
              <a:gd name="T10" fmla="*/ 1189 w 2825"/>
              <a:gd name="T11" fmla="*/ 2403 h 3410"/>
              <a:gd name="T12" fmla="*/ 1115 w 2825"/>
              <a:gd name="T13" fmla="*/ 2277 h 3410"/>
              <a:gd name="T14" fmla="*/ 997 w 2825"/>
              <a:gd name="T15" fmla="*/ 2310 h 3410"/>
              <a:gd name="T16" fmla="*/ 1022 w 2825"/>
              <a:gd name="T17" fmla="*/ 2453 h 3410"/>
              <a:gd name="T18" fmla="*/ 1234 w 2825"/>
              <a:gd name="T19" fmla="*/ 2634 h 3410"/>
              <a:gd name="T20" fmla="*/ 1348 w 2825"/>
              <a:gd name="T21" fmla="*/ 2820 h 3410"/>
              <a:gd name="T22" fmla="*/ 1467 w 2825"/>
              <a:gd name="T23" fmla="*/ 2803 h 3410"/>
              <a:gd name="T24" fmla="*/ 1608 w 2825"/>
              <a:gd name="T25" fmla="*/ 2640 h 3410"/>
              <a:gd name="T26" fmla="*/ 1816 w 2825"/>
              <a:gd name="T27" fmla="*/ 2455 h 3410"/>
              <a:gd name="T28" fmla="*/ 1802 w 2825"/>
              <a:gd name="T29" fmla="*/ 2199 h 3410"/>
              <a:gd name="T30" fmla="*/ 1808 w 2825"/>
              <a:gd name="T31" fmla="*/ 2211 h 3410"/>
              <a:gd name="T32" fmla="*/ 1797 w 2825"/>
              <a:gd name="T33" fmla="*/ 2190 h 3410"/>
              <a:gd name="T34" fmla="*/ 1798 w 2825"/>
              <a:gd name="T35" fmla="*/ 2191 h 3410"/>
              <a:gd name="T36" fmla="*/ 1713 w 2825"/>
              <a:gd name="T37" fmla="*/ 2106 h 3410"/>
              <a:gd name="T38" fmla="*/ 1484 w 2825"/>
              <a:gd name="T39" fmla="*/ 1701 h 3410"/>
              <a:gd name="T40" fmla="*/ 1645 w 2825"/>
              <a:gd name="T41" fmla="*/ 1800 h 3410"/>
              <a:gd name="T42" fmla="*/ 1716 w 2825"/>
              <a:gd name="T43" fmla="*/ 1892 h 3410"/>
              <a:gd name="T44" fmla="*/ 1820 w 2825"/>
              <a:gd name="T45" fmla="*/ 1832 h 3410"/>
              <a:gd name="T46" fmla="*/ 1761 w 2825"/>
              <a:gd name="T47" fmla="*/ 1672 h 3410"/>
              <a:gd name="T48" fmla="*/ 1516 w 2825"/>
              <a:gd name="T49" fmla="*/ 1536 h 3410"/>
              <a:gd name="T50" fmla="*/ 1435 w 2825"/>
              <a:gd name="T51" fmla="*/ 1363 h 3410"/>
              <a:gd name="T52" fmla="*/ 957 w 2825"/>
              <a:gd name="T53" fmla="*/ 25 h 3410"/>
              <a:gd name="T54" fmla="*/ 1185 w 2825"/>
              <a:gd name="T55" fmla="*/ 116 h 3410"/>
              <a:gd name="T56" fmla="*/ 1418 w 2825"/>
              <a:gd name="T57" fmla="*/ 109 h 3410"/>
              <a:gd name="T58" fmla="*/ 1705 w 2825"/>
              <a:gd name="T59" fmla="*/ 31 h 3410"/>
              <a:gd name="T60" fmla="*/ 1928 w 2825"/>
              <a:gd name="T61" fmla="*/ 17 h 3410"/>
              <a:gd name="T62" fmla="*/ 1938 w 2825"/>
              <a:gd name="T63" fmla="*/ 163 h 3410"/>
              <a:gd name="T64" fmla="*/ 1836 w 2825"/>
              <a:gd name="T65" fmla="*/ 421 h 3410"/>
              <a:gd name="T66" fmla="*/ 1654 w 2825"/>
              <a:gd name="T67" fmla="*/ 682 h 3410"/>
              <a:gd name="T68" fmla="*/ 1803 w 2825"/>
              <a:gd name="T69" fmla="*/ 856 h 3410"/>
              <a:gd name="T70" fmla="*/ 2102 w 2825"/>
              <a:gd name="T71" fmla="*/ 1100 h 3410"/>
              <a:gd name="T72" fmla="*/ 2382 w 2825"/>
              <a:gd name="T73" fmla="*/ 1417 h 3410"/>
              <a:gd name="T74" fmla="*/ 2613 w 2825"/>
              <a:gd name="T75" fmla="*/ 1780 h 3410"/>
              <a:gd name="T76" fmla="*/ 2770 w 2825"/>
              <a:gd name="T77" fmla="*/ 2163 h 3410"/>
              <a:gd name="T78" fmla="*/ 2825 w 2825"/>
              <a:gd name="T79" fmla="*/ 2537 h 3410"/>
              <a:gd name="T80" fmla="*/ 2751 w 2825"/>
              <a:gd name="T81" fmla="*/ 2876 h 3410"/>
              <a:gd name="T82" fmla="*/ 2522 w 2825"/>
              <a:gd name="T83" fmla="*/ 3153 h 3410"/>
              <a:gd name="T84" fmla="*/ 2108 w 2825"/>
              <a:gd name="T85" fmla="*/ 3340 h 3410"/>
              <a:gd name="T86" fmla="*/ 1484 w 2825"/>
              <a:gd name="T87" fmla="*/ 3410 h 3410"/>
              <a:gd name="T88" fmla="*/ 786 w 2825"/>
              <a:gd name="T89" fmla="*/ 3345 h 3410"/>
              <a:gd name="T90" fmla="*/ 336 w 2825"/>
              <a:gd name="T91" fmla="*/ 3156 h 3410"/>
              <a:gd name="T92" fmla="*/ 84 w 2825"/>
              <a:gd name="T93" fmla="*/ 2868 h 3410"/>
              <a:gd name="T94" fmla="*/ 0 w 2825"/>
              <a:gd name="T95" fmla="*/ 2512 h 3410"/>
              <a:gd name="T96" fmla="*/ 54 w 2825"/>
              <a:gd name="T97" fmla="*/ 2120 h 3410"/>
              <a:gd name="T98" fmla="*/ 213 w 2825"/>
              <a:gd name="T99" fmla="*/ 1722 h 3410"/>
              <a:gd name="T100" fmla="*/ 449 w 2825"/>
              <a:gd name="T101" fmla="*/ 1350 h 3410"/>
              <a:gd name="T102" fmla="*/ 730 w 2825"/>
              <a:gd name="T103" fmla="*/ 1034 h 3410"/>
              <a:gd name="T104" fmla="*/ 1024 w 2825"/>
              <a:gd name="T105" fmla="*/ 805 h 3410"/>
              <a:gd name="T106" fmla="*/ 925 w 2825"/>
              <a:gd name="T107" fmla="*/ 597 h 3410"/>
              <a:gd name="T108" fmla="*/ 757 w 2825"/>
              <a:gd name="T109" fmla="*/ 316 h 3410"/>
              <a:gd name="T110" fmla="*/ 727 w 2825"/>
              <a:gd name="T111" fmla="*/ 84 h 3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825" h="3410">
                <a:moveTo>
                  <a:pt x="1397" y="1356"/>
                </a:moveTo>
                <a:lnTo>
                  <a:pt x="1378" y="1358"/>
                </a:lnTo>
                <a:lnTo>
                  <a:pt x="1361" y="1365"/>
                </a:lnTo>
                <a:lnTo>
                  <a:pt x="1344" y="1376"/>
                </a:lnTo>
                <a:lnTo>
                  <a:pt x="1333" y="1390"/>
                </a:lnTo>
                <a:lnTo>
                  <a:pt x="1323" y="1404"/>
                </a:lnTo>
                <a:lnTo>
                  <a:pt x="1318" y="1421"/>
                </a:lnTo>
                <a:lnTo>
                  <a:pt x="1316" y="1438"/>
                </a:lnTo>
                <a:lnTo>
                  <a:pt x="1316" y="1532"/>
                </a:lnTo>
                <a:lnTo>
                  <a:pt x="1275" y="1539"/>
                </a:lnTo>
                <a:lnTo>
                  <a:pt x="1234" y="1550"/>
                </a:lnTo>
                <a:lnTo>
                  <a:pt x="1195" y="1565"/>
                </a:lnTo>
                <a:lnTo>
                  <a:pt x="1158" y="1584"/>
                </a:lnTo>
                <a:lnTo>
                  <a:pt x="1123" y="1605"/>
                </a:lnTo>
                <a:lnTo>
                  <a:pt x="1090" y="1632"/>
                </a:lnTo>
                <a:lnTo>
                  <a:pt x="1064" y="1660"/>
                </a:lnTo>
                <a:lnTo>
                  <a:pt x="1040" y="1692"/>
                </a:lnTo>
                <a:lnTo>
                  <a:pt x="1021" y="1727"/>
                </a:lnTo>
                <a:lnTo>
                  <a:pt x="1010" y="1756"/>
                </a:lnTo>
                <a:lnTo>
                  <a:pt x="1002" y="1786"/>
                </a:lnTo>
                <a:lnTo>
                  <a:pt x="997" y="1817"/>
                </a:lnTo>
                <a:lnTo>
                  <a:pt x="996" y="1848"/>
                </a:lnTo>
                <a:lnTo>
                  <a:pt x="998" y="1879"/>
                </a:lnTo>
                <a:lnTo>
                  <a:pt x="1002" y="1909"/>
                </a:lnTo>
                <a:lnTo>
                  <a:pt x="1011" y="1939"/>
                </a:lnTo>
                <a:lnTo>
                  <a:pt x="1022" y="1968"/>
                </a:lnTo>
                <a:lnTo>
                  <a:pt x="1037" y="1994"/>
                </a:lnTo>
                <a:lnTo>
                  <a:pt x="1054" y="2017"/>
                </a:lnTo>
                <a:lnTo>
                  <a:pt x="1074" y="2039"/>
                </a:lnTo>
                <a:lnTo>
                  <a:pt x="1097" y="2057"/>
                </a:lnTo>
                <a:lnTo>
                  <a:pt x="1129" y="2080"/>
                </a:lnTo>
                <a:lnTo>
                  <a:pt x="1164" y="2100"/>
                </a:lnTo>
                <a:lnTo>
                  <a:pt x="1201" y="2116"/>
                </a:lnTo>
                <a:lnTo>
                  <a:pt x="1239" y="2130"/>
                </a:lnTo>
                <a:lnTo>
                  <a:pt x="1278" y="2142"/>
                </a:lnTo>
                <a:lnTo>
                  <a:pt x="1316" y="2153"/>
                </a:lnTo>
                <a:lnTo>
                  <a:pt x="1316" y="2484"/>
                </a:lnTo>
                <a:lnTo>
                  <a:pt x="1287" y="2475"/>
                </a:lnTo>
                <a:lnTo>
                  <a:pt x="1259" y="2461"/>
                </a:lnTo>
                <a:lnTo>
                  <a:pt x="1233" y="2446"/>
                </a:lnTo>
                <a:lnTo>
                  <a:pt x="1210" y="2426"/>
                </a:lnTo>
                <a:lnTo>
                  <a:pt x="1189" y="2403"/>
                </a:lnTo>
                <a:lnTo>
                  <a:pt x="1172" y="2378"/>
                </a:lnTo>
                <a:lnTo>
                  <a:pt x="1160" y="2352"/>
                </a:lnTo>
                <a:lnTo>
                  <a:pt x="1155" y="2337"/>
                </a:lnTo>
                <a:lnTo>
                  <a:pt x="1150" y="2322"/>
                </a:lnTo>
                <a:lnTo>
                  <a:pt x="1142" y="2305"/>
                </a:lnTo>
                <a:lnTo>
                  <a:pt x="1131" y="2289"/>
                </a:lnTo>
                <a:lnTo>
                  <a:pt x="1115" y="2277"/>
                </a:lnTo>
                <a:lnTo>
                  <a:pt x="1098" y="2269"/>
                </a:lnTo>
                <a:lnTo>
                  <a:pt x="1079" y="2265"/>
                </a:lnTo>
                <a:lnTo>
                  <a:pt x="1058" y="2265"/>
                </a:lnTo>
                <a:lnTo>
                  <a:pt x="1040" y="2271"/>
                </a:lnTo>
                <a:lnTo>
                  <a:pt x="1023" y="2280"/>
                </a:lnTo>
                <a:lnTo>
                  <a:pt x="1009" y="2293"/>
                </a:lnTo>
                <a:lnTo>
                  <a:pt x="997" y="2310"/>
                </a:lnTo>
                <a:lnTo>
                  <a:pt x="991" y="2325"/>
                </a:lnTo>
                <a:lnTo>
                  <a:pt x="988" y="2341"/>
                </a:lnTo>
                <a:lnTo>
                  <a:pt x="988" y="2357"/>
                </a:lnTo>
                <a:lnTo>
                  <a:pt x="990" y="2371"/>
                </a:lnTo>
                <a:lnTo>
                  <a:pt x="994" y="2386"/>
                </a:lnTo>
                <a:lnTo>
                  <a:pt x="1004" y="2416"/>
                </a:lnTo>
                <a:lnTo>
                  <a:pt x="1022" y="2453"/>
                </a:lnTo>
                <a:lnTo>
                  <a:pt x="1043" y="2488"/>
                </a:lnTo>
                <a:lnTo>
                  <a:pt x="1068" y="2520"/>
                </a:lnTo>
                <a:lnTo>
                  <a:pt x="1097" y="2549"/>
                </a:lnTo>
                <a:lnTo>
                  <a:pt x="1128" y="2576"/>
                </a:lnTo>
                <a:lnTo>
                  <a:pt x="1161" y="2598"/>
                </a:lnTo>
                <a:lnTo>
                  <a:pt x="1197" y="2618"/>
                </a:lnTo>
                <a:lnTo>
                  <a:pt x="1234" y="2634"/>
                </a:lnTo>
                <a:lnTo>
                  <a:pt x="1273" y="2647"/>
                </a:lnTo>
                <a:lnTo>
                  <a:pt x="1316" y="2656"/>
                </a:lnTo>
                <a:lnTo>
                  <a:pt x="1316" y="2754"/>
                </a:lnTo>
                <a:lnTo>
                  <a:pt x="1318" y="2773"/>
                </a:lnTo>
                <a:lnTo>
                  <a:pt x="1324" y="2791"/>
                </a:lnTo>
                <a:lnTo>
                  <a:pt x="1335" y="2806"/>
                </a:lnTo>
                <a:lnTo>
                  <a:pt x="1348" y="2820"/>
                </a:lnTo>
                <a:lnTo>
                  <a:pt x="1365" y="2830"/>
                </a:lnTo>
                <a:lnTo>
                  <a:pt x="1383" y="2837"/>
                </a:lnTo>
                <a:lnTo>
                  <a:pt x="1402" y="2838"/>
                </a:lnTo>
                <a:lnTo>
                  <a:pt x="1422" y="2834"/>
                </a:lnTo>
                <a:lnTo>
                  <a:pt x="1439" y="2828"/>
                </a:lnTo>
                <a:lnTo>
                  <a:pt x="1455" y="2817"/>
                </a:lnTo>
                <a:lnTo>
                  <a:pt x="1467" y="2803"/>
                </a:lnTo>
                <a:lnTo>
                  <a:pt x="1476" y="2789"/>
                </a:lnTo>
                <a:lnTo>
                  <a:pt x="1482" y="2771"/>
                </a:lnTo>
                <a:lnTo>
                  <a:pt x="1484" y="2754"/>
                </a:lnTo>
                <a:lnTo>
                  <a:pt x="1484" y="2664"/>
                </a:lnTo>
                <a:lnTo>
                  <a:pt x="1525" y="2659"/>
                </a:lnTo>
                <a:lnTo>
                  <a:pt x="1568" y="2652"/>
                </a:lnTo>
                <a:lnTo>
                  <a:pt x="1608" y="2640"/>
                </a:lnTo>
                <a:lnTo>
                  <a:pt x="1648" y="2624"/>
                </a:lnTo>
                <a:lnTo>
                  <a:pt x="1685" y="2605"/>
                </a:lnTo>
                <a:lnTo>
                  <a:pt x="1720" y="2581"/>
                </a:lnTo>
                <a:lnTo>
                  <a:pt x="1750" y="2555"/>
                </a:lnTo>
                <a:lnTo>
                  <a:pt x="1777" y="2525"/>
                </a:lnTo>
                <a:lnTo>
                  <a:pt x="1799" y="2491"/>
                </a:lnTo>
                <a:lnTo>
                  <a:pt x="1816" y="2455"/>
                </a:lnTo>
                <a:lnTo>
                  <a:pt x="1829" y="2417"/>
                </a:lnTo>
                <a:lnTo>
                  <a:pt x="1836" y="2377"/>
                </a:lnTo>
                <a:lnTo>
                  <a:pt x="1838" y="2341"/>
                </a:lnTo>
                <a:lnTo>
                  <a:pt x="1835" y="2304"/>
                </a:lnTo>
                <a:lnTo>
                  <a:pt x="1829" y="2268"/>
                </a:lnTo>
                <a:lnTo>
                  <a:pt x="1817" y="2232"/>
                </a:lnTo>
                <a:lnTo>
                  <a:pt x="1802" y="2199"/>
                </a:lnTo>
                <a:lnTo>
                  <a:pt x="1803" y="2201"/>
                </a:lnTo>
                <a:lnTo>
                  <a:pt x="1805" y="2203"/>
                </a:lnTo>
                <a:lnTo>
                  <a:pt x="1806" y="2205"/>
                </a:lnTo>
                <a:lnTo>
                  <a:pt x="1807" y="2207"/>
                </a:lnTo>
                <a:lnTo>
                  <a:pt x="1808" y="2210"/>
                </a:lnTo>
                <a:lnTo>
                  <a:pt x="1808" y="2210"/>
                </a:lnTo>
                <a:lnTo>
                  <a:pt x="1808" y="2211"/>
                </a:lnTo>
                <a:lnTo>
                  <a:pt x="1808" y="2210"/>
                </a:lnTo>
                <a:lnTo>
                  <a:pt x="1807" y="2208"/>
                </a:lnTo>
                <a:lnTo>
                  <a:pt x="1806" y="2206"/>
                </a:lnTo>
                <a:lnTo>
                  <a:pt x="1804" y="2202"/>
                </a:lnTo>
                <a:lnTo>
                  <a:pt x="1802" y="2198"/>
                </a:lnTo>
                <a:lnTo>
                  <a:pt x="1799" y="2194"/>
                </a:lnTo>
                <a:lnTo>
                  <a:pt x="1797" y="2190"/>
                </a:lnTo>
                <a:lnTo>
                  <a:pt x="1796" y="2188"/>
                </a:lnTo>
                <a:lnTo>
                  <a:pt x="1795" y="2187"/>
                </a:lnTo>
                <a:lnTo>
                  <a:pt x="1795" y="2186"/>
                </a:lnTo>
                <a:lnTo>
                  <a:pt x="1795" y="2187"/>
                </a:lnTo>
                <a:lnTo>
                  <a:pt x="1796" y="2187"/>
                </a:lnTo>
                <a:lnTo>
                  <a:pt x="1797" y="2189"/>
                </a:lnTo>
                <a:lnTo>
                  <a:pt x="1798" y="2191"/>
                </a:lnTo>
                <a:lnTo>
                  <a:pt x="1799" y="2193"/>
                </a:lnTo>
                <a:lnTo>
                  <a:pt x="1800" y="2195"/>
                </a:lnTo>
                <a:lnTo>
                  <a:pt x="1802" y="2198"/>
                </a:lnTo>
                <a:lnTo>
                  <a:pt x="1783" y="2171"/>
                </a:lnTo>
                <a:lnTo>
                  <a:pt x="1762" y="2146"/>
                </a:lnTo>
                <a:lnTo>
                  <a:pt x="1739" y="2125"/>
                </a:lnTo>
                <a:lnTo>
                  <a:pt x="1713" y="2106"/>
                </a:lnTo>
                <a:lnTo>
                  <a:pt x="1686" y="2088"/>
                </a:lnTo>
                <a:lnTo>
                  <a:pt x="1657" y="2074"/>
                </a:lnTo>
                <a:lnTo>
                  <a:pt x="1627" y="2061"/>
                </a:lnTo>
                <a:lnTo>
                  <a:pt x="1580" y="2045"/>
                </a:lnTo>
                <a:lnTo>
                  <a:pt x="1532" y="2030"/>
                </a:lnTo>
                <a:lnTo>
                  <a:pt x="1484" y="2019"/>
                </a:lnTo>
                <a:lnTo>
                  <a:pt x="1484" y="1701"/>
                </a:lnTo>
                <a:lnTo>
                  <a:pt x="1514" y="1708"/>
                </a:lnTo>
                <a:lnTo>
                  <a:pt x="1544" y="1717"/>
                </a:lnTo>
                <a:lnTo>
                  <a:pt x="1572" y="1730"/>
                </a:lnTo>
                <a:lnTo>
                  <a:pt x="1599" y="1746"/>
                </a:lnTo>
                <a:lnTo>
                  <a:pt x="1621" y="1765"/>
                </a:lnTo>
                <a:lnTo>
                  <a:pt x="1638" y="1788"/>
                </a:lnTo>
                <a:lnTo>
                  <a:pt x="1645" y="1800"/>
                </a:lnTo>
                <a:lnTo>
                  <a:pt x="1652" y="1814"/>
                </a:lnTo>
                <a:lnTo>
                  <a:pt x="1657" y="1828"/>
                </a:lnTo>
                <a:lnTo>
                  <a:pt x="1661" y="1842"/>
                </a:lnTo>
                <a:lnTo>
                  <a:pt x="1670" y="1859"/>
                </a:lnTo>
                <a:lnTo>
                  <a:pt x="1683" y="1874"/>
                </a:lnTo>
                <a:lnTo>
                  <a:pt x="1698" y="1885"/>
                </a:lnTo>
                <a:lnTo>
                  <a:pt x="1716" y="1892"/>
                </a:lnTo>
                <a:lnTo>
                  <a:pt x="1736" y="1896"/>
                </a:lnTo>
                <a:lnTo>
                  <a:pt x="1755" y="1894"/>
                </a:lnTo>
                <a:lnTo>
                  <a:pt x="1774" y="1888"/>
                </a:lnTo>
                <a:lnTo>
                  <a:pt x="1790" y="1878"/>
                </a:lnTo>
                <a:lnTo>
                  <a:pt x="1804" y="1864"/>
                </a:lnTo>
                <a:lnTo>
                  <a:pt x="1815" y="1847"/>
                </a:lnTo>
                <a:lnTo>
                  <a:pt x="1820" y="1832"/>
                </a:lnTo>
                <a:lnTo>
                  <a:pt x="1823" y="1816"/>
                </a:lnTo>
                <a:lnTo>
                  <a:pt x="1822" y="1799"/>
                </a:lnTo>
                <a:lnTo>
                  <a:pt x="1818" y="1785"/>
                </a:lnTo>
                <a:lnTo>
                  <a:pt x="1814" y="1769"/>
                </a:lnTo>
                <a:lnTo>
                  <a:pt x="1802" y="1739"/>
                </a:lnTo>
                <a:lnTo>
                  <a:pt x="1784" y="1704"/>
                </a:lnTo>
                <a:lnTo>
                  <a:pt x="1761" y="1672"/>
                </a:lnTo>
                <a:lnTo>
                  <a:pt x="1736" y="1643"/>
                </a:lnTo>
                <a:lnTo>
                  <a:pt x="1705" y="1616"/>
                </a:lnTo>
                <a:lnTo>
                  <a:pt x="1670" y="1592"/>
                </a:lnTo>
                <a:lnTo>
                  <a:pt x="1634" y="1573"/>
                </a:lnTo>
                <a:lnTo>
                  <a:pt x="1596" y="1558"/>
                </a:lnTo>
                <a:lnTo>
                  <a:pt x="1556" y="1545"/>
                </a:lnTo>
                <a:lnTo>
                  <a:pt x="1516" y="1536"/>
                </a:lnTo>
                <a:lnTo>
                  <a:pt x="1484" y="1531"/>
                </a:lnTo>
                <a:lnTo>
                  <a:pt x="1484" y="1438"/>
                </a:lnTo>
                <a:lnTo>
                  <a:pt x="1482" y="1420"/>
                </a:lnTo>
                <a:lnTo>
                  <a:pt x="1475" y="1402"/>
                </a:lnTo>
                <a:lnTo>
                  <a:pt x="1464" y="1386"/>
                </a:lnTo>
                <a:lnTo>
                  <a:pt x="1451" y="1373"/>
                </a:lnTo>
                <a:lnTo>
                  <a:pt x="1435" y="1363"/>
                </a:lnTo>
                <a:lnTo>
                  <a:pt x="1417" y="1357"/>
                </a:lnTo>
                <a:lnTo>
                  <a:pt x="1397" y="1356"/>
                </a:lnTo>
                <a:close/>
                <a:moveTo>
                  <a:pt x="843" y="0"/>
                </a:moveTo>
                <a:lnTo>
                  <a:pt x="870" y="1"/>
                </a:lnTo>
                <a:lnTo>
                  <a:pt x="898" y="6"/>
                </a:lnTo>
                <a:lnTo>
                  <a:pt x="927" y="15"/>
                </a:lnTo>
                <a:lnTo>
                  <a:pt x="957" y="25"/>
                </a:lnTo>
                <a:lnTo>
                  <a:pt x="988" y="36"/>
                </a:lnTo>
                <a:lnTo>
                  <a:pt x="1019" y="50"/>
                </a:lnTo>
                <a:lnTo>
                  <a:pt x="1052" y="64"/>
                </a:lnTo>
                <a:lnTo>
                  <a:pt x="1084" y="79"/>
                </a:lnTo>
                <a:lnTo>
                  <a:pt x="1117" y="92"/>
                </a:lnTo>
                <a:lnTo>
                  <a:pt x="1150" y="105"/>
                </a:lnTo>
                <a:lnTo>
                  <a:pt x="1185" y="116"/>
                </a:lnTo>
                <a:lnTo>
                  <a:pt x="1218" y="124"/>
                </a:lnTo>
                <a:lnTo>
                  <a:pt x="1252" y="130"/>
                </a:lnTo>
                <a:lnTo>
                  <a:pt x="1285" y="133"/>
                </a:lnTo>
                <a:lnTo>
                  <a:pt x="1319" y="131"/>
                </a:lnTo>
                <a:lnTo>
                  <a:pt x="1348" y="125"/>
                </a:lnTo>
                <a:lnTo>
                  <a:pt x="1381" y="118"/>
                </a:lnTo>
                <a:lnTo>
                  <a:pt x="1418" y="109"/>
                </a:lnTo>
                <a:lnTo>
                  <a:pt x="1455" y="98"/>
                </a:lnTo>
                <a:lnTo>
                  <a:pt x="1495" y="87"/>
                </a:lnTo>
                <a:lnTo>
                  <a:pt x="1536" y="76"/>
                </a:lnTo>
                <a:lnTo>
                  <a:pt x="1578" y="64"/>
                </a:lnTo>
                <a:lnTo>
                  <a:pt x="1621" y="52"/>
                </a:lnTo>
                <a:lnTo>
                  <a:pt x="1663" y="41"/>
                </a:lnTo>
                <a:lnTo>
                  <a:pt x="1705" y="31"/>
                </a:lnTo>
                <a:lnTo>
                  <a:pt x="1745" y="22"/>
                </a:lnTo>
                <a:lnTo>
                  <a:pt x="1784" y="16"/>
                </a:lnTo>
                <a:lnTo>
                  <a:pt x="1822" y="10"/>
                </a:lnTo>
                <a:lnTo>
                  <a:pt x="1857" y="8"/>
                </a:lnTo>
                <a:lnTo>
                  <a:pt x="1889" y="8"/>
                </a:lnTo>
                <a:lnTo>
                  <a:pt x="1917" y="11"/>
                </a:lnTo>
                <a:lnTo>
                  <a:pt x="1928" y="17"/>
                </a:lnTo>
                <a:lnTo>
                  <a:pt x="1938" y="27"/>
                </a:lnTo>
                <a:lnTo>
                  <a:pt x="1944" y="40"/>
                </a:lnTo>
                <a:lnTo>
                  <a:pt x="1948" y="58"/>
                </a:lnTo>
                <a:lnTo>
                  <a:pt x="1949" y="80"/>
                </a:lnTo>
                <a:lnTo>
                  <a:pt x="1947" y="105"/>
                </a:lnTo>
                <a:lnTo>
                  <a:pt x="1944" y="132"/>
                </a:lnTo>
                <a:lnTo>
                  <a:pt x="1938" y="163"/>
                </a:lnTo>
                <a:lnTo>
                  <a:pt x="1929" y="195"/>
                </a:lnTo>
                <a:lnTo>
                  <a:pt x="1918" y="229"/>
                </a:lnTo>
                <a:lnTo>
                  <a:pt x="1905" y="265"/>
                </a:lnTo>
                <a:lnTo>
                  <a:pt x="1891" y="304"/>
                </a:lnTo>
                <a:lnTo>
                  <a:pt x="1874" y="342"/>
                </a:lnTo>
                <a:lnTo>
                  <a:pt x="1856" y="381"/>
                </a:lnTo>
                <a:lnTo>
                  <a:pt x="1836" y="421"/>
                </a:lnTo>
                <a:lnTo>
                  <a:pt x="1814" y="461"/>
                </a:lnTo>
                <a:lnTo>
                  <a:pt x="1791" y="501"/>
                </a:lnTo>
                <a:lnTo>
                  <a:pt x="1767" y="539"/>
                </a:lnTo>
                <a:lnTo>
                  <a:pt x="1740" y="577"/>
                </a:lnTo>
                <a:lnTo>
                  <a:pt x="1713" y="614"/>
                </a:lnTo>
                <a:lnTo>
                  <a:pt x="1684" y="649"/>
                </a:lnTo>
                <a:lnTo>
                  <a:pt x="1654" y="682"/>
                </a:lnTo>
                <a:lnTo>
                  <a:pt x="1623" y="713"/>
                </a:lnTo>
                <a:lnTo>
                  <a:pt x="1591" y="742"/>
                </a:lnTo>
                <a:lnTo>
                  <a:pt x="1632" y="761"/>
                </a:lnTo>
                <a:lnTo>
                  <a:pt x="1674" y="780"/>
                </a:lnTo>
                <a:lnTo>
                  <a:pt x="1717" y="804"/>
                </a:lnTo>
                <a:lnTo>
                  <a:pt x="1759" y="829"/>
                </a:lnTo>
                <a:lnTo>
                  <a:pt x="1803" y="856"/>
                </a:lnTo>
                <a:lnTo>
                  <a:pt x="1845" y="885"/>
                </a:lnTo>
                <a:lnTo>
                  <a:pt x="1889" y="916"/>
                </a:lnTo>
                <a:lnTo>
                  <a:pt x="1931" y="949"/>
                </a:lnTo>
                <a:lnTo>
                  <a:pt x="1975" y="985"/>
                </a:lnTo>
                <a:lnTo>
                  <a:pt x="2017" y="1022"/>
                </a:lnTo>
                <a:lnTo>
                  <a:pt x="2060" y="1060"/>
                </a:lnTo>
                <a:lnTo>
                  <a:pt x="2102" y="1100"/>
                </a:lnTo>
                <a:lnTo>
                  <a:pt x="2144" y="1141"/>
                </a:lnTo>
                <a:lnTo>
                  <a:pt x="2185" y="1185"/>
                </a:lnTo>
                <a:lnTo>
                  <a:pt x="2225" y="1228"/>
                </a:lnTo>
                <a:lnTo>
                  <a:pt x="2266" y="1274"/>
                </a:lnTo>
                <a:lnTo>
                  <a:pt x="2305" y="1320"/>
                </a:lnTo>
                <a:lnTo>
                  <a:pt x="2343" y="1368"/>
                </a:lnTo>
                <a:lnTo>
                  <a:pt x="2382" y="1417"/>
                </a:lnTo>
                <a:lnTo>
                  <a:pt x="2418" y="1466"/>
                </a:lnTo>
                <a:lnTo>
                  <a:pt x="2453" y="1517"/>
                </a:lnTo>
                <a:lnTo>
                  <a:pt x="2488" y="1569"/>
                </a:lnTo>
                <a:lnTo>
                  <a:pt x="2522" y="1621"/>
                </a:lnTo>
                <a:lnTo>
                  <a:pt x="2554" y="1674"/>
                </a:lnTo>
                <a:lnTo>
                  <a:pt x="2584" y="1727"/>
                </a:lnTo>
                <a:lnTo>
                  <a:pt x="2613" y="1780"/>
                </a:lnTo>
                <a:lnTo>
                  <a:pt x="2641" y="1834"/>
                </a:lnTo>
                <a:lnTo>
                  <a:pt x="2667" y="1889"/>
                </a:lnTo>
                <a:lnTo>
                  <a:pt x="2691" y="1943"/>
                </a:lnTo>
                <a:lnTo>
                  <a:pt x="2714" y="1998"/>
                </a:lnTo>
                <a:lnTo>
                  <a:pt x="2735" y="2053"/>
                </a:lnTo>
                <a:lnTo>
                  <a:pt x="2754" y="2108"/>
                </a:lnTo>
                <a:lnTo>
                  <a:pt x="2770" y="2163"/>
                </a:lnTo>
                <a:lnTo>
                  <a:pt x="2785" y="2218"/>
                </a:lnTo>
                <a:lnTo>
                  <a:pt x="2798" y="2272"/>
                </a:lnTo>
                <a:lnTo>
                  <a:pt x="2808" y="2326"/>
                </a:lnTo>
                <a:lnTo>
                  <a:pt x="2816" y="2379"/>
                </a:lnTo>
                <a:lnTo>
                  <a:pt x="2822" y="2432"/>
                </a:lnTo>
                <a:lnTo>
                  <a:pt x="2825" y="2485"/>
                </a:lnTo>
                <a:lnTo>
                  <a:pt x="2825" y="2537"/>
                </a:lnTo>
                <a:lnTo>
                  <a:pt x="2824" y="2589"/>
                </a:lnTo>
                <a:lnTo>
                  <a:pt x="2819" y="2639"/>
                </a:lnTo>
                <a:lnTo>
                  <a:pt x="2812" y="2688"/>
                </a:lnTo>
                <a:lnTo>
                  <a:pt x="2801" y="2737"/>
                </a:lnTo>
                <a:lnTo>
                  <a:pt x="2788" y="2785"/>
                </a:lnTo>
                <a:lnTo>
                  <a:pt x="2771" y="2831"/>
                </a:lnTo>
                <a:lnTo>
                  <a:pt x="2751" y="2876"/>
                </a:lnTo>
                <a:lnTo>
                  <a:pt x="2729" y="2920"/>
                </a:lnTo>
                <a:lnTo>
                  <a:pt x="2703" y="2963"/>
                </a:lnTo>
                <a:lnTo>
                  <a:pt x="2674" y="3004"/>
                </a:lnTo>
                <a:lnTo>
                  <a:pt x="2641" y="3044"/>
                </a:lnTo>
                <a:lnTo>
                  <a:pt x="2604" y="3082"/>
                </a:lnTo>
                <a:lnTo>
                  <a:pt x="2565" y="3118"/>
                </a:lnTo>
                <a:lnTo>
                  <a:pt x="2522" y="3153"/>
                </a:lnTo>
                <a:lnTo>
                  <a:pt x="2474" y="3186"/>
                </a:lnTo>
                <a:lnTo>
                  <a:pt x="2423" y="3217"/>
                </a:lnTo>
                <a:lnTo>
                  <a:pt x="2368" y="3246"/>
                </a:lnTo>
                <a:lnTo>
                  <a:pt x="2309" y="3273"/>
                </a:lnTo>
                <a:lnTo>
                  <a:pt x="2246" y="3297"/>
                </a:lnTo>
                <a:lnTo>
                  <a:pt x="2180" y="3319"/>
                </a:lnTo>
                <a:lnTo>
                  <a:pt x="2108" y="3340"/>
                </a:lnTo>
                <a:lnTo>
                  <a:pt x="2033" y="3358"/>
                </a:lnTo>
                <a:lnTo>
                  <a:pt x="1952" y="3373"/>
                </a:lnTo>
                <a:lnTo>
                  <a:pt x="1868" y="3386"/>
                </a:lnTo>
                <a:lnTo>
                  <a:pt x="1779" y="3396"/>
                </a:lnTo>
                <a:lnTo>
                  <a:pt x="1686" y="3403"/>
                </a:lnTo>
                <a:lnTo>
                  <a:pt x="1587" y="3409"/>
                </a:lnTo>
                <a:lnTo>
                  <a:pt x="1484" y="3410"/>
                </a:lnTo>
                <a:lnTo>
                  <a:pt x="1376" y="3409"/>
                </a:lnTo>
                <a:lnTo>
                  <a:pt x="1263" y="3404"/>
                </a:lnTo>
                <a:lnTo>
                  <a:pt x="1145" y="3397"/>
                </a:lnTo>
                <a:lnTo>
                  <a:pt x="1048" y="3389"/>
                </a:lnTo>
                <a:lnTo>
                  <a:pt x="956" y="3378"/>
                </a:lnTo>
                <a:lnTo>
                  <a:pt x="869" y="3363"/>
                </a:lnTo>
                <a:lnTo>
                  <a:pt x="786" y="3345"/>
                </a:lnTo>
                <a:lnTo>
                  <a:pt x="708" y="3326"/>
                </a:lnTo>
                <a:lnTo>
                  <a:pt x="636" y="3303"/>
                </a:lnTo>
                <a:lnTo>
                  <a:pt x="566" y="3278"/>
                </a:lnTo>
                <a:lnTo>
                  <a:pt x="502" y="3251"/>
                </a:lnTo>
                <a:lnTo>
                  <a:pt x="442" y="3221"/>
                </a:lnTo>
                <a:lnTo>
                  <a:pt x="387" y="3190"/>
                </a:lnTo>
                <a:lnTo>
                  <a:pt x="336" y="3156"/>
                </a:lnTo>
                <a:lnTo>
                  <a:pt x="288" y="3120"/>
                </a:lnTo>
                <a:lnTo>
                  <a:pt x="244" y="3082"/>
                </a:lnTo>
                <a:lnTo>
                  <a:pt x="205" y="3043"/>
                </a:lnTo>
                <a:lnTo>
                  <a:pt x="169" y="3001"/>
                </a:lnTo>
                <a:lnTo>
                  <a:pt x="137" y="2959"/>
                </a:lnTo>
                <a:lnTo>
                  <a:pt x="109" y="2914"/>
                </a:lnTo>
                <a:lnTo>
                  <a:pt x="84" y="2868"/>
                </a:lnTo>
                <a:lnTo>
                  <a:pt x="62" y="2821"/>
                </a:lnTo>
                <a:lnTo>
                  <a:pt x="43" y="2772"/>
                </a:lnTo>
                <a:lnTo>
                  <a:pt x="29" y="2721"/>
                </a:lnTo>
                <a:lnTo>
                  <a:pt x="17" y="2671"/>
                </a:lnTo>
                <a:lnTo>
                  <a:pt x="8" y="2619"/>
                </a:lnTo>
                <a:lnTo>
                  <a:pt x="3" y="2566"/>
                </a:lnTo>
                <a:lnTo>
                  <a:pt x="0" y="2512"/>
                </a:lnTo>
                <a:lnTo>
                  <a:pt x="0" y="2458"/>
                </a:lnTo>
                <a:lnTo>
                  <a:pt x="2" y="2402"/>
                </a:lnTo>
                <a:lnTo>
                  <a:pt x="8" y="2347"/>
                </a:lnTo>
                <a:lnTo>
                  <a:pt x="16" y="2290"/>
                </a:lnTo>
                <a:lnTo>
                  <a:pt x="26" y="2234"/>
                </a:lnTo>
                <a:lnTo>
                  <a:pt x="38" y="2177"/>
                </a:lnTo>
                <a:lnTo>
                  <a:pt x="54" y="2120"/>
                </a:lnTo>
                <a:lnTo>
                  <a:pt x="70" y="2063"/>
                </a:lnTo>
                <a:lnTo>
                  <a:pt x="90" y="2006"/>
                </a:lnTo>
                <a:lnTo>
                  <a:pt x="111" y="1948"/>
                </a:lnTo>
                <a:lnTo>
                  <a:pt x="135" y="1891"/>
                </a:lnTo>
                <a:lnTo>
                  <a:pt x="159" y="1835"/>
                </a:lnTo>
                <a:lnTo>
                  <a:pt x="185" y="1778"/>
                </a:lnTo>
                <a:lnTo>
                  <a:pt x="213" y="1722"/>
                </a:lnTo>
                <a:lnTo>
                  <a:pt x="243" y="1668"/>
                </a:lnTo>
                <a:lnTo>
                  <a:pt x="274" y="1613"/>
                </a:lnTo>
                <a:lnTo>
                  <a:pt x="308" y="1558"/>
                </a:lnTo>
                <a:lnTo>
                  <a:pt x="342" y="1505"/>
                </a:lnTo>
                <a:lnTo>
                  <a:pt x="376" y="1452"/>
                </a:lnTo>
                <a:lnTo>
                  <a:pt x="412" y="1401"/>
                </a:lnTo>
                <a:lnTo>
                  <a:pt x="449" y="1350"/>
                </a:lnTo>
                <a:lnTo>
                  <a:pt x="488" y="1301"/>
                </a:lnTo>
                <a:lnTo>
                  <a:pt x="526" y="1253"/>
                </a:lnTo>
                <a:lnTo>
                  <a:pt x="566" y="1206"/>
                </a:lnTo>
                <a:lnTo>
                  <a:pt x="607" y="1161"/>
                </a:lnTo>
                <a:lnTo>
                  <a:pt x="647" y="1117"/>
                </a:lnTo>
                <a:lnTo>
                  <a:pt x="689" y="1075"/>
                </a:lnTo>
                <a:lnTo>
                  <a:pt x="730" y="1034"/>
                </a:lnTo>
                <a:lnTo>
                  <a:pt x="771" y="995"/>
                </a:lnTo>
                <a:lnTo>
                  <a:pt x="814" y="959"/>
                </a:lnTo>
                <a:lnTo>
                  <a:pt x="856" y="923"/>
                </a:lnTo>
                <a:lnTo>
                  <a:pt x="899" y="890"/>
                </a:lnTo>
                <a:lnTo>
                  <a:pt x="940" y="860"/>
                </a:lnTo>
                <a:lnTo>
                  <a:pt x="983" y="831"/>
                </a:lnTo>
                <a:lnTo>
                  <a:pt x="1024" y="805"/>
                </a:lnTo>
                <a:lnTo>
                  <a:pt x="1066" y="781"/>
                </a:lnTo>
                <a:lnTo>
                  <a:pt x="1106" y="761"/>
                </a:lnTo>
                <a:lnTo>
                  <a:pt x="1067" y="733"/>
                </a:lnTo>
                <a:lnTo>
                  <a:pt x="1028" y="703"/>
                </a:lnTo>
                <a:lnTo>
                  <a:pt x="992" y="669"/>
                </a:lnTo>
                <a:lnTo>
                  <a:pt x="958" y="634"/>
                </a:lnTo>
                <a:lnTo>
                  <a:pt x="925" y="597"/>
                </a:lnTo>
                <a:lnTo>
                  <a:pt x="894" y="559"/>
                </a:lnTo>
                <a:lnTo>
                  <a:pt x="866" y="519"/>
                </a:lnTo>
                <a:lnTo>
                  <a:pt x="839" y="479"/>
                </a:lnTo>
                <a:lnTo>
                  <a:pt x="815" y="437"/>
                </a:lnTo>
                <a:lnTo>
                  <a:pt x="793" y="397"/>
                </a:lnTo>
                <a:lnTo>
                  <a:pt x="774" y="357"/>
                </a:lnTo>
                <a:lnTo>
                  <a:pt x="757" y="316"/>
                </a:lnTo>
                <a:lnTo>
                  <a:pt x="744" y="278"/>
                </a:lnTo>
                <a:lnTo>
                  <a:pt x="733" y="239"/>
                </a:lnTo>
                <a:lnTo>
                  <a:pt x="725" y="204"/>
                </a:lnTo>
                <a:lnTo>
                  <a:pt x="721" y="170"/>
                </a:lnTo>
                <a:lnTo>
                  <a:pt x="720" y="139"/>
                </a:lnTo>
                <a:lnTo>
                  <a:pt x="722" y="110"/>
                </a:lnTo>
                <a:lnTo>
                  <a:pt x="727" y="84"/>
                </a:lnTo>
                <a:lnTo>
                  <a:pt x="736" y="62"/>
                </a:lnTo>
                <a:lnTo>
                  <a:pt x="750" y="44"/>
                </a:lnTo>
                <a:lnTo>
                  <a:pt x="770" y="24"/>
                </a:lnTo>
                <a:lnTo>
                  <a:pt x="793" y="11"/>
                </a:lnTo>
                <a:lnTo>
                  <a:pt x="818" y="3"/>
                </a:lnTo>
                <a:lnTo>
                  <a:pt x="843" y="0"/>
                </a:lnTo>
                <a:close/>
              </a:path>
            </a:pathLst>
          </a:custGeom>
          <a:solidFill>
            <a:srgbClr val="92D05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algn="l" defTabSz="914126" rtl="0">
              <a:defRPr/>
            </a:pPr>
            <a:endParaRPr lang="en-US" sz="1799" kern="120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680316AD-EE5E-4ACD-B319-E1057070569D}"/>
              </a:ext>
            </a:extLst>
          </p:cNvPr>
          <p:cNvGrpSpPr/>
          <p:nvPr/>
        </p:nvGrpSpPr>
        <p:grpSpPr>
          <a:xfrm>
            <a:off x="8512344" y="951633"/>
            <a:ext cx="1380725" cy="516341"/>
            <a:chOff x="6464563" y="818368"/>
            <a:chExt cx="1217570" cy="756491"/>
          </a:xfrm>
        </p:grpSpPr>
        <p:sp>
          <p:nvSpPr>
            <p:cNvPr id="102" name="Freeform 22">
              <a:extLst>
                <a:ext uri="{FF2B5EF4-FFF2-40B4-BE49-F238E27FC236}">
                  <a16:creationId xmlns:a16="http://schemas.microsoft.com/office/drawing/2014/main" id="{552DBF4E-18DE-48DB-9583-3748570C1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6170" y="1452548"/>
              <a:ext cx="0" cy="0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2D05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>
                <a:defRPr/>
              </a:pPr>
              <a:endParaRPr lang="en-US" sz="1799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37" name="object 57">
              <a:extLst>
                <a:ext uri="{FF2B5EF4-FFF2-40B4-BE49-F238E27FC236}">
                  <a16:creationId xmlns:a16="http://schemas.microsoft.com/office/drawing/2014/main" id="{5EF7A560-6709-40D3-92FF-4BBF9313D604}"/>
                </a:ext>
              </a:extLst>
            </p:cNvPr>
            <p:cNvSpPr txBox="1"/>
            <p:nvPr/>
          </p:nvSpPr>
          <p:spPr>
            <a:xfrm>
              <a:off x="6464563" y="818368"/>
              <a:ext cx="1217570" cy="24425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algn="ctr">
                <a:lnSpc>
                  <a:spcPct val="100000"/>
                </a:lnSpc>
                <a:spcBef>
                  <a:spcPts val="100"/>
                </a:spcBef>
              </a:pPr>
              <a:r>
                <a:rPr lang="en-US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Investment needs</a:t>
              </a:r>
              <a:endPara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" name="object 60">
              <a:extLst>
                <a:ext uri="{FF2B5EF4-FFF2-40B4-BE49-F238E27FC236}">
                  <a16:creationId xmlns:a16="http://schemas.microsoft.com/office/drawing/2014/main" id="{9863968C-61C6-4DEF-BD00-3BA1D767803E}"/>
                </a:ext>
              </a:extLst>
            </p:cNvPr>
            <p:cNvSpPr txBox="1"/>
            <p:nvPr/>
          </p:nvSpPr>
          <p:spPr>
            <a:xfrm>
              <a:off x="6542327" y="1240424"/>
              <a:ext cx="946176" cy="33443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$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uz-Cyrl-UZ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10,9 </a:t>
              </a:r>
              <a:r>
                <a:rPr lang="en-US" sz="1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mln</a:t>
              </a:r>
              <a:r>
                <a:rPr lang="uz-Cyrl-UZ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8" name="Группа 147">
            <a:extLst>
              <a:ext uri="{FF2B5EF4-FFF2-40B4-BE49-F238E27FC236}">
                <a16:creationId xmlns:a16="http://schemas.microsoft.com/office/drawing/2014/main" id="{CAFA826A-63B2-4F6D-A599-0119266D3EF8}"/>
              </a:ext>
            </a:extLst>
          </p:cNvPr>
          <p:cNvGrpSpPr/>
          <p:nvPr/>
        </p:nvGrpSpPr>
        <p:grpSpPr>
          <a:xfrm>
            <a:off x="10251092" y="924127"/>
            <a:ext cx="1394608" cy="517071"/>
            <a:chOff x="6452320" y="818368"/>
            <a:chExt cx="1229813" cy="757560"/>
          </a:xfrm>
        </p:grpSpPr>
        <p:sp>
          <p:nvSpPr>
            <p:cNvPr id="149" name="Freeform 22">
              <a:extLst>
                <a:ext uri="{FF2B5EF4-FFF2-40B4-BE49-F238E27FC236}">
                  <a16:creationId xmlns:a16="http://schemas.microsoft.com/office/drawing/2014/main" id="{46B4670B-39FF-4FF9-B513-778306765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6170" y="1452548"/>
              <a:ext cx="0" cy="0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2D05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>
                <a:defRPr/>
              </a:pPr>
              <a:endParaRPr lang="en-US" sz="1799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50" name="object 57">
              <a:extLst>
                <a:ext uri="{FF2B5EF4-FFF2-40B4-BE49-F238E27FC236}">
                  <a16:creationId xmlns:a16="http://schemas.microsoft.com/office/drawing/2014/main" id="{B161720C-5D79-4E8E-9B4A-9D8AD722287C}"/>
                </a:ext>
              </a:extLst>
            </p:cNvPr>
            <p:cNvSpPr txBox="1"/>
            <p:nvPr/>
          </p:nvSpPr>
          <p:spPr>
            <a:xfrm>
              <a:off x="6464563" y="818368"/>
              <a:ext cx="1217570" cy="24425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algn="ctr">
                <a:lnSpc>
                  <a:spcPct val="100000"/>
                </a:lnSpc>
                <a:spcBef>
                  <a:spcPts val="100"/>
                </a:spcBef>
              </a:pPr>
              <a:r>
                <a:rPr lang="en-US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New employee vacancies</a:t>
              </a:r>
              <a:endPara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" name="object 60">
              <a:extLst>
                <a:ext uri="{FF2B5EF4-FFF2-40B4-BE49-F238E27FC236}">
                  <a16:creationId xmlns:a16="http://schemas.microsoft.com/office/drawing/2014/main" id="{E2CD282E-1017-4C4A-87A9-6FA3A86003EC}"/>
                </a:ext>
              </a:extLst>
            </p:cNvPr>
            <p:cNvSpPr txBox="1"/>
            <p:nvPr/>
          </p:nvSpPr>
          <p:spPr>
            <a:xfrm>
              <a:off x="6452320" y="1241493"/>
              <a:ext cx="1096578" cy="33443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568 </a:t>
              </a:r>
              <a:r>
                <a:rPr lang="en-US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employees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4" name="object 54">
            <a:extLst>
              <a:ext uri="{FF2B5EF4-FFF2-40B4-BE49-F238E27FC236}">
                <a16:creationId xmlns:a16="http://schemas.microsoft.com/office/drawing/2014/main" id="{682056C1-5602-4C00-8CF6-A854144B33D8}"/>
              </a:ext>
            </a:extLst>
          </p:cNvPr>
          <p:cNvSpPr/>
          <p:nvPr/>
        </p:nvSpPr>
        <p:spPr>
          <a:xfrm>
            <a:off x="9985498" y="908697"/>
            <a:ext cx="298852" cy="279691"/>
          </a:xfrm>
          <a:custGeom>
            <a:avLst/>
            <a:gdLst/>
            <a:ahLst/>
            <a:cxnLst/>
            <a:rect l="l" t="t" r="r" b="b"/>
            <a:pathLst>
              <a:path w="367665" h="367665">
                <a:moveTo>
                  <a:pt x="183642" y="0"/>
                </a:moveTo>
                <a:lnTo>
                  <a:pt x="134668" y="6529"/>
                </a:lnTo>
                <a:lnTo>
                  <a:pt x="90757" y="24973"/>
                </a:lnTo>
                <a:lnTo>
                  <a:pt x="53620" y="53620"/>
                </a:lnTo>
                <a:lnTo>
                  <a:pt x="24973" y="90757"/>
                </a:lnTo>
                <a:lnTo>
                  <a:pt x="6529" y="134668"/>
                </a:lnTo>
                <a:lnTo>
                  <a:pt x="0" y="183641"/>
                </a:lnTo>
                <a:lnTo>
                  <a:pt x="6529" y="232364"/>
                </a:lnTo>
                <a:lnTo>
                  <a:pt x="24973" y="276205"/>
                </a:lnTo>
                <a:lnTo>
                  <a:pt x="53620" y="313391"/>
                </a:lnTo>
                <a:lnTo>
                  <a:pt x="90757" y="342149"/>
                </a:lnTo>
                <a:lnTo>
                  <a:pt x="134668" y="360704"/>
                </a:lnTo>
                <a:lnTo>
                  <a:pt x="183642" y="367283"/>
                </a:lnTo>
                <a:lnTo>
                  <a:pt x="232364" y="360704"/>
                </a:lnTo>
                <a:lnTo>
                  <a:pt x="276205" y="342149"/>
                </a:lnTo>
                <a:lnTo>
                  <a:pt x="313391" y="313391"/>
                </a:lnTo>
                <a:lnTo>
                  <a:pt x="337174" y="282638"/>
                </a:lnTo>
                <a:lnTo>
                  <a:pt x="133426" y="282638"/>
                </a:lnTo>
                <a:lnTo>
                  <a:pt x="129844" y="279768"/>
                </a:lnTo>
                <a:lnTo>
                  <a:pt x="129844" y="240309"/>
                </a:lnTo>
                <a:lnTo>
                  <a:pt x="133426" y="236727"/>
                </a:lnTo>
                <a:lnTo>
                  <a:pt x="87515" y="236727"/>
                </a:lnTo>
                <a:lnTo>
                  <a:pt x="83934" y="233857"/>
                </a:lnTo>
                <a:lnTo>
                  <a:pt x="83934" y="194398"/>
                </a:lnTo>
                <a:lnTo>
                  <a:pt x="87515" y="190817"/>
                </a:lnTo>
                <a:lnTo>
                  <a:pt x="98996" y="190817"/>
                </a:lnTo>
                <a:lnTo>
                  <a:pt x="98996" y="144906"/>
                </a:lnTo>
                <a:lnTo>
                  <a:pt x="87515" y="144906"/>
                </a:lnTo>
                <a:lnTo>
                  <a:pt x="83934" y="142036"/>
                </a:lnTo>
                <a:lnTo>
                  <a:pt x="83934" y="102577"/>
                </a:lnTo>
                <a:lnTo>
                  <a:pt x="87515" y="98996"/>
                </a:lnTo>
                <a:lnTo>
                  <a:pt x="345630" y="98996"/>
                </a:lnTo>
                <a:lnTo>
                  <a:pt x="342149" y="90757"/>
                </a:lnTo>
                <a:lnTo>
                  <a:pt x="313391" y="53620"/>
                </a:lnTo>
                <a:lnTo>
                  <a:pt x="276205" y="24973"/>
                </a:lnTo>
                <a:lnTo>
                  <a:pt x="232364" y="6529"/>
                </a:lnTo>
                <a:lnTo>
                  <a:pt x="183642" y="0"/>
                </a:lnTo>
                <a:close/>
              </a:path>
              <a:path w="367665" h="367665">
                <a:moveTo>
                  <a:pt x="221665" y="267576"/>
                </a:moveTo>
                <a:lnTo>
                  <a:pt x="175755" y="267576"/>
                </a:lnTo>
                <a:lnTo>
                  <a:pt x="175755" y="279768"/>
                </a:lnTo>
                <a:lnTo>
                  <a:pt x="172161" y="282638"/>
                </a:lnTo>
                <a:lnTo>
                  <a:pt x="225247" y="282638"/>
                </a:lnTo>
                <a:lnTo>
                  <a:pt x="221665" y="279768"/>
                </a:lnTo>
                <a:lnTo>
                  <a:pt x="221665" y="267576"/>
                </a:lnTo>
                <a:close/>
              </a:path>
              <a:path w="367665" h="367665">
                <a:moveTo>
                  <a:pt x="345630" y="98996"/>
                </a:moveTo>
                <a:lnTo>
                  <a:pt x="218071" y="98996"/>
                </a:lnTo>
                <a:lnTo>
                  <a:pt x="221665" y="102577"/>
                </a:lnTo>
                <a:lnTo>
                  <a:pt x="221665" y="142036"/>
                </a:lnTo>
                <a:lnTo>
                  <a:pt x="218071" y="144906"/>
                </a:lnTo>
                <a:lnTo>
                  <a:pt x="263982" y="144906"/>
                </a:lnTo>
                <a:lnTo>
                  <a:pt x="267576" y="148488"/>
                </a:lnTo>
                <a:lnTo>
                  <a:pt x="267576" y="187947"/>
                </a:lnTo>
                <a:lnTo>
                  <a:pt x="263982" y="190817"/>
                </a:lnTo>
                <a:lnTo>
                  <a:pt x="252501" y="190817"/>
                </a:lnTo>
                <a:lnTo>
                  <a:pt x="252501" y="236727"/>
                </a:lnTo>
                <a:lnTo>
                  <a:pt x="263982" y="236727"/>
                </a:lnTo>
                <a:lnTo>
                  <a:pt x="267576" y="240309"/>
                </a:lnTo>
                <a:lnTo>
                  <a:pt x="267576" y="279768"/>
                </a:lnTo>
                <a:lnTo>
                  <a:pt x="263982" y="282638"/>
                </a:lnTo>
                <a:lnTo>
                  <a:pt x="337174" y="282638"/>
                </a:lnTo>
                <a:lnTo>
                  <a:pt x="342149" y="276205"/>
                </a:lnTo>
                <a:lnTo>
                  <a:pt x="360704" y="232364"/>
                </a:lnTo>
                <a:lnTo>
                  <a:pt x="367284" y="183641"/>
                </a:lnTo>
                <a:lnTo>
                  <a:pt x="360704" y="134668"/>
                </a:lnTo>
                <a:lnTo>
                  <a:pt x="345630" y="98996"/>
                </a:lnTo>
                <a:close/>
              </a:path>
              <a:path w="367665" h="367665">
                <a:moveTo>
                  <a:pt x="160680" y="252501"/>
                </a:moveTo>
                <a:lnTo>
                  <a:pt x="144907" y="252501"/>
                </a:lnTo>
                <a:lnTo>
                  <a:pt x="144907" y="267576"/>
                </a:lnTo>
                <a:lnTo>
                  <a:pt x="160680" y="267576"/>
                </a:lnTo>
                <a:lnTo>
                  <a:pt x="160680" y="252501"/>
                </a:lnTo>
                <a:close/>
              </a:path>
              <a:path w="367665" h="367665">
                <a:moveTo>
                  <a:pt x="252501" y="252501"/>
                </a:moveTo>
                <a:lnTo>
                  <a:pt x="236728" y="252501"/>
                </a:lnTo>
                <a:lnTo>
                  <a:pt x="236728" y="267576"/>
                </a:lnTo>
                <a:lnTo>
                  <a:pt x="252501" y="267576"/>
                </a:lnTo>
                <a:lnTo>
                  <a:pt x="252501" y="252501"/>
                </a:lnTo>
                <a:close/>
              </a:path>
              <a:path w="367665" h="367665">
                <a:moveTo>
                  <a:pt x="225247" y="236727"/>
                </a:moveTo>
                <a:lnTo>
                  <a:pt x="172161" y="236727"/>
                </a:lnTo>
                <a:lnTo>
                  <a:pt x="175755" y="240309"/>
                </a:lnTo>
                <a:lnTo>
                  <a:pt x="175755" y="252501"/>
                </a:lnTo>
                <a:lnTo>
                  <a:pt x="221665" y="252501"/>
                </a:lnTo>
                <a:lnTo>
                  <a:pt x="221665" y="240309"/>
                </a:lnTo>
                <a:lnTo>
                  <a:pt x="225247" y="236727"/>
                </a:lnTo>
                <a:close/>
              </a:path>
              <a:path w="367665" h="367665">
                <a:moveTo>
                  <a:pt x="144907" y="221665"/>
                </a:moveTo>
                <a:lnTo>
                  <a:pt x="129844" y="221665"/>
                </a:lnTo>
                <a:lnTo>
                  <a:pt x="129844" y="233857"/>
                </a:lnTo>
                <a:lnTo>
                  <a:pt x="126250" y="236727"/>
                </a:lnTo>
                <a:lnTo>
                  <a:pt x="144907" y="236727"/>
                </a:lnTo>
                <a:lnTo>
                  <a:pt x="144907" y="221665"/>
                </a:lnTo>
                <a:close/>
              </a:path>
              <a:path w="367665" h="367665">
                <a:moveTo>
                  <a:pt x="175755" y="221665"/>
                </a:moveTo>
                <a:lnTo>
                  <a:pt x="160680" y="221665"/>
                </a:lnTo>
                <a:lnTo>
                  <a:pt x="160680" y="236727"/>
                </a:lnTo>
                <a:lnTo>
                  <a:pt x="179336" y="236727"/>
                </a:lnTo>
                <a:lnTo>
                  <a:pt x="175755" y="233857"/>
                </a:lnTo>
                <a:lnTo>
                  <a:pt x="175755" y="221665"/>
                </a:lnTo>
                <a:close/>
              </a:path>
              <a:path w="367665" h="367665">
                <a:moveTo>
                  <a:pt x="236728" y="190817"/>
                </a:moveTo>
                <a:lnTo>
                  <a:pt x="218071" y="190817"/>
                </a:lnTo>
                <a:lnTo>
                  <a:pt x="221665" y="194398"/>
                </a:lnTo>
                <a:lnTo>
                  <a:pt x="221665" y="233857"/>
                </a:lnTo>
                <a:lnTo>
                  <a:pt x="218071" y="236727"/>
                </a:lnTo>
                <a:lnTo>
                  <a:pt x="236728" y="236727"/>
                </a:lnTo>
                <a:lnTo>
                  <a:pt x="236728" y="190817"/>
                </a:lnTo>
                <a:close/>
              </a:path>
              <a:path w="367665" h="367665">
                <a:moveTo>
                  <a:pt x="114769" y="206590"/>
                </a:moveTo>
                <a:lnTo>
                  <a:pt x="98996" y="206590"/>
                </a:lnTo>
                <a:lnTo>
                  <a:pt x="98996" y="221665"/>
                </a:lnTo>
                <a:lnTo>
                  <a:pt x="114769" y="221665"/>
                </a:lnTo>
                <a:lnTo>
                  <a:pt x="114769" y="206590"/>
                </a:lnTo>
                <a:close/>
              </a:path>
              <a:path w="367665" h="367665">
                <a:moveTo>
                  <a:pt x="206590" y="206590"/>
                </a:moveTo>
                <a:lnTo>
                  <a:pt x="190817" y="206590"/>
                </a:lnTo>
                <a:lnTo>
                  <a:pt x="190817" y="221665"/>
                </a:lnTo>
                <a:lnTo>
                  <a:pt x="206590" y="221665"/>
                </a:lnTo>
                <a:lnTo>
                  <a:pt x="206590" y="206590"/>
                </a:lnTo>
                <a:close/>
              </a:path>
              <a:path w="367665" h="367665">
                <a:moveTo>
                  <a:pt x="179336" y="190817"/>
                </a:moveTo>
                <a:lnTo>
                  <a:pt x="126250" y="190817"/>
                </a:lnTo>
                <a:lnTo>
                  <a:pt x="129844" y="194398"/>
                </a:lnTo>
                <a:lnTo>
                  <a:pt x="129844" y="206590"/>
                </a:lnTo>
                <a:lnTo>
                  <a:pt x="175755" y="206590"/>
                </a:lnTo>
                <a:lnTo>
                  <a:pt x="175755" y="194398"/>
                </a:lnTo>
                <a:lnTo>
                  <a:pt x="179336" y="190817"/>
                </a:lnTo>
                <a:close/>
              </a:path>
              <a:path w="367665" h="367665">
                <a:moveTo>
                  <a:pt x="190817" y="144906"/>
                </a:moveTo>
                <a:lnTo>
                  <a:pt x="114769" y="144906"/>
                </a:lnTo>
                <a:lnTo>
                  <a:pt x="114769" y="190817"/>
                </a:lnTo>
                <a:lnTo>
                  <a:pt x="190817" y="190817"/>
                </a:lnTo>
                <a:lnTo>
                  <a:pt x="190817" y="144906"/>
                </a:lnTo>
                <a:close/>
              </a:path>
              <a:path w="367665" h="367665">
                <a:moveTo>
                  <a:pt x="221665" y="175755"/>
                </a:moveTo>
                <a:lnTo>
                  <a:pt x="206590" y="175755"/>
                </a:lnTo>
                <a:lnTo>
                  <a:pt x="206590" y="190817"/>
                </a:lnTo>
                <a:lnTo>
                  <a:pt x="225247" y="190817"/>
                </a:lnTo>
                <a:lnTo>
                  <a:pt x="221665" y="187947"/>
                </a:lnTo>
                <a:lnTo>
                  <a:pt x="221665" y="175755"/>
                </a:lnTo>
                <a:close/>
              </a:path>
              <a:path w="367665" h="367665">
                <a:moveTo>
                  <a:pt x="252501" y="160680"/>
                </a:moveTo>
                <a:lnTo>
                  <a:pt x="236728" y="160680"/>
                </a:lnTo>
                <a:lnTo>
                  <a:pt x="236728" y="175755"/>
                </a:lnTo>
                <a:lnTo>
                  <a:pt x="252501" y="175755"/>
                </a:lnTo>
                <a:lnTo>
                  <a:pt x="252501" y="160680"/>
                </a:lnTo>
                <a:close/>
              </a:path>
              <a:path w="367665" h="367665">
                <a:moveTo>
                  <a:pt x="225247" y="144906"/>
                </a:moveTo>
                <a:lnTo>
                  <a:pt x="206590" y="144906"/>
                </a:lnTo>
                <a:lnTo>
                  <a:pt x="206590" y="160680"/>
                </a:lnTo>
                <a:lnTo>
                  <a:pt x="221665" y="160680"/>
                </a:lnTo>
                <a:lnTo>
                  <a:pt x="221665" y="148488"/>
                </a:lnTo>
                <a:lnTo>
                  <a:pt x="225247" y="144906"/>
                </a:lnTo>
                <a:close/>
              </a:path>
              <a:path w="367665" h="367665">
                <a:moveTo>
                  <a:pt x="175755" y="129844"/>
                </a:moveTo>
                <a:lnTo>
                  <a:pt x="129844" y="129844"/>
                </a:lnTo>
                <a:lnTo>
                  <a:pt x="129844" y="142036"/>
                </a:lnTo>
                <a:lnTo>
                  <a:pt x="126250" y="144906"/>
                </a:lnTo>
                <a:lnTo>
                  <a:pt x="179336" y="144906"/>
                </a:lnTo>
                <a:lnTo>
                  <a:pt x="175755" y="142036"/>
                </a:lnTo>
                <a:lnTo>
                  <a:pt x="175755" y="129844"/>
                </a:lnTo>
                <a:close/>
              </a:path>
              <a:path w="367665" h="367665">
                <a:moveTo>
                  <a:pt x="114769" y="114769"/>
                </a:moveTo>
                <a:lnTo>
                  <a:pt x="98996" y="114769"/>
                </a:lnTo>
                <a:lnTo>
                  <a:pt x="98996" y="129844"/>
                </a:lnTo>
                <a:lnTo>
                  <a:pt x="114769" y="129844"/>
                </a:lnTo>
                <a:lnTo>
                  <a:pt x="114769" y="114769"/>
                </a:lnTo>
                <a:close/>
              </a:path>
              <a:path w="367665" h="367665">
                <a:moveTo>
                  <a:pt x="206590" y="114769"/>
                </a:moveTo>
                <a:lnTo>
                  <a:pt x="190817" y="114769"/>
                </a:lnTo>
                <a:lnTo>
                  <a:pt x="190817" y="129844"/>
                </a:lnTo>
                <a:lnTo>
                  <a:pt x="206590" y="129844"/>
                </a:lnTo>
                <a:lnTo>
                  <a:pt x="206590" y="114769"/>
                </a:lnTo>
                <a:close/>
              </a:path>
              <a:path w="367665" h="367665">
                <a:moveTo>
                  <a:pt x="179336" y="98996"/>
                </a:moveTo>
                <a:lnTo>
                  <a:pt x="126250" y="98996"/>
                </a:lnTo>
                <a:lnTo>
                  <a:pt x="129844" y="102577"/>
                </a:lnTo>
                <a:lnTo>
                  <a:pt x="129844" y="114769"/>
                </a:lnTo>
                <a:lnTo>
                  <a:pt x="175755" y="114769"/>
                </a:lnTo>
                <a:lnTo>
                  <a:pt x="175755" y="102577"/>
                </a:lnTo>
                <a:lnTo>
                  <a:pt x="179336" y="98996"/>
                </a:lnTo>
                <a:close/>
              </a:path>
            </a:pathLst>
          </a:custGeom>
          <a:solidFill>
            <a:srgbClr val="85BB24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1" name="Group 17">
            <a:extLst>
              <a:ext uri="{FF2B5EF4-FFF2-40B4-BE49-F238E27FC236}">
                <a16:creationId xmlns:a16="http://schemas.microsoft.com/office/drawing/2014/main" id="{0E4C45FE-F39B-4EA6-B3E0-78AA7765F14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350780" y="2623787"/>
            <a:ext cx="66170" cy="21663"/>
            <a:chOff x="4973" y="3723"/>
            <a:chExt cx="57" cy="88"/>
          </a:xfrm>
          <a:solidFill>
            <a:srgbClr val="92D050"/>
          </a:solidFill>
        </p:grpSpPr>
        <p:sp>
          <p:nvSpPr>
            <p:cNvPr id="222" name="Freeform 19">
              <a:extLst>
                <a:ext uri="{FF2B5EF4-FFF2-40B4-BE49-F238E27FC236}">
                  <a16:creationId xmlns:a16="http://schemas.microsoft.com/office/drawing/2014/main" id="{5EB98AD4-0FFC-4499-9BFB-9B11EF541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" y="3778"/>
              <a:ext cx="21" cy="33"/>
            </a:xfrm>
            <a:custGeom>
              <a:avLst/>
              <a:gdLst>
                <a:gd name="T0" fmla="*/ 0 w 186"/>
                <a:gd name="T1" fmla="*/ 0 h 305"/>
                <a:gd name="T2" fmla="*/ 39 w 186"/>
                <a:gd name="T3" fmla="*/ 10 h 305"/>
                <a:gd name="T4" fmla="*/ 78 w 186"/>
                <a:gd name="T5" fmla="*/ 24 h 305"/>
                <a:gd name="T6" fmla="*/ 115 w 186"/>
                <a:gd name="T7" fmla="*/ 40 h 305"/>
                <a:gd name="T8" fmla="*/ 131 w 186"/>
                <a:gd name="T9" fmla="*/ 50 h 305"/>
                <a:gd name="T10" fmla="*/ 147 w 186"/>
                <a:gd name="T11" fmla="*/ 60 h 305"/>
                <a:gd name="T12" fmla="*/ 160 w 186"/>
                <a:gd name="T13" fmla="*/ 73 h 305"/>
                <a:gd name="T14" fmla="*/ 171 w 186"/>
                <a:gd name="T15" fmla="*/ 87 h 305"/>
                <a:gd name="T16" fmla="*/ 178 w 186"/>
                <a:gd name="T17" fmla="*/ 103 h 305"/>
                <a:gd name="T18" fmla="*/ 183 w 186"/>
                <a:gd name="T19" fmla="*/ 119 h 305"/>
                <a:gd name="T20" fmla="*/ 186 w 186"/>
                <a:gd name="T21" fmla="*/ 143 h 305"/>
                <a:gd name="T22" fmla="*/ 185 w 186"/>
                <a:gd name="T23" fmla="*/ 168 h 305"/>
                <a:gd name="T24" fmla="*/ 180 w 186"/>
                <a:gd name="T25" fmla="*/ 192 h 305"/>
                <a:gd name="T26" fmla="*/ 170 w 186"/>
                <a:gd name="T27" fmla="*/ 214 h 305"/>
                <a:gd name="T28" fmla="*/ 156 w 186"/>
                <a:gd name="T29" fmla="*/ 235 h 305"/>
                <a:gd name="T30" fmla="*/ 139 w 186"/>
                <a:gd name="T31" fmla="*/ 253 h 305"/>
                <a:gd name="T32" fmla="*/ 118 w 186"/>
                <a:gd name="T33" fmla="*/ 267 h 305"/>
                <a:gd name="T34" fmla="*/ 96 w 186"/>
                <a:gd name="T35" fmla="*/ 279 h 305"/>
                <a:gd name="T36" fmla="*/ 72 w 186"/>
                <a:gd name="T37" fmla="*/ 288 h 305"/>
                <a:gd name="T38" fmla="*/ 49 w 186"/>
                <a:gd name="T39" fmla="*/ 295 h 305"/>
                <a:gd name="T40" fmla="*/ 24 w 186"/>
                <a:gd name="T41" fmla="*/ 300 h 305"/>
                <a:gd name="T42" fmla="*/ 0 w 186"/>
                <a:gd name="T43" fmla="*/ 305 h 305"/>
                <a:gd name="T44" fmla="*/ 0 w 186"/>
                <a:gd name="T45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6" h="305">
                  <a:moveTo>
                    <a:pt x="0" y="0"/>
                  </a:moveTo>
                  <a:lnTo>
                    <a:pt x="39" y="10"/>
                  </a:lnTo>
                  <a:lnTo>
                    <a:pt x="78" y="24"/>
                  </a:lnTo>
                  <a:lnTo>
                    <a:pt x="115" y="40"/>
                  </a:lnTo>
                  <a:lnTo>
                    <a:pt x="131" y="50"/>
                  </a:lnTo>
                  <a:lnTo>
                    <a:pt x="147" y="60"/>
                  </a:lnTo>
                  <a:lnTo>
                    <a:pt x="160" y="73"/>
                  </a:lnTo>
                  <a:lnTo>
                    <a:pt x="171" y="87"/>
                  </a:lnTo>
                  <a:lnTo>
                    <a:pt x="178" y="103"/>
                  </a:lnTo>
                  <a:lnTo>
                    <a:pt x="183" y="119"/>
                  </a:lnTo>
                  <a:lnTo>
                    <a:pt x="186" y="143"/>
                  </a:lnTo>
                  <a:lnTo>
                    <a:pt x="185" y="168"/>
                  </a:lnTo>
                  <a:lnTo>
                    <a:pt x="180" y="192"/>
                  </a:lnTo>
                  <a:lnTo>
                    <a:pt x="170" y="214"/>
                  </a:lnTo>
                  <a:lnTo>
                    <a:pt x="156" y="235"/>
                  </a:lnTo>
                  <a:lnTo>
                    <a:pt x="139" y="253"/>
                  </a:lnTo>
                  <a:lnTo>
                    <a:pt x="118" y="267"/>
                  </a:lnTo>
                  <a:lnTo>
                    <a:pt x="96" y="279"/>
                  </a:lnTo>
                  <a:lnTo>
                    <a:pt x="72" y="288"/>
                  </a:lnTo>
                  <a:lnTo>
                    <a:pt x="49" y="295"/>
                  </a:lnTo>
                  <a:lnTo>
                    <a:pt x="24" y="300"/>
                  </a:lnTo>
                  <a:lnTo>
                    <a:pt x="0" y="30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>
                <a:defRPr/>
              </a:pPr>
              <a:endParaRPr lang="en-US" sz="1799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23" name="Freeform 20">
              <a:extLst>
                <a:ext uri="{FF2B5EF4-FFF2-40B4-BE49-F238E27FC236}">
                  <a16:creationId xmlns:a16="http://schemas.microsoft.com/office/drawing/2014/main" id="{D5BC2704-140E-42F6-98B4-ACD29A4871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3" y="3723"/>
              <a:ext cx="17" cy="31"/>
            </a:xfrm>
            <a:custGeom>
              <a:avLst/>
              <a:gdLst>
                <a:gd name="T0" fmla="*/ 152 w 152"/>
                <a:gd name="T1" fmla="*/ 0 h 276"/>
                <a:gd name="T2" fmla="*/ 152 w 152"/>
                <a:gd name="T3" fmla="*/ 276 h 276"/>
                <a:gd name="T4" fmla="*/ 124 w 152"/>
                <a:gd name="T5" fmla="*/ 267 h 276"/>
                <a:gd name="T6" fmla="*/ 98 w 152"/>
                <a:gd name="T7" fmla="*/ 258 h 276"/>
                <a:gd name="T8" fmla="*/ 70 w 152"/>
                <a:gd name="T9" fmla="*/ 244 h 276"/>
                <a:gd name="T10" fmla="*/ 43 w 152"/>
                <a:gd name="T11" fmla="*/ 229 h 276"/>
                <a:gd name="T12" fmla="*/ 29 w 152"/>
                <a:gd name="T13" fmla="*/ 217 h 276"/>
                <a:gd name="T14" fmla="*/ 17 w 152"/>
                <a:gd name="T15" fmla="*/ 205 h 276"/>
                <a:gd name="T16" fmla="*/ 7 w 152"/>
                <a:gd name="T17" fmla="*/ 188 h 276"/>
                <a:gd name="T18" fmla="*/ 2 w 152"/>
                <a:gd name="T19" fmla="*/ 170 h 276"/>
                <a:gd name="T20" fmla="*/ 0 w 152"/>
                <a:gd name="T21" fmla="*/ 149 h 276"/>
                <a:gd name="T22" fmla="*/ 0 w 152"/>
                <a:gd name="T23" fmla="*/ 129 h 276"/>
                <a:gd name="T24" fmla="*/ 4 w 152"/>
                <a:gd name="T25" fmla="*/ 111 h 276"/>
                <a:gd name="T26" fmla="*/ 10 w 152"/>
                <a:gd name="T27" fmla="*/ 92 h 276"/>
                <a:gd name="T28" fmla="*/ 21 w 152"/>
                <a:gd name="T29" fmla="*/ 75 h 276"/>
                <a:gd name="T30" fmla="*/ 36 w 152"/>
                <a:gd name="T31" fmla="*/ 56 h 276"/>
                <a:gd name="T32" fmla="*/ 57 w 152"/>
                <a:gd name="T33" fmla="*/ 39 h 276"/>
                <a:gd name="T34" fmla="*/ 79 w 152"/>
                <a:gd name="T35" fmla="*/ 26 h 276"/>
                <a:gd name="T36" fmla="*/ 102 w 152"/>
                <a:gd name="T37" fmla="*/ 14 h 276"/>
                <a:gd name="T38" fmla="*/ 127 w 152"/>
                <a:gd name="T39" fmla="*/ 6 h 276"/>
                <a:gd name="T40" fmla="*/ 152 w 152"/>
                <a:gd name="T41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2" h="276">
                  <a:moveTo>
                    <a:pt x="152" y="0"/>
                  </a:moveTo>
                  <a:lnTo>
                    <a:pt x="152" y="276"/>
                  </a:lnTo>
                  <a:lnTo>
                    <a:pt x="124" y="267"/>
                  </a:lnTo>
                  <a:lnTo>
                    <a:pt x="98" y="258"/>
                  </a:lnTo>
                  <a:lnTo>
                    <a:pt x="70" y="244"/>
                  </a:lnTo>
                  <a:lnTo>
                    <a:pt x="43" y="229"/>
                  </a:lnTo>
                  <a:lnTo>
                    <a:pt x="29" y="217"/>
                  </a:lnTo>
                  <a:lnTo>
                    <a:pt x="17" y="205"/>
                  </a:lnTo>
                  <a:lnTo>
                    <a:pt x="7" y="188"/>
                  </a:lnTo>
                  <a:lnTo>
                    <a:pt x="2" y="170"/>
                  </a:lnTo>
                  <a:lnTo>
                    <a:pt x="0" y="149"/>
                  </a:lnTo>
                  <a:lnTo>
                    <a:pt x="0" y="129"/>
                  </a:lnTo>
                  <a:lnTo>
                    <a:pt x="4" y="111"/>
                  </a:lnTo>
                  <a:lnTo>
                    <a:pt x="10" y="92"/>
                  </a:lnTo>
                  <a:lnTo>
                    <a:pt x="21" y="75"/>
                  </a:lnTo>
                  <a:lnTo>
                    <a:pt x="36" y="56"/>
                  </a:lnTo>
                  <a:lnTo>
                    <a:pt x="57" y="39"/>
                  </a:lnTo>
                  <a:lnTo>
                    <a:pt x="79" y="26"/>
                  </a:lnTo>
                  <a:lnTo>
                    <a:pt x="102" y="14"/>
                  </a:lnTo>
                  <a:lnTo>
                    <a:pt x="127" y="6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>
                <a:defRPr/>
              </a:pPr>
              <a:endParaRPr lang="en-US" sz="1799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24" name="Freeform 22">
              <a:extLst>
                <a:ext uri="{FF2B5EF4-FFF2-40B4-BE49-F238E27FC236}">
                  <a16:creationId xmlns:a16="http://schemas.microsoft.com/office/drawing/2014/main" id="{3E35B82D-EC0B-47BB-BF66-9A71C5C73C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8" y="3802"/>
              <a:ext cx="0" cy="0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>
                <a:defRPr/>
              </a:pPr>
              <a:endParaRPr lang="en-US" sz="1799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21" name="object 6">
            <a:extLst>
              <a:ext uri="{FF2B5EF4-FFF2-40B4-BE49-F238E27FC236}">
                <a16:creationId xmlns:a16="http://schemas.microsoft.com/office/drawing/2014/main" id="{2DD3C85F-3EAA-432F-BB70-52ACD69B758D}"/>
              </a:ext>
            </a:extLst>
          </p:cNvPr>
          <p:cNvSpPr txBox="1"/>
          <p:nvPr/>
        </p:nvSpPr>
        <p:spPr>
          <a:xfrm>
            <a:off x="188957" y="5118435"/>
            <a:ext cx="6307806" cy="56105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spcBef>
                <a:spcPts val="195"/>
              </a:spcBef>
            </a:pPr>
            <a:r>
              <a:rPr lang="en-US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</a:t>
            </a:r>
          </a:p>
          <a:p>
            <a:pPr marL="12700" algn="just">
              <a:spcBef>
                <a:spcPts val="195"/>
              </a:spcBef>
            </a:pP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ecotourism market is estimated at 270.5 billion US dollars in 2025 and is projected to reach 551.8 billion US dollars by 2035, which will average 7.4% between 2025-2035.</a:t>
            </a:r>
            <a:endParaRPr lang="ru-RU" sz="11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2" name="object 6">
            <a:extLst>
              <a:ext uri="{FF2B5EF4-FFF2-40B4-BE49-F238E27FC236}">
                <a16:creationId xmlns:a16="http://schemas.microsoft.com/office/drawing/2014/main" id="{3D77ED41-237C-4573-9750-8A2723BB0273}"/>
              </a:ext>
            </a:extLst>
          </p:cNvPr>
          <p:cNvSpPr txBox="1"/>
          <p:nvPr/>
        </p:nvSpPr>
        <p:spPr>
          <a:xfrm>
            <a:off x="138883" y="5848763"/>
            <a:ext cx="6307806" cy="75597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spcBef>
                <a:spcPts val="195"/>
              </a:spcBef>
            </a:pPr>
            <a:r>
              <a:rPr lang="en-US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Benefits</a:t>
            </a:r>
          </a:p>
          <a:p>
            <a:pPr marL="184150" indent="-171450" algn="just">
              <a:spcBef>
                <a:spcPts val="195"/>
              </a:spcBef>
              <a:buFont typeface="Wingdings" panose="05000000000000000000" pitchFamily="2" charset="2"/>
              <a:buChar char="q"/>
            </a:pP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Reduction of taxes for hotels, SPA-hotels, sanatoriums and camps or theme parks in desert areas by 50% and exemption from land tax for a period of 10 years.</a:t>
            </a:r>
          </a:p>
          <a:p>
            <a:pPr marL="184150" indent="-171450" algn="just">
              <a:spcBef>
                <a:spcPts val="195"/>
              </a:spcBef>
              <a:buFont typeface="Wingdings" panose="05000000000000000000" pitchFamily="2" charset="2"/>
              <a:buChar char="q"/>
            </a:pP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Reimbursement of VAT up to 40% of the share of non-cash settlements for entrepreneurs in this area.</a:t>
            </a:r>
            <a:endParaRPr lang="ru-RU" sz="11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7D955464-8BAC-434F-8F81-6F7B062EE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1" y="750596"/>
            <a:ext cx="2748168" cy="183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background">
            <a:extLst>
              <a:ext uri="{FF2B5EF4-FFF2-40B4-BE49-F238E27FC236}">
                <a16:creationId xmlns:a16="http://schemas.microsoft.com/office/drawing/2014/main" id="{DAF29177-0A29-4AB0-8C1E-B09B03691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093" y="2128295"/>
            <a:ext cx="342317" cy="36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" name="Скругленный прямоугольник 873">
            <a:extLst>
              <a:ext uri="{FF2B5EF4-FFF2-40B4-BE49-F238E27FC236}">
                <a16:creationId xmlns:a16="http://schemas.microsoft.com/office/drawing/2014/main" id="{656755B6-03A7-4C4F-B04C-6F17F0B7863C}"/>
              </a:ext>
            </a:extLst>
          </p:cNvPr>
          <p:cNvSpPr/>
          <p:nvPr/>
        </p:nvSpPr>
        <p:spPr>
          <a:xfrm>
            <a:off x="8564934" y="1790510"/>
            <a:ext cx="1286171" cy="1144843"/>
          </a:xfrm>
          <a:prstGeom prst="roundRect">
            <a:avLst>
              <a:gd name="adj" fmla="val 4639"/>
            </a:avLst>
          </a:prstGeom>
          <a:gradFill flip="none" rotWithShape="1">
            <a:gsLst>
              <a:gs pos="10000">
                <a:schemeClr val="accent5">
                  <a:lumMod val="20000"/>
                  <a:lumOff val="80000"/>
                </a:schemeClr>
              </a:gs>
              <a:gs pos="0">
                <a:srgbClr val="59BDCF"/>
              </a:gs>
            </a:gsLst>
            <a:path path="circle">
              <a:fillToRect r="100000" b="100000"/>
            </a:path>
            <a:tileRect l="-100000" t="-100000"/>
          </a:gradFill>
          <a:ln w="6350">
            <a:solidFill>
              <a:srgbClr val="EACB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BC20E336-38DB-421C-9209-262A521E9B77}"/>
              </a:ext>
            </a:extLst>
          </p:cNvPr>
          <p:cNvSpPr txBox="1"/>
          <p:nvPr/>
        </p:nvSpPr>
        <p:spPr>
          <a:xfrm>
            <a:off x="9027863" y="2088814"/>
            <a:ext cx="806151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Ecozone area</a:t>
            </a:r>
          </a:p>
          <a:p>
            <a:pPr algn="ctr"/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21,9 </a:t>
            </a:r>
            <a:r>
              <a:rPr lang="en-US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</a:t>
            </a:r>
            <a:endParaRPr lang="ru-RU" sz="9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8" name="Рисунок 157">
            <a:extLst>
              <a:ext uri="{FF2B5EF4-FFF2-40B4-BE49-F238E27FC236}">
                <a16:creationId xmlns:a16="http://schemas.microsoft.com/office/drawing/2014/main" id="{1C8E0C6C-90B7-439E-9E28-0008DF6480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8959" y="2577103"/>
            <a:ext cx="384081" cy="307127"/>
          </a:xfrm>
          <a:prstGeom prst="rect">
            <a:avLst/>
          </a:prstGeom>
        </p:spPr>
      </p:pic>
      <p:sp>
        <p:nvSpPr>
          <p:cNvPr id="159" name="TextBox 158">
            <a:extLst>
              <a:ext uri="{FF2B5EF4-FFF2-40B4-BE49-F238E27FC236}">
                <a16:creationId xmlns:a16="http://schemas.microsoft.com/office/drawing/2014/main" id="{8FD0660D-0D4A-4B98-B0A1-677A7A38E36C}"/>
              </a:ext>
            </a:extLst>
          </p:cNvPr>
          <p:cNvSpPr txBox="1"/>
          <p:nvPr/>
        </p:nvSpPr>
        <p:spPr>
          <a:xfrm>
            <a:off x="9053333" y="2574146"/>
            <a:ext cx="8952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endParaRPr lang="ru-RU" sz="9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3,85</a:t>
            </a:r>
            <a:r>
              <a:rPr lang="en-US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mln</a:t>
            </a:r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900" dirty="0"/>
          </a:p>
        </p:txBody>
      </p:sp>
      <p:sp>
        <p:nvSpPr>
          <p:cNvPr id="160" name="object 5">
            <a:extLst>
              <a:ext uri="{FF2B5EF4-FFF2-40B4-BE49-F238E27FC236}">
                <a16:creationId xmlns:a16="http://schemas.microsoft.com/office/drawing/2014/main" id="{4A91675C-88F1-41DB-8962-86C9FF36CEB6}"/>
              </a:ext>
            </a:extLst>
          </p:cNvPr>
          <p:cNvSpPr txBox="1"/>
          <p:nvPr/>
        </p:nvSpPr>
        <p:spPr>
          <a:xfrm>
            <a:off x="8720814" y="1767267"/>
            <a:ext cx="974409" cy="3642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11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Jizzakh</a:t>
            </a:r>
            <a:r>
              <a:rPr lang="en-US" sz="11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11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</a:t>
            </a:r>
            <a:endParaRPr lang="ru-RU" sz="1100" b="1" spc="-1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1" name="Picture 8" descr="Picture background">
            <a:extLst>
              <a:ext uri="{FF2B5EF4-FFF2-40B4-BE49-F238E27FC236}">
                <a16:creationId xmlns:a16="http://schemas.microsoft.com/office/drawing/2014/main" id="{2F78479E-D86B-45A0-86D2-BE25BD10F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178" y="2128295"/>
            <a:ext cx="342317" cy="36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" name="Скругленный прямоугольник 873">
            <a:extLst>
              <a:ext uri="{FF2B5EF4-FFF2-40B4-BE49-F238E27FC236}">
                <a16:creationId xmlns:a16="http://schemas.microsoft.com/office/drawing/2014/main" id="{9236C17B-806C-4B7E-B1ED-A49B9E261D6E}"/>
              </a:ext>
            </a:extLst>
          </p:cNvPr>
          <p:cNvSpPr/>
          <p:nvPr/>
        </p:nvSpPr>
        <p:spPr>
          <a:xfrm>
            <a:off x="10360361" y="1807197"/>
            <a:ext cx="1286171" cy="1144843"/>
          </a:xfrm>
          <a:prstGeom prst="roundRect">
            <a:avLst>
              <a:gd name="adj" fmla="val 4639"/>
            </a:avLst>
          </a:prstGeom>
          <a:gradFill flip="none" rotWithShape="1">
            <a:gsLst>
              <a:gs pos="10000">
                <a:schemeClr val="accent5">
                  <a:lumMod val="20000"/>
                  <a:lumOff val="80000"/>
                </a:schemeClr>
              </a:gs>
              <a:gs pos="0">
                <a:srgbClr val="59BDCF"/>
              </a:gs>
            </a:gsLst>
            <a:path path="circle">
              <a:fillToRect r="100000" b="100000"/>
            </a:path>
            <a:tileRect l="-100000" t="-100000"/>
          </a:gradFill>
          <a:ln w="6350">
            <a:solidFill>
              <a:srgbClr val="EACB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68215AF5-616F-44BC-B799-C7A1C9908031}"/>
              </a:ext>
            </a:extLst>
          </p:cNvPr>
          <p:cNvSpPr txBox="1"/>
          <p:nvPr/>
        </p:nvSpPr>
        <p:spPr>
          <a:xfrm>
            <a:off x="10823290" y="2105501"/>
            <a:ext cx="806151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Ecozone area</a:t>
            </a:r>
          </a:p>
          <a:p>
            <a:pPr algn="ctr"/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0,02  </a:t>
            </a:r>
            <a:r>
              <a:rPr lang="en-US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</a:t>
            </a:r>
            <a:endParaRPr lang="ru-RU" sz="9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5" name="Рисунок 164">
            <a:extLst>
              <a:ext uri="{FF2B5EF4-FFF2-40B4-BE49-F238E27FC236}">
                <a16:creationId xmlns:a16="http://schemas.microsoft.com/office/drawing/2014/main" id="{BCBABB63-4FB8-4DC5-86FC-A5465E1117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84386" y="2593790"/>
            <a:ext cx="384081" cy="307127"/>
          </a:xfrm>
          <a:prstGeom prst="rect">
            <a:avLst/>
          </a:prstGeom>
        </p:spPr>
      </p:pic>
      <p:sp>
        <p:nvSpPr>
          <p:cNvPr id="166" name="TextBox 165">
            <a:extLst>
              <a:ext uri="{FF2B5EF4-FFF2-40B4-BE49-F238E27FC236}">
                <a16:creationId xmlns:a16="http://schemas.microsoft.com/office/drawing/2014/main" id="{D769B265-45A2-4400-ACC6-7AB9CB6589CB}"/>
              </a:ext>
            </a:extLst>
          </p:cNvPr>
          <p:cNvSpPr txBox="1"/>
          <p:nvPr/>
        </p:nvSpPr>
        <p:spPr>
          <a:xfrm>
            <a:off x="10848760" y="2590833"/>
            <a:ext cx="8952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endParaRPr lang="ru-RU" sz="9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0,07</a:t>
            </a:r>
            <a:r>
              <a:rPr lang="en-US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mln</a:t>
            </a:r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900" dirty="0"/>
          </a:p>
        </p:txBody>
      </p:sp>
      <p:sp>
        <p:nvSpPr>
          <p:cNvPr id="168" name="object 5">
            <a:extLst>
              <a:ext uri="{FF2B5EF4-FFF2-40B4-BE49-F238E27FC236}">
                <a16:creationId xmlns:a16="http://schemas.microsoft.com/office/drawing/2014/main" id="{7FC5F2F0-E382-44C5-9A0D-837970808125}"/>
              </a:ext>
            </a:extLst>
          </p:cNvPr>
          <p:cNvSpPr txBox="1"/>
          <p:nvPr/>
        </p:nvSpPr>
        <p:spPr>
          <a:xfrm>
            <a:off x="10380068" y="1784435"/>
            <a:ext cx="1288700" cy="3642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11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Kashkadarya</a:t>
            </a:r>
            <a:r>
              <a:rPr lang="en-US" sz="11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11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</a:t>
            </a:r>
            <a:endParaRPr lang="ru-RU" sz="1100" b="1" spc="-1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9" name="Picture 8" descr="Picture background">
            <a:extLst>
              <a:ext uri="{FF2B5EF4-FFF2-40B4-BE49-F238E27FC236}">
                <a16:creationId xmlns:a16="http://schemas.microsoft.com/office/drawing/2014/main" id="{8C6F2DE1-C4E4-40B9-A02B-99AA752D4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7605" y="2144982"/>
            <a:ext cx="342317" cy="36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0" name="Group 17">
            <a:extLst>
              <a:ext uri="{FF2B5EF4-FFF2-40B4-BE49-F238E27FC236}">
                <a16:creationId xmlns:a16="http://schemas.microsoft.com/office/drawing/2014/main" id="{4098C473-343F-461B-81C7-E476A02D22A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346040" y="3289239"/>
            <a:ext cx="66170" cy="21663"/>
            <a:chOff x="4973" y="3723"/>
            <a:chExt cx="57" cy="88"/>
          </a:xfrm>
          <a:solidFill>
            <a:srgbClr val="92D050"/>
          </a:solidFill>
        </p:grpSpPr>
        <p:sp>
          <p:nvSpPr>
            <p:cNvPr id="171" name="Freeform 19">
              <a:extLst>
                <a:ext uri="{FF2B5EF4-FFF2-40B4-BE49-F238E27FC236}">
                  <a16:creationId xmlns:a16="http://schemas.microsoft.com/office/drawing/2014/main" id="{109CD64B-C362-460B-899C-67FA138C4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" y="3778"/>
              <a:ext cx="21" cy="33"/>
            </a:xfrm>
            <a:custGeom>
              <a:avLst/>
              <a:gdLst>
                <a:gd name="T0" fmla="*/ 0 w 186"/>
                <a:gd name="T1" fmla="*/ 0 h 305"/>
                <a:gd name="T2" fmla="*/ 39 w 186"/>
                <a:gd name="T3" fmla="*/ 10 h 305"/>
                <a:gd name="T4" fmla="*/ 78 w 186"/>
                <a:gd name="T5" fmla="*/ 24 h 305"/>
                <a:gd name="T6" fmla="*/ 115 w 186"/>
                <a:gd name="T7" fmla="*/ 40 h 305"/>
                <a:gd name="T8" fmla="*/ 131 w 186"/>
                <a:gd name="T9" fmla="*/ 50 h 305"/>
                <a:gd name="T10" fmla="*/ 147 w 186"/>
                <a:gd name="T11" fmla="*/ 60 h 305"/>
                <a:gd name="T12" fmla="*/ 160 w 186"/>
                <a:gd name="T13" fmla="*/ 73 h 305"/>
                <a:gd name="T14" fmla="*/ 171 w 186"/>
                <a:gd name="T15" fmla="*/ 87 h 305"/>
                <a:gd name="T16" fmla="*/ 178 w 186"/>
                <a:gd name="T17" fmla="*/ 103 h 305"/>
                <a:gd name="T18" fmla="*/ 183 w 186"/>
                <a:gd name="T19" fmla="*/ 119 h 305"/>
                <a:gd name="T20" fmla="*/ 186 w 186"/>
                <a:gd name="T21" fmla="*/ 143 h 305"/>
                <a:gd name="T22" fmla="*/ 185 w 186"/>
                <a:gd name="T23" fmla="*/ 168 h 305"/>
                <a:gd name="T24" fmla="*/ 180 w 186"/>
                <a:gd name="T25" fmla="*/ 192 h 305"/>
                <a:gd name="T26" fmla="*/ 170 w 186"/>
                <a:gd name="T27" fmla="*/ 214 h 305"/>
                <a:gd name="T28" fmla="*/ 156 w 186"/>
                <a:gd name="T29" fmla="*/ 235 h 305"/>
                <a:gd name="T30" fmla="*/ 139 w 186"/>
                <a:gd name="T31" fmla="*/ 253 h 305"/>
                <a:gd name="T32" fmla="*/ 118 w 186"/>
                <a:gd name="T33" fmla="*/ 267 h 305"/>
                <a:gd name="T34" fmla="*/ 96 w 186"/>
                <a:gd name="T35" fmla="*/ 279 h 305"/>
                <a:gd name="T36" fmla="*/ 72 w 186"/>
                <a:gd name="T37" fmla="*/ 288 h 305"/>
                <a:gd name="T38" fmla="*/ 49 w 186"/>
                <a:gd name="T39" fmla="*/ 295 h 305"/>
                <a:gd name="T40" fmla="*/ 24 w 186"/>
                <a:gd name="T41" fmla="*/ 300 h 305"/>
                <a:gd name="T42" fmla="*/ 0 w 186"/>
                <a:gd name="T43" fmla="*/ 305 h 305"/>
                <a:gd name="T44" fmla="*/ 0 w 186"/>
                <a:gd name="T45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6" h="305">
                  <a:moveTo>
                    <a:pt x="0" y="0"/>
                  </a:moveTo>
                  <a:lnTo>
                    <a:pt x="39" y="10"/>
                  </a:lnTo>
                  <a:lnTo>
                    <a:pt x="78" y="24"/>
                  </a:lnTo>
                  <a:lnTo>
                    <a:pt x="115" y="40"/>
                  </a:lnTo>
                  <a:lnTo>
                    <a:pt x="131" y="50"/>
                  </a:lnTo>
                  <a:lnTo>
                    <a:pt x="147" y="60"/>
                  </a:lnTo>
                  <a:lnTo>
                    <a:pt x="160" y="73"/>
                  </a:lnTo>
                  <a:lnTo>
                    <a:pt x="171" y="87"/>
                  </a:lnTo>
                  <a:lnTo>
                    <a:pt x="178" y="103"/>
                  </a:lnTo>
                  <a:lnTo>
                    <a:pt x="183" y="119"/>
                  </a:lnTo>
                  <a:lnTo>
                    <a:pt x="186" y="143"/>
                  </a:lnTo>
                  <a:lnTo>
                    <a:pt x="185" y="168"/>
                  </a:lnTo>
                  <a:lnTo>
                    <a:pt x="180" y="192"/>
                  </a:lnTo>
                  <a:lnTo>
                    <a:pt x="170" y="214"/>
                  </a:lnTo>
                  <a:lnTo>
                    <a:pt x="156" y="235"/>
                  </a:lnTo>
                  <a:lnTo>
                    <a:pt x="139" y="253"/>
                  </a:lnTo>
                  <a:lnTo>
                    <a:pt x="118" y="267"/>
                  </a:lnTo>
                  <a:lnTo>
                    <a:pt x="96" y="279"/>
                  </a:lnTo>
                  <a:lnTo>
                    <a:pt x="72" y="288"/>
                  </a:lnTo>
                  <a:lnTo>
                    <a:pt x="49" y="295"/>
                  </a:lnTo>
                  <a:lnTo>
                    <a:pt x="24" y="300"/>
                  </a:lnTo>
                  <a:lnTo>
                    <a:pt x="0" y="30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>
                <a:defRPr/>
              </a:pPr>
              <a:endParaRPr lang="en-US" sz="1799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2" name="Freeform 20">
              <a:extLst>
                <a:ext uri="{FF2B5EF4-FFF2-40B4-BE49-F238E27FC236}">
                  <a16:creationId xmlns:a16="http://schemas.microsoft.com/office/drawing/2014/main" id="{C894FD76-AC69-4C56-BC26-568AAFD631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3" y="3723"/>
              <a:ext cx="17" cy="31"/>
            </a:xfrm>
            <a:custGeom>
              <a:avLst/>
              <a:gdLst>
                <a:gd name="T0" fmla="*/ 152 w 152"/>
                <a:gd name="T1" fmla="*/ 0 h 276"/>
                <a:gd name="T2" fmla="*/ 152 w 152"/>
                <a:gd name="T3" fmla="*/ 276 h 276"/>
                <a:gd name="T4" fmla="*/ 124 w 152"/>
                <a:gd name="T5" fmla="*/ 267 h 276"/>
                <a:gd name="T6" fmla="*/ 98 w 152"/>
                <a:gd name="T7" fmla="*/ 258 h 276"/>
                <a:gd name="T8" fmla="*/ 70 w 152"/>
                <a:gd name="T9" fmla="*/ 244 h 276"/>
                <a:gd name="T10" fmla="*/ 43 w 152"/>
                <a:gd name="T11" fmla="*/ 229 h 276"/>
                <a:gd name="T12" fmla="*/ 29 w 152"/>
                <a:gd name="T13" fmla="*/ 217 h 276"/>
                <a:gd name="T14" fmla="*/ 17 w 152"/>
                <a:gd name="T15" fmla="*/ 205 h 276"/>
                <a:gd name="T16" fmla="*/ 7 w 152"/>
                <a:gd name="T17" fmla="*/ 188 h 276"/>
                <a:gd name="T18" fmla="*/ 2 w 152"/>
                <a:gd name="T19" fmla="*/ 170 h 276"/>
                <a:gd name="T20" fmla="*/ 0 w 152"/>
                <a:gd name="T21" fmla="*/ 149 h 276"/>
                <a:gd name="T22" fmla="*/ 0 w 152"/>
                <a:gd name="T23" fmla="*/ 129 h 276"/>
                <a:gd name="T24" fmla="*/ 4 w 152"/>
                <a:gd name="T25" fmla="*/ 111 h 276"/>
                <a:gd name="T26" fmla="*/ 10 w 152"/>
                <a:gd name="T27" fmla="*/ 92 h 276"/>
                <a:gd name="T28" fmla="*/ 21 w 152"/>
                <a:gd name="T29" fmla="*/ 75 h 276"/>
                <a:gd name="T30" fmla="*/ 36 w 152"/>
                <a:gd name="T31" fmla="*/ 56 h 276"/>
                <a:gd name="T32" fmla="*/ 57 w 152"/>
                <a:gd name="T33" fmla="*/ 39 h 276"/>
                <a:gd name="T34" fmla="*/ 79 w 152"/>
                <a:gd name="T35" fmla="*/ 26 h 276"/>
                <a:gd name="T36" fmla="*/ 102 w 152"/>
                <a:gd name="T37" fmla="*/ 14 h 276"/>
                <a:gd name="T38" fmla="*/ 127 w 152"/>
                <a:gd name="T39" fmla="*/ 6 h 276"/>
                <a:gd name="T40" fmla="*/ 152 w 152"/>
                <a:gd name="T41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2" h="276">
                  <a:moveTo>
                    <a:pt x="152" y="0"/>
                  </a:moveTo>
                  <a:lnTo>
                    <a:pt x="152" y="276"/>
                  </a:lnTo>
                  <a:lnTo>
                    <a:pt x="124" y="267"/>
                  </a:lnTo>
                  <a:lnTo>
                    <a:pt x="98" y="258"/>
                  </a:lnTo>
                  <a:lnTo>
                    <a:pt x="70" y="244"/>
                  </a:lnTo>
                  <a:lnTo>
                    <a:pt x="43" y="229"/>
                  </a:lnTo>
                  <a:lnTo>
                    <a:pt x="29" y="217"/>
                  </a:lnTo>
                  <a:lnTo>
                    <a:pt x="17" y="205"/>
                  </a:lnTo>
                  <a:lnTo>
                    <a:pt x="7" y="188"/>
                  </a:lnTo>
                  <a:lnTo>
                    <a:pt x="2" y="170"/>
                  </a:lnTo>
                  <a:lnTo>
                    <a:pt x="0" y="149"/>
                  </a:lnTo>
                  <a:lnTo>
                    <a:pt x="0" y="129"/>
                  </a:lnTo>
                  <a:lnTo>
                    <a:pt x="4" y="111"/>
                  </a:lnTo>
                  <a:lnTo>
                    <a:pt x="10" y="92"/>
                  </a:lnTo>
                  <a:lnTo>
                    <a:pt x="21" y="75"/>
                  </a:lnTo>
                  <a:lnTo>
                    <a:pt x="36" y="56"/>
                  </a:lnTo>
                  <a:lnTo>
                    <a:pt x="57" y="39"/>
                  </a:lnTo>
                  <a:lnTo>
                    <a:pt x="79" y="26"/>
                  </a:lnTo>
                  <a:lnTo>
                    <a:pt x="102" y="14"/>
                  </a:lnTo>
                  <a:lnTo>
                    <a:pt x="127" y="6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>
                <a:defRPr/>
              </a:pPr>
              <a:endParaRPr lang="en-US" sz="1799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3" name="Freeform 22">
              <a:extLst>
                <a:ext uri="{FF2B5EF4-FFF2-40B4-BE49-F238E27FC236}">
                  <a16:creationId xmlns:a16="http://schemas.microsoft.com/office/drawing/2014/main" id="{31D11E31-DB72-4746-A827-EE8F7C41D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8" y="3802"/>
              <a:ext cx="0" cy="0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>
                <a:defRPr/>
              </a:pPr>
              <a:endParaRPr lang="en-US" sz="1799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74" name="Скругленный прямоугольник 873">
            <a:extLst>
              <a:ext uri="{FF2B5EF4-FFF2-40B4-BE49-F238E27FC236}">
                <a16:creationId xmlns:a16="http://schemas.microsoft.com/office/drawing/2014/main" id="{9F508333-A5BD-4C21-AEC4-D6E3A11D86B9}"/>
              </a:ext>
            </a:extLst>
          </p:cNvPr>
          <p:cNvSpPr/>
          <p:nvPr/>
        </p:nvSpPr>
        <p:spPr>
          <a:xfrm>
            <a:off x="6794556" y="3217265"/>
            <a:ext cx="1286171" cy="1144843"/>
          </a:xfrm>
          <a:prstGeom prst="roundRect">
            <a:avLst>
              <a:gd name="adj" fmla="val 4639"/>
            </a:avLst>
          </a:prstGeom>
          <a:gradFill flip="none" rotWithShape="1">
            <a:gsLst>
              <a:gs pos="10000">
                <a:schemeClr val="accent5">
                  <a:lumMod val="20000"/>
                  <a:lumOff val="80000"/>
                </a:schemeClr>
              </a:gs>
              <a:gs pos="0">
                <a:srgbClr val="59BDCF"/>
              </a:gs>
            </a:gsLst>
            <a:path path="circle">
              <a:fillToRect r="100000" b="100000"/>
            </a:path>
            <a:tileRect l="-100000" t="-100000"/>
          </a:gradFill>
          <a:ln w="6350">
            <a:solidFill>
              <a:srgbClr val="EACB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/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A3DF93AF-771D-4E10-BA88-BD9F5942C904}"/>
              </a:ext>
            </a:extLst>
          </p:cNvPr>
          <p:cNvSpPr txBox="1"/>
          <p:nvPr/>
        </p:nvSpPr>
        <p:spPr>
          <a:xfrm>
            <a:off x="7257485" y="3515569"/>
            <a:ext cx="806151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Ecozone area</a:t>
            </a:r>
          </a:p>
          <a:p>
            <a:pPr algn="ctr"/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20,1 </a:t>
            </a:r>
            <a:r>
              <a:rPr lang="en-US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</a:t>
            </a:r>
            <a:endParaRPr lang="ru-RU" sz="9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6" name="Рисунок 175">
            <a:extLst>
              <a:ext uri="{FF2B5EF4-FFF2-40B4-BE49-F238E27FC236}">
                <a16:creationId xmlns:a16="http://schemas.microsoft.com/office/drawing/2014/main" id="{EA3F0A4A-4A36-4A83-9224-D3C3FCDC14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8581" y="4003858"/>
            <a:ext cx="384081" cy="307127"/>
          </a:xfrm>
          <a:prstGeom prst="rect">
            <a:avLst/>
          </a:prstGeom>
        </p:spPr>
      </p:pic>
      <p:sp>
        <p:nvSpPr>
          <p:cNvPr id="178" name="TextBox 177">
            <a:extLst>
              <a:ext uri="{FF2B5EF4-FFF2-40B4-BE49-F238E27FC236}">
                <a16:creationId xmlns:a16="http://schemas.microsoft.com/office/drawing/2014/main" id="{FE32D7D2-A93A-4A1D-A4E7-C72CE044723B}"/>
              </a:ext>
            </a:extLst>
          </p:cNvPr>
          <p:cNvSpPr txBox="1"/>
          <p:nvPr/>
        </p:nvSpPr>
        <p:spPr>
          <a:xfrm>
            <a:off x="7282955" y="4000901"/>
            <a:ext cx="8952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1,3</a:t>
            </a:r>
            <a:r>
              <a:rPr lang="en-US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mln</a:t>
            </a:r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900" dirty="0"/>
          </a:p>
        </p:txBody>
      </p:sp>
      <p:sp>
        <p:nvSpPr>
          <p:cNvPr id="179" name="object 5">
            <a:extLst>
              <a:ext uri="{FF2B5EF4-FFF2-40B4-BE49-F238E27FC236}">
                <a16:creationId xmlns:a16="http://schemas.microsoft.com/office/drawing/2014/main" id="{1BEBA993-9674-4286-86EE-54C36D59A1F2}"/>
              </a:ext>
            </a:extLst>
          </p:cNvPr>
          <p:cNvSpPr txBox="1"/>
          <p:nvPr/>
        </p:nvSpPr>
        <p:spPr>
          <a:xfrm>
            <a:off x="6950436" y="3194022"/>
            <a:ext cx="974409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11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Namangan region</a:t>
            </a:r>
            <a:endParaRPr lang="ru-RU" sz="1100" b="1" spc="-1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0" name="Group 17">
            <a:extLst>
              <a:ext uri="{FF2B5EF4-FFF2-40B4-BE49-F238E27FC236}">
                <a16:creationId xmlns:a16="http://schemas.microsoft.com/office/drawing/2014/main" id="{DB4860CA-AE7B-46AF-9DAC-684F225F177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370487" y="4050542"/>
            <a:ext cx="66170" cy="21663"/>
            <a:chOff x="4973" y="3723"/>
            <a:chExt cx="57" cy="88"/>
          </a:xfrm>
          <a:solidFill>
            <a:srgbClr val="92D050"/>
          </a:solidFill>
        </p:grpSpPr>
        <p:sp>
          <p:nvSpPr>
            <p:cNvPr id="181" name="Freeform 19">
              <a:extLst>
                <a:ext uri="{FF2B5EF4-FFF2-40B4-BE49-F238E27FC236}">
                  <a16:creationId xmlns:a16="http://schemas.microsoft.com/office/drawing/2014/main" id="{320F11CA-C3B6-48CC-AEFB-ACCE9F0D32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" y="3778"/>
              <a:ext cx="21" cy="33"/>
            </a:xfrm>
            <a:custGeom>
              <a:avLst/>
              <a:gdLst>
                <a:gd name="T0" fmla="*/ 0 w 186"/>
                <a:gd name="T1" fmla="*/ 0 h 305"/>
                <a:gd name="T2" fmla="*/ 39 w 186"/>
                <a:gd name="T3" fmla="*/ 10 h 305"/>
                <a:gd name="T4" fmla="*/ 78 w 186"/>
                <a:gd name="T5" fmla="*/ 24 h 305"/>
                <a:gd name="T6" fmla="*/ 115 w 186"/>
                <a:gd name="T7" fmla="*/ 40 h 305"/>
                <a:gd name="T8" fmla="*/ 131 w 186"/>
                <a:gd name="T9" fmla="*/ 50 h 305"/>
                <a:gd name="T10" fmla="*/ 147 w 186"/>
                <a:gd name="T11" fmla="*/ 60 h 305"/>
                <a:gd name="T12" fmla="*/ 160 w 186"/>
                <a:gd name="T13" fmla="*/ 73 h 305"/>
                <a:gd name="T14" fmla="*/ 171 w 186"/>
                <a:gd name="T15" fmla="*/ 87 h 305"/>
                <a:gd name="T16" fmla="*/ 178 w 186"/>
                <a:gd name="T17" fmla="*/ 103 h 305"/>
                <a:gd name="T18" fmla="*/ 183 w 186"/>
                <a:gd name="T19" fmla="*/ 119 h 305"/>
                <a:gd name="T20" fmla="*/ 186 w 186"/>
                <a:gd name="T21" fmla="*/ 143 h 305"/>
                <a:gd name="T22" fmla="*/ 185 w 186"/>
                <a:gd name="T23" fmla="*/ 168 h 305"/>
                <a:gd name="T24" fmla="*/ 180 w 186"/>
                <a:gd name="T25" fmla="*/ 192 h 305"/>
                <a:gd name="T26" fmla="*/ 170 w 186"/>
                <a:gd name="T27" fmla="*/ 214 h 305"/>
                <a:gd name="T28" fmla="*/ 156 w 186"/>
                <a:gd name="T29" fmla="*/ 235 h 305"/>
                <a:gd name="T30" fmla="*/ 139 w 186"/>
                <a:gd name="T31" fmla="*/ 253 h 305"/>
                <a:gd name="T32" fmla="*/ 118 w 186"/>
                <a:gd name="T33" fmla="*/ 267 h 305"/>
                <a:gd name="T34" fmla="*/ 96 w 186"/>
                <a:gd name="T35" fmla="*/ 279 h 305"/>
                <a:gd name="T36" fmla="*/ 72 w 186"/>
                <a:gd name="T37" fmla="*/ 288 h 305"/>
                <a:gd name="T38" fmla="*/ 49 w 186"/>
                <a:gd name="T39" fmla="*/ 295 h 305"/>
                <a:gd name="T40" fmla="*/ 24 w 186"/>
                <a:gd name="T41" fmla="*/ 300 h 305"/>
                <a:gd name="T42" fmla="*/ 0 w 186"/>
                <a:gd name="T43" fmla="*/ 305 h 305"/>
                <a:gd name="T44" fmla="*/ 0 w 186"/>
                <a:gd name="T45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6" h="305">
                  <a:moveTo>
                    <a:pt x="0" y="0"/>
                  </a:moveTo>
                  <a:lnTo>
                    <a:pt x="39" y="10"/>
                  </a:lnTo>
                  <a:lnTo>
                    <a:pt x="78" y="24"/>
                  </a:lnTo>
                  <a:lnTo>
                    <a:pt x="115" y="40"/>
                  </a:lnTo>
                  <a:lnTo>
                    <a:pt x="131" y="50"/>
                  </a:lnTo>
                  <a:lnTo>
                    <a:pt x="147" y="60"/>
                  </a:lnTo>
                  <a:lnTo>
                    <a:pt x="160" y="73"/>
                  </a:lnTo>
                  <a:lnTo>
                    <a:pt x="171" y="87"/>
                  </a:lnTo>
                  <a:lnTo>
                    <a:pt x="178" y="103"/>
                  </a:lnTo>
                  <a:lnTo>
                    <a:pt x="183" y="119"/>
                  </a:lnTo>
                  <a:lnTo>
                    <a:pt x="186" y="143"/>
                  </a:lnTo>
                  <a:lnTo>
                    <a:pt x="185" y="168"/>
                  </a:lnTo>
                  <a:lnTo>
                    <a:pt x="180" y="192"/>
                  </a:lnTo>
                  <a:lnTo>
                    <a:pt x="170" y="214"/>
                  </a:lnTo>
                  <a:lnTo>
                    <a:pt x="156" y="235"/>
                  </a:lnTo>
                  <a:lnTo>
                    <a:pt x="139" y="253"/>
                  </a:lnTo>
                  <a:lnTo>
                    <a:pt x="118" y="267"/>
                  </a:lnTo>
                  <a:lnTo>
                    <a:pt x="96" y="279"/>
                  </a:lnTo>
                  <a:lnTo>
                    <a:pt x="72" y="288"/>
                  </a:lnTo>
                  <a:lnTo>
                    <a:pt x="49" y="295"/>
                  </a:lnTo>
                  <a:lnTo>
                    <a:pt x="24" y="300"/>
                  </a:lnTo>
                  <a:lnTo>
                    <a:pt x="0" y="30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>
                <a:defRPr/>
              </a:pPr>
              <a:endParaRPr lang="en-US" sz="1799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83" name="Freeform 20">
              <a:extLst>
                <a:ext uri="{FF2B5EF4-FFF2-40B4-BE49-F238E27FC236}">
                  <a16:creationId xmlns:a16="http://schemas.microsoft.com/office/drawing/2014/main" id="{24F0EABA-CA02-4A0B-AD33-F00DEB433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3" y="3723"/>
              <a:ext cx="17" cy="31"/>
            </a:xfrm>
            <a:custGeom>
              <a:avLst/>
              <a:gdLst>
                <a:gd name="T0" fmla="*/ 152 w 152"/>
                <a:gd name="T1" fmla="*/ 0 h 276"/>
                <a:gd name="T2" fmla="*/ 152 w 152"/>
                <a:gd name="T3" fmla="*/ 276 h 276"/>
                <a:gd name="T4" fmla="*/ 124 w 152"/>
                <a:gd name="T5" fmla="*/ 267 h 276"/>
                <a:gd name="T6" fmla="*/ 98 w 152"/>
                <a:gd name="T7" fmla="*/ 258 h 276"/>
                <a:gd name="T8" fmla="*/ 70 w 152"/>
                <a:gd name="T9" fmla="*/ 244 h 276"/>
                <a:gd name="T10" fmla="*/ 43 w 152"/>
                <a:gd name="T11" fmla="*/ 229 h 276"/>
                <a:gd name="T12" fmla="*/ 29 w 152"/>
                <a:gd name="T13" fmla="*/ 217 h 276"/>
                <a:gd name="T14" fmla="*/ 17 w 152"/>
                <a:gd name="T15" fmla="*/ 205 h 276"/>
                <a:gd name="T16" fmla="*/ 7 w 152"/>
                <a:gd name="T17" fmla="*/ 188 h 276"/>
                <a:gd name="T18" fmla="*/ 2 w 152"/>
                <a:gd name="T19" fmla="*/ 170 h 276"/>
                <a:gd name="T20" fmla="*/ 0 w 152"/>
                <a:gd name="T21" fmla="*/ 149 h 276"/>
                <a:gd name="T22" fmla="*/ 0 w 152"/>
                <a:gd name="T23" fmla="*/ 129 h 276"/>
                <a:gd name="T24" fmla="*/ 4 w 152"/>
                <a:gd name="T25" fmla="*/ 111 h 276"/>
                <a:gd name="T26" fmla="*/ 10 w 152"/>
                <a:gd name="T27" fmla="*/ 92 h 276"/>
                <a:gd name="T28" fmla="*/ 21 w 152"/>
                <a:gd name="T29" fmla="*/ 75 h 276"/>
                <a:gd name="T30" fmla="*/ 36 w 152"/>
                <a:gd name="T31" fmla="*/ 56 h 276"/>
                <a:gd name="T32" fmla="*/ 57 w 152"/>
                <a:gd name="T33" fmla="*/ 39 h 276"/>
                <a:gd name="T34" fmla="*/ 79 w 152"/>
                <a:gd name="T35" fmla="*/ 26 h 276"/>
                <a:gd name="T36" fmla="*/ 102 w 152"/>
                <a:gd name="T37" fmla="*/ 14 h 276"/>
                <a:gd name="T38" fmla="*/ 127 w 152"/>
                <a:gd name="T39" fmla="*/ 6 h 276"/>
                <a:gd name="T40" fmla="*/ 152 w 152"/>
                <a:gd name="T41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2" h="276">
                  <a:moveTo>
                    <a:pt x="152" y="0"/>
                  </a:moveTo>
                  <a:lnTo>
                    <a:pt x="152" y="276"/>
                  </a:lnTo>
                  <a:lnTo>
                    <a:pt x="124" y="267"/>
                  </a:lnTo>
                  <a:lnTo>
                    <a:pt x="98" y="258"/>
                  </a:lnTo>
                  <a:lnTo>
                    <a:pt x="70" y="244"/>
                  </a:lnTo>
                  <a:lnTo>
                    <a:pt x="43" y="229"/>
                  </a:lnTo>
                  <a:lnTo>
                    <a:pt x="29" y="217"/>
                  </a:lnTo>
                  <a:lnTo>
                    <a:pt x="17" y="205"/>
                  </a:lnTo>
                  <a:lnTo>
                    <a:pt x="7" y="188"/>
                  </a:lnTo>
                  <a:lnTo>
                    <a:pt x="2" y="170"/>
                  </a:lnTo>
                  <a:lnTo>
                    <a:pt x="0" y="149"/>
                  </a:lnTo>
                  <a:lnTo>
                    <a:pt x="0" y="129"/>
                  </a:lnTo>
                  <a:lnTo>
                    <a:pt x="4" y="111"/>
                  </a:lnTo>
                  <a:lnTo>
                    <a:pt x="10" y="92"/>
                  </a:lnTo>
                  <a:lnTo>
                    <a:pt x="21" y="75"/>
                  </a:lnTo>
                  <a:lnTo>
                    <a:pt x="36" y="56"/>
                  </a:lnTo>
                  <a:lnTo>
                    <a:pt x="57" y="39"/>
                  </a:lnTo>
                  <a:lnTo>
                    <a:pt x="79" y="26"/>
                  </a:lnTo>
                  <a:lnTo>
                    <a:pt x="102" y="14"/>
                  </a:lnTo>
                  <a:lnTo>
                    <a:pt x="127" y="6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>
                <a:defRPr/>
              </a:pPr>
              <a:endParaRPr lang="en-US" sz="1799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84" name="Freeform 22">
              <a:extLst>
                <a:ext uri="{FF2B5EF4-FFF2-40B4-BE49-F238E27FC236}">
                  <a16:creationId xmlns:a16="http://schemas.microsoft.com/office/drawing/2014/main" id="{4507BB00-820B-4786-8A90-B826968E2C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8" y="3802"/>
              <a:ext cx="0" cy="0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>
                <a:defRPr/>
              </a:pPr>
              <a:endParaRPr lang="en-US" sz="1799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185" name="Picture 8" descr="Picture background">
            <a:extLst>
              <a:ext uri="{FF2B5EF4-FFF2-40B4-BE49-F238E27FC236}">
                <a16:creationId xmlns:a16="http://schemas.microsoft.com/office/drawing/2014/main" id="{0B7C017D-A9CC-48EC-B84F-4D6A35599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800" y="3555050"/>
            <a:ext cx="342317" cy="36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" name="Скругленный прямоугольник 873">
            <a:extLst>
              <a:ext uri="{FF2B5EF4-FFF2-40B4-BE49-F238E27FC236}">
                <a16:creationId xmlns:a16="http://schemas.microsoft.com/office/drawing/2014/main" id="{21AF44E0-4DC2-494B-B5F6-981EEBA15EB5}"/>
              </a:ext>
            </a:extLst>
          </p:cNvPr>
          <p:cNvSpPr/>
          <p:nvPr/>
        </p:nvSpPr>
        <p:spPr>
          <a:xfrm>
            <a:off x="8584641" y="3217265"/>
            <a:ext cx="1286171" cy="1144843"/>
          </a:xfrm>
          <a:prstGeom prst="roundRect">
            <a:avLst>
              <a:gd name="adj" fmla="val 4639"/>
            </a:avLst>
          </a:prstGeom>
          <a:gradFill flip="none" rotWithShape="1">
            <a:gsLst>
              <a:gs pos="10000">
                <a:schemeClr val="accent5">
                  <a:lumMod val="20000"/>
                  <a:lumOff val="80000"/>
                </a:schemeClr>
              </a:gs>
              <a:gs pos="0">
                <a:srgbClr val="59BDCF"/>
              </a:gs>
            </a:gsLst>
            <a:path path="circle">
              <a:fillToRect r="100000" b="100000"/>
            </a:path>
            <a:tileRect l="-100000" t="-100000"/>
          </a:gradFill>
          <a:ln w="6350">
            <a:solidFill>
              <a:srgbClr val="EACB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/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43CEC91F-F663-43E2-82D0-327A6232A81E}"/>
              </a:ext>
            </a:extLst>
          </p:cNvPr>
          <p:cNvSpPr txBox="1"/>
          <p:nvPr/>
        </p:nvSpPr>
        <p:spPr>
          <a:xfrm>
            <a:off x="9047570" y="3515569"/>
            <a:ext cx="806151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Ecozone area</a:t>
            </a:r>
          </a:p>
          <a:p>
            <a:pPr algn="ctr"/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2,0 </a:t>
            </a:r>
            <a:r>
              <a:rPr lang="en-US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</a:t>
            </a:r>
            <a:endParaRPr lang="ru-RU" sz="9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8" name="Рисунок 187">
            <a:extLst>
              <a:ext uri="{FF2B5EF4-FFF2-40B4-BE49-F238E27FC236}">
                <a16:creationId xmlns:a16="http://schemas.microsoft.com/office/drawing/2014/main" id="{82AC4F08-8DDA-4954-A11A-2F5114A87A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8666" y="4003858"/>
            <a:ext cx="384081" cy="307127"/>
          </a:xfrm>
          <a:prstGeom prst="rect">
            <a:avLst/>
          </a:prstGeom>
        </p:spPr>
      </p:pic>
      <p:sp>
        <p:nvSpPr>
          <p:cNvPr id="189" name="TextBox 188">
            <a:extLst>
              <a:ext uri="{FF2B5EF4-FFF2-40B4-BE49-F238E27FC236}">
                <a16:creationId xmlns:a16="http://schemas.microsoft.com/office/drawing/2014/main" id="{A551607A-7E7F-464A-8B7F-C810AD3F810E}"/>
              </a:ext>
            </a:extLst>
          </p:cNvPr>
          <p:cNvSpPr txBox="1"/>
          <p:nvPr/>
        </p:nvSpPr>
        <p:spPr>
          <a:xfrm>
            <a:off x="9073040" y="4000901"/>
            <a:ext cx="8952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endParaRPr lang="ru-RU" sz="9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0,07</a:t>
            </a:r>
            <a:r>
              <a:rPr lang="en-US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mln</a:t>
            </a:r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900" dirty="0"/>
          </a:p>
        </p:txBody>
      </p:sp>
      <p:sp>
        <p:nvSpPr>
          <p:cNvPr id="190" name="object 5">
            <a:extLst>
              <a:ext uri="{FF2B5EF4-FFF2-40B4-BE49-F238E27FC236}">
                <a16:creationId xmlns:a16="http://schemas.microsoft.com/office/drawing/2014/main" id="{0223BADB-9365-4EE6-A0A9-D937B8378D64}"/>
              </a:ext>
            </a:extLst>
          </p:cNvPr>
          <p:cNvSpPr txBox="1"/>
          <p:nvPr/>
        </p:nvSpPr>
        <p:spPr>
          <a:xfrm>
            <a:off x="8740521" y="3194022"/>
            <a:ext cx="1017775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11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Samarkand region</a:t>
            </a:r>
            <a:endParaRPr lang="ru-RU" sz="1100" b="1" spc="-1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1" name="Picture 8" descr="Picture background">
            <a:extLst>
              <a:ext uri="{FF2B5EF4-FFF2-40B4-BE49-F238E27FC236}">
                <a16:creationId xmlns:a16="http://schemas.microsoft.com/office/drawing/2014/main" id="{409D35CF-C6FB-45BD-8C25-014D74D60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885" y="3555050"/>
            <a:ext cx="342317" cy="36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2" name="Скругленный прямоугольник 873">
            <a:extLst>
              <a:ext uri="{FF2B5EF4-FFF2-40B4-BE49-F238E27FC236}">
                <a16:creationId xmlns:a16="http://schemas.microsoft.com/office/drawing/2014/main" id="{C194ACAA-35C9-4719-B9C9-32F57FBEB5C4}"/>
              </a:ext>
            </a:extLst>
          </p:cNvPr>
          <p:cNvSpPr/>
          <p:nvPr/>
        </p:nvSpPr>
        <p:spPr>
          <a:xfrm>
            <a:off x="10380068" y="3233952"/>
            <a:ext cx="1286171" cy="1144843"/>
          </a:xfrm>
          <a:prstGeom prst="roundRect">
            <a:avLst>
              <a:gd name="adj" fmla="val 4639"/>
            </a:avLst>
          </a:prstGeom>
          <a:gradFill flip="none" rotWithShape="1">
            <a:gsLst>
              <a:gs pos="10000">
                <a:schemeClr val="accent5">
                  <a:lumMod val="20000"/>
                  <a:lumOff val="80000"/>
                </a:schemeClr>
              </a:gs>
              <a:gs pos="0">
                <a:srgbClr val="59BDCF"/>
              </a:gs>
            </a:gsLst>
            <a:path path="circle">
              <a:fillToRect r="100000" b="100000"/>
            </a:path>
            <a:tileRect l="-100000" t="-100000"/>
          </a:gradFill>
          <a:ln w="6350">
            <a:solidFill>
              <a:srgbClr val="EACB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/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5A1686F1-336C-4A10-8956-D9BC3E6B207A}"/>
              </a:ext>
            </a:extLst>
          </p:cNvPr>
          <p:cNvSpPr txBox="1"/>
          <p:nvPr/>
        </p:nvSpPr>
        <p:spPr>
          <a:xfrm>
            <a:off x="10842997" y="3532256"/>
            <a:ext cx="806151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Ecozone area</a:t>
            </a:r>
          </a:p>
          <a:p>
            <a:pPr algn="ctr"/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22,5 </a:t>
            </a:r>
            <a:r>
              <a:rPr lang="en-US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</a:t>
            </a:r>
            <a:endParaRPr lang="ru-RU" sz="9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" name="Рисунок 193">
            <a:extLst>
              <a:ext uri="{FF2B5EF4-FFF2-40B4-BE49-F238E27FC236}">
                <a16:creationId xmlns:a16="http://schemas.microsoft.com/office/drawing/2014/main" id="{A21AC3CF-116F-4689-81DB-95A8FB6113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04093" y="4020545"/>
            <a:ext cx="384081" cy="307127"/>
          </a:xfrm>
          <a:prstGeom prst="rect">
            <a:avLst/>
          </a:prstGeom>
        </p:spPr>
      </p:pic>
      <p:sp>
        <p:nvSpPr>
          <p:cNvPr id="195" name="TextBox 194">
            <a:extLst>
              <a:ext uri="{FF2B5EF4-FFF2-40B4-BE49-F238E27FC236}">
                <a16:creationId xmlns:a16="http://schemas.microsoft.com/office/drawing/2014/main" id="{0BA16449-46AA-4173-A233-C01F556C7CCE}"/>
              </a:ext>
            </a:extLst>
          </p:cNvPr>
          <p:cNvSpPr txBox="1"/>
          <p:nvPr/>
        </p:nvSpPr>
        <p:spPr>
          <a:xfrm>
            <a:off x="10868467" y="4017588"/>
            <a:ext cx="8952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0,81</a:t>
            </a:r>
            <a:r>
              <a:rPr lang="en-US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mln</a:t>
            </a:r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900" dirty="0"/>
          </a:p>
        </p:txBody>
      </p:sp>
      <p:sp>
        <p:nvSpPr>
          <p:cNvPr id="196" name="object 5">
            <a:extLst>
              <a:ext uri="{FF2B5EF4-FFF2-40B4-BE49-F238E27FC236}">
                <a16:creationId xmlns:a16="http://schemas.microsoft.com/office/drawing/2014/main" id="{A1B2C7B3-7A62-4866-8CC3-ABF3B7EDE653}"/>
              </a:ext>
            </a:extLst>
          </p:cNvPr>
          <p:cNvSpPr txBox="1"/>
          <p:nvPr/>
        </p:nvSpPr>
        <p:spPr>
          <a:xfrm>
            <a:off x="10418090" y="3210709"/>
            <a:ext cx="1291515" cy="3642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11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Surkhandarya</a:t>
            </a:r>
            <a:r>
              <a:rPr lang="en-US" sz="11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11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</a:t>
            </a:r>
            <a:endParaRPr lang="ru-RU" sz="1100" b="1" spc="-1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7" name="Picture 8" descr="Picture background">
            <a:extLst>
              <a:ext uri="{FF2B5EF4-FFF2-40B4-BE49-F238E27FC236}">
                <a16:creationId xmlns:a16="http://schemas.microsoft.com/office/drawing/2014/main" id="{4FD13B0C-FD20-4E9B-94ED-080274FEC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7312" y="3571737"/>
            <a:ext cx="342317" cy="36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9" name="Group 17">
            <a:extLst>
              <a:ext uri="{FF2B5EF4-FFF2-40B4-BE49-F238E27FC236}">
                <a16:creationId xmlns:a16="http://schemas.microsoft.com/office/drawing/2014/main" id="{1615CB6B-7510-426F-8F0F-BD0E9DA7574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389406" y="4672408"/>
            <a:ext cx="66170" cy="21663"/>
            <a:chOff x="4973" y="3723"/>
            <a:chExt cx="57" cy="88"/>
          </a:xfrm>
          <a:solidFill>
            <a:srgbClr val="92D050"/>
          </a:solidFill>
        </p:grpSpPr>
        <p:sp>
          <p:nvSpPr>
            <p:cNvPr id="200" name="Freeform 19">
              <a:extLst>
                <a:ext uri="{FF2B5EF4-FFF2-40B4-BE49-F238E27FC236}">
                  <a16:creationId xmlns:a16="http://schemas.microsoft.com/office/drawing/2014/main" id="{A30475F7-907D-4698-BDB7-4882464CD2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" y="3778"/>
              <a:ext cx="21" cy="33"/>
            </a:xfrm>
            <a:custGeom>
              <a:avLst/>
              <a:gdLst>
                <a:gd name="T0" fmla="*/ 0 w 186"/>
                <a:gd name="T1" fmla="*/ 0 h 305"/>
                <a:gd name="T2" fmla="*/ 39 w 186"/>
                <a:gd name="T3" fmla="*/ 10 h 305"/>
                <a:gd name="T4" fmla="*/ 78 w 186"/>
                <a:gd name="T5" fmla="*/ 24 h 305"/>
                <a:gd name="T6" fmla="*/ 115 w 186"/>
                <a:gd name="T7" fmla="*/ 40 h 305"/>
                <a:gd name="T8" fmla="*/ 131 w 186"/>
                <a:gd name="T9" fmla="*/ 50 h 305"/>
                <a:gd name="T10" fmla="*/ 147 w 186"/>
                <a:gd name="T11" fmla="*/ 60 h 305"/>
                <a:gd name="T12" fmla="*/ 160 w 186"/>
                <a:gd name="T13" fmla="*/ 73 h 305"/>
                <a:gd name="T14" fmla="*/ 171 w 186"/>
                <a:gd name="T15" fmla="*/ 87 h 305"/>
                <a:gd name="T16" fmla="*/ 178 w 186"/>
                <a:gd name="T17" fmla="*/ 103 h 305"/>
                <a:gd name="T18" fmla="*/ 183 w 186"/>
                <a:gd name="T19" fmla="*/ 119 h 305"/>
                <a:gd name="T20" fmla="*/ 186 w 186"/>
                <a:gd name="T21" fmla="*/ 143 h 305"/>
                <a:gd name="T22" fmla="*/ 185 w 186"/>
                <a:gd name="T23" fmla="*/ 168 h 305"/>
                <a:gd name="T24" fmla="*/ 180 w 186"/>
                <a:gd name="T25" fmla="*/ 192 h 305"/>
                <a:gd name="T26" fmla="*/ 170 w 186"/>
                <a:gd name="T27" fmla="*/ 214 h 305"/>
                <a:gd name="T28" fmla="*/ 156 w 186"/>
                <a:gd name="T29" fmla="*/ 235 h 305"/>
                <a:gd name="T30" fmla="*/ 139 w 186"/>
                <a:gd name="T31" fmla="*/ 253 h 305"/>
                <a:gd name="T32" fmla="*/ 118 w 186"/>
                <a:gd name="T33" fmla="*/ 267 h 305"/>
                <a:gd name="T34" fmla="*/ 96 w 186"/>
                <a:gd name="T35" fmla="*/ 279 h 305"/>
                <a:gd name="T36" fmla="*/ 72 w 186"/>
                <a:gd name="T37" fmla="*/ 288 h 305"/>
                <a:gd name="T38" fmla="*/ 49 w 186"/>
                <a:gd name="T39" fmla="*/ 295 h 305"/>
                <a:gd name="T40" fmla="*/ 24 w 186"/>
                <a:gd name="T41" fmla="*/ 300 h 305"/>
                <a:gd name="T42" fmla="*/ 0 w 186"/>
                <a:gd name="T43" fmla="*/ 305 h 305"/>
                <a:gd name="T44" fmla="*/ 0 w 186"/>
                <a:gd name="T45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6" h="305">
                  <a:moveTo>
                    <a:pt x="0" y="0"/>
                  </a:moveTo>
                  <a:lnTo>
                    <a:pt x="39" y="10"/>
                  </a:lnTo>
                  <a:lnTo>
                    <a:pt x="78" y="24"/>
                  </a:lnTo>
                  <a:lnTo>
                    <a:pt x="115" y="40"/>
                  </a:lnTo>
                  <a:lnTo>
                    <a:pt x="131" y="50"/>
                  </a:lnTo>
                  <a:lnTo>
                    <a:pt x="147" y="60"/>
                  </a:lnTo>
                  <a:lnTo>
                    <a:pt x="160" y="73"/>
                  </a:lnTo>
                  <a:lnTo>
                    <a:pt x="171" y="87"/>
                  </a:lnTo>
                  <a:lnTo>
                    <a:pt x="178" y="103"/>
                  </a:lnTo>
                  <a:lnTo>
                    <a:pt x="183" y="119"/>
                  </a:lnTo>
                  <a:lnTo>
                    <a:pt x="186" y="143"/>
                  </a:lnTo>
                  <a:lnTo>
                    <a:pt x="185" y="168"/>
                  </a:lnTo>
                  <a:lnTo>
                    <a:pt x="180" y="192"/>
                  </a:lnTo>
                  <a:lnTo>
                    <a:pt x="170" y="214"/>
                  </a:lnTo>
                  <a:lnTo>
                    <a:pt x="156" y="235"/>
                  </a:lnTo>
                  <a:lnTo>
                    <a:pt x="139" y="253"/>
                  </a:lnTo>
                  <a:lnTo>
                    <a:pt x="118" y="267"/>
                  </a:lnTo>
                  <a:lnTo>
                    <a:pt x="96" y="279"/>
                  </a:lnTo>
                  <a:lnTo>
                    <a:pt x="72" y="288"/>
                  </a:lnTo>
                  <a:lnTo>
                    <a:pt x="49" y="295"/>
                  </a:lnTo>
                  <a:lnTo>
                    <a:pt x="24" y="300"/>
                  </a:lnTo>
                  <a:lnTo>
                    <a:pt x="0" y="30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>
                <a:defRPr/>
              </a:pPr>
              <a:endParaRPr lang="en-US" sz="1799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01" name="Freeform 20">
              <a:extLst>
                <a:ext uri="{FF2B5EF4-FFF2-40B4-BE49-F238E27FC236}">
                  <a16:creationId xmlns:a16="http://schemas.microsoft.com/office/drawing/2014/main" id="{8A31BAA5-DD3A-4EA1-B73C-13A1E56A3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3" y="3723"/>
              <a:ext cx="17" cy="31"/>
            </a:xfrm>
            <a:custGeom>
              <a:avLst/>
              <a:gdLst>
                <a:gd name="T0" fmla="*/ 152 w 152"/>
                <a:gd name="T1" fmla="*/ 0 h 276"/>
                <a:gd name="T2" fmla="*/ 152 w 152"/>
                <a:gd name="T3" fmla="*/ 276 h 276"/>
                <a:gd name="T4" fmla="*/ 124 w 152"/>
                <a:gd name="T5" fmla="*/ 267 h 276"/>
                <a:gd name="T6" fmla="*/ 98 w 152"/>
                <a:gd name="T7" fmla="*/ 258 h 276"/>
                <a:gd name="T8" fmla="*/ 70 w 152"/>
                <a:gd name="T9" fmla="*/ 244 h 276"/>
                <a:gd name="T10" fmla="*/ 43 w 152"/>
                <a:gd name="T11" fmla="*/ 229 h 276"/>
                <a:gd name="T12" fmla="*/ 29 w 152"/>
                <a:gd name="T13" fmla="*/ 217 h 276"/>
                <a:gd name="T14" fmla="*/ 17 w 152"/>
                <a:gd name="T15" fmla="*/ 205 h 276"/>
                <a:gd name="T16" fmla="*/ 7 w 152"/>
                <a:gd name="T17" fmla="*/ 188 h 276"/>
                <a:gd name="T18" fmla="*/ 2 w 152"/>
                <a:gd name="T19" fmla="*/ 170 h 276"/>
                <a:gd name="T20" fmla="*/ 0 w 152"/>
                <a:gd name="T21" fmla="*/ 149 h 276"/>
                <a:gd name="T22" fmla="*/ 0 w 152"/>
                <a:gd name="T23" fmla="*/ 129 h 276"/>
                <a:gd name="T24" fmla="*/ 4 w 152"/>
                <a:gd name="T25" fmla="*/ 111 h 276"/>
                <a:gd name="T26" fmla="*/ 10 w 152"/>
                <a:gd name="T27" fmla="*/ 92 h 276"/>
                <a:gd name="T28" fmla="*/ 21 w 152"/>
                <a:gd name="T29" fmla="*/ 75 h 276"/>
                <a:gd name="T30" fmla="*/ 36 w 152"/>
                <a:gd name="T31" fmla="*/ 56 h 276"/>
                <a:gd name="T32" fmla="*/ 57 w 152"/>
                <a:gd name="T33" fmla="*/ 39 h 276"/>
                <a:gd name="T34" fmla="*/ 79 w 152"/>
                <a:gd name="T35" fmla="*/ 26 h 276"/>
                <a:gd name="T36" fmla="*/ 102 w 152"/>
                <a:gd name="T37" fmla="*/ 14 h 276"/>
                <a:gd name="T38" fmla="*/ 127 w 152"/>
                <a:gd name="T39" fmla="*/ 6 h 276"/>
                <a:gd name="T40" fmla="*/ 152 w 152"/>
                <a:gd name="T41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2" h="276">
                  <a:moveTo>
                    <a:pt x="152" y="0"/>
                  </a:moveTo>
                  <a:lnTo>
                    <a:pt x="152" y="276"/>
                  </a:lnTo>
                  <a:lnTo>
                    <a:pt x="124" y="267"/>
                  </a:lnTo>
                  <a:lnTo>
                    <a:pt x="98" y="258"/>
                  </a:lnTo>
                  <a:lnTo>
                    <a:pt x="70" y="244"/>
                  </a:lnTo>
                  <a:lnTo>
                    <a:pt x="43" y="229"/>
                  </a:lnTo>
                  <a:lnTo>
                    <a:pt x="29" y="217"/>
                  </a:lnTo>
                  <a:lnTo>
                    <a:pt x="17" y="205"/>
                  </a:lnTo>
                  <a:lnTo>
                    <a:pt x="7" y="188"/>
                  </a:lnTo>
                  <a:lnTo>
                    <a:pt x="2" y="170"/>
                  </a:lnTo>
                  <a:lnTo>
                    <a:pt x="0" y="149"/>
                  </a:lnTo>
                  <a:lnTo>
                    <a:pt x="0" y="129"/>
                  </a:lnTo>
                  <a:lnTo>
                    <a:pt x="4" y="111"/>
                  </a:lnTo>
                  <a:lnTo>
                    <a:pt x="10" y="92"/>
                  </a:lnTo>
                  <a:lnTo>
                    <a:pt x="21" y="75"/>
                  </a:lnTo>
                  <a:lnTo>
                    <a:pt x="36" y="56"/>
                  </a:lnTo>
                  <a:lnTo>
                    <a:pt x="57" y="39"/>
                  </a:lnTo>
                  <a:lnTo>
                    <a:pt x="79" y="26"/>
                  </a:lnTo>
                  <a:lnTo>
                    <a:pt x="102" y="14"/>
                  </a:lnTo>
                  <a:lnTo>
                    <a:pt x="127" y="6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>
                <a:defRPr/>
              </a:pPr>
              <a:endParaRPr lang="en-US" sz="1799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02" name="Freeform 22">
              <a:extLst>
                <a:ext uri="{FF2B5EF4-FFF2-40B4-BE49-F238E27FC236}">
                  <a16:creationId xmlns:a16="http://schemas.microsoft.com/office/drawing/2014/main" id="{5A468152-76BC-4847-BB52-E04B98CE80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8" y="3802"/>
              <a:ext cx="0" cy="0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>
                <a:defRPr/>
              </a:pPr>
              <a:endParaRPr lang="en-US" sz="1799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203" name="Скругленный прямоугольник 873">
            <a:extLst>
              <a:ext uri="{FF2B5EF4-FFF2-40B4-BE49-F238E27FC236}">
                <a16:creationId xmlns:a16="http://schemas.microsoft.com/office/drawing/2014/main" id="{73AEB5D2-05A8-470D-8D15-8D7B3CB7B683}"/>
              </a:ext>
            </a:extLst>
          </p:cNvPr>
          <p:cNvSpPr/>
          <p:nvPr/>
        </p:nvSpPr>
        <p:spPr>
          <a:xfrm>
            <a:off x="6837922" y="4600434"/>
            <a:ext cx="1286171" cy="1144843"/>
          </a:xfrm>
          <a:prstGeom prst="roundRect">
            <a:avLst>
              <a:gd name="adj" fmla="val 4639"/>
            </a:avLst>
          </a:prstGeom>
          <a:gradFill flip="none" rotWithShape="1">
            <a:gsLst>
              <a:gs pos="10000">
                <a:schemeClr val="accent5">
                  <a:lumMod val="20000"/>
                  <a:lumOff val="80000"/>
                </a:schemeClr>
              </a:gs>
              <a:gs pos="0">
                <a:srgbClr val="59BDCF"/>
              </a:gs>
            </a:gsLst>
            <a:path path="circle">
              <a:fillToRect r="100000" b="100000"/>
            </a:path>
            <a:tileRect l="-100000" t="-100000"/>
          </a:gradFill>
          <a:ln w="6350">
            <a:solidFill>
              <a:srgbClr val="EACB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/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939C0201-06DC-4ABB-8D92-C6769D3AC130}"/>
              </a:ext>
            </a:extLst>
          </p:cNvPr>
          <p:cNvSpPr txBox="1"/>
          <p:nvPr/>
        </p:nvSpPr>
        <p:spPr>
          <a:xfrm>
            <a:off x="7300851" y="4898738"/>
            <a:ext cx="806151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Ecozone area</a:t>
            </a:r>
          </a:p>
          <a:p>
            <a:pPr algn="ctr"/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186,7 </a:t>
            </a:r>
            <a:r>
              <a:rPr lang="en-US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</a:t>
            </a:r>
            <a:endParaRPr lang="ru-RU" sz="9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" name="Рисунок 204">
            <a:extLst>
              <a:ext uri="{FF2B5EF4-FFF2-40B4-BE49-F238E27FC236}">
                <a16:creationId xmlns:a16="http://schemas.microsoft.com/office/drawing/2014/main" id="{FC9B165F-3AE6-4D1F-B226-01CF67CE02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1947" y="5387027"/>
            <a:ext cx="384081" cy="307127"/>
          </a:xfrm>
          <a:prstGeom prst="rect">
            <a:avLst/>
          </a:prstGeom>
        </p:spPr>
      </p:pic>
      <p:sp>
        <p:nvSpPr>
          <p:cNvPr id="206" name="TextBox 205">
            <a:extLst>
              <a:ext uri="{FF2B5EF4-FFF2-40B4-BE49-F238E27FC236}">
                <a16:creationId xmlns:a16="http://schemas.microsoft.com/office/drawing/2014/main" id="{8B27DCD0-CF50-44ED-A3C7-D4E4B6A60F69}"/>
              </a:ext>
            </a:extLst>
          </p:cNvPr>
          <p:cNvSpPr txBox="1"/>
          <p:nvPr/>
        </p:nvSpPr>
        <p:spPr>
          <a:xfrm>
            <a:off x="7326321" y="5384070"/>
            <a:ext cx="8952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endParaRPr lang="ru-RU" sz="9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2,5</a:t>
            </a:r>
            <a:r>
              <a:rPr lang="en-US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mln</a:t>
            </a:r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900" dirty="0"/>
          </a:p>
        </p:txBody>
      </p:sp>
      <p:sp>
        <p:nvSpPr>
          <p:cNvPr id="207" name="object 5">
            <a:extLst>
              <a:ext uri="{FF2B5EF4-FFF2-40B4-BE49-F238E27FC236}">
                <a16:creationId xmlns:a16="http://schemas.microsoft.com/office/drawing/2014/main" id="{BB309CAF-5D48-4774-9A2A-6481F41DCE02}"/>
              </a:ext>
            </a:extLst>
          </p:cNvPr>
          <p:cNvSpPr txBox="1"/>
          <p:nvPr/>
        </p:nvSpPr>
        <p:spPr>
          <a:xfrm>
            <a:off x="6993802" y="4577191"/>
            <a:ext cx="974409" cy="3642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11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Tashkent </a:t>
            </a: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11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</a:t>
            </a:r>
            <a:endParaRPr lang="ru-RU" sz="1100" b="1" spc="-1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8" name="Group 17">
            <a:extLst>
              <a:ext uri="{FF2B5EF4-FFF2-40B4-BE49-F238E27FC236}">
                <a16:creationId xmlns:a16="http://schemas.microsoft.com/office/drawing/2014/main" id="{B06593DD-30AC-4A6F-8F34-DCB486F9BF5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413853" y="5433711"/>
            <a:ext cx="66170" cy="21663"/>
            <a:chOff x="4973" y="3723"/>
            <a:chExt cx="57" cy="88"/>
          </a:xfrm>
          <a:solidFill>
            <a:srgbClr val="92D050"/>
          </a:solidFill>
        </p:grpSpPr>
        <p:sp>
          <p:nvSpPr>
            <p:cNvPr id="209" name="Freeform 19">
              <a:extLst>
                <a:ext uri="{FF2B5EF4-FFF2-40B4-BE49-F238E27FC236}">
                  <a16:creationId xmlns:a16="http://schemas.microsoft.com/office/drawing/2014/main" id="{A2B305D1-B964-41B6-9570-07337C5AF5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" y="3778"/>
              <a:ext cx="21" cy="33"/>
            </a:xfrm>
            <a:custGeom>
              <a:avLst/>
              <a:gdLst>
                <a:gd name="T0" fmla="*/ 0 w 186"/>
                <a:gd name="T1" fmla="*/ 0 h 305"/>
                <a:gd name="T2" fmla="*/ 39 w 186"/>
                <a:gd name="T3" fmla="*/ 10 h 305"/>
                <a:gd name="T4" fmla="*/ 78 w 186"/>
                <a:gd name="T5" fmla="*/ 24 h 305"/>
                <a:gd name="T6" fmla="*/ 115 w 186"/>
                <a:gd name="T7" fmla="*/ 40 h 305"/>
                <a:gd name="T8" fmla="*/ 131 w 186"/>
                <a:gd name="T9" fmla="*/ 50 h 305"/>
                <a:gd name="T10" fmla="*/ 147 w 186"/>
                <a:gd name="T11" fmla="*/ 60 h 305"/>
                <a:gd name="T12" fmla="*/ 160 w 186"/>
                <a:gd name="T13" fmla="*/ 73 h 305"/>
                <a:gd name="T14" fmla="*/ 171 w 186"/>
                <a:gd name="T15" fmla="*/ 87 h 305"/>
                <a:gd name="T16" fmla="*/ 178 w 186"/>
                <a:gd name="T17" fmla="*/ 103 h 305"/>
                <a:gd name="T18" fmla="*/ 183 w 186"/>
                <a:gd name="T19" fmla="*/ 119 h 305"/>
                <a:gd name="T20" fmla="*/ 186 w 186"/>
                <a:gd name="T21" fmla="*/ 143 h 305"/>
                <a:gd name="T22" fmla="*/ 185 w 186"/>
                <a:gd name="T23" fmla="*/ 168 h 305"/>
                <a:gd name="T24" fmla="*/ 180 w 186"/>
                <a:gd name="T25" fmla="*/ 192 h 305"/>
                <a:gd name="T26" fmla="*/ 170 w 186"/>
                <a:gd name="T27" fmla="*/ 214 h 305"/>
                <a:gd name="T28" fmla="*/ 156 w 186"/>
                <a:gd name="T29" fmla="*/ 235 h 305"/>
                <a:gd name="T30" fmla="*/ 139 w 186"/>
                <a:gd name="T31" fmla="*/ 253 h 305"/>
                <a:gd name="T32" fmla="*/ 118 w 186"/>
                <a:gd name="T33" fmla="*/ 267 h 305"/>
                <a:gd name="T34" fmla="*/ 96 w 186"/>
                <a:gd name="T35" fmla="*/ 279 h 305"/>
                <a:gd name="T36" fmla="*/ 72 w 186"/>
                <a:gd name="T37" fmla="*/ 288 h 305"/>
                <a:gd name="T38" fmla="*/ 49 w 186"/>
                <a:gd name="T39" fmla="*/ 295 h 305"/>
                <a:gd name="T40" fmla="*/ 24 w 186"/>
                <a:gd name="T41" fmla="*/ 300 h 305"/>
                <a:gd name="T42" fmla="*/ 0 w 186"/>
                <a:gd name="T43" fmla="*/ 305 h 305"/>
                <a:gd name="T44" fmla="*/ 0 w 186"/>
                <a:gd name="T45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6" h="305">
                  <a:moveTo>
                    <a:pt x="0" y="0"/>
                  </a:moveTo>
                  <a:lnTo>
                    <a:pt x="39" y="10"/>
                  </a:lnTo>
                  <a:lnTo>
                    <a:pt x="78" y="24"/>
                  </a:lnTo>
                  <a:lnTo>
                    <a:pt x="115" y="40"/>
                  </a:lnTo>
                  <a:lnTo>
                    <a:pt x="131" y="50"/>
                  </a:lnTo>
                  <a:lnTo>
                    <a:pt x="147" y="60"/>
                  </a:lnTo>
                  <a:lnTo>
                    <a:pt x="160" y="73"/>
                  </a:lnTo>
                  <a:lnTo>
                    <a:pt x="171" y="87"/>
                  </a:lnTo>
                  <a:lnTo>
                    <a:pt x="178" y="103"/>
                  </a:lnTo>
                  <a:lnTo>
                    <a:pt x="183" y="119"/>
                  </a:lnTo>
                  <a:lnTo>
                    <a:pt x="186" y="143"/>
                  </a:lnTo>
                  <a:lnTo>
                    <a:pt x="185" y="168"/>
                  </a:lnTo>
                  <a:lnTo>
                    <a:pt x="180" y="192"/>
                  </a:lnTo>
                  <a:lnTo>
                    <a:pt x="170" y="214"/>
                  </a:lnTo>
                  <a:lnTo>
                    <a:pt x="156" y="235"/>
                  </a:lnTo>
                  <a:lnTo>
                    <a:pt x="139" y="253"/>
                  </a:lnTo>
                  <a:lnTo>
                    <a:pt x="118" y="267"/>
                  </a:lnTo>
                  <a:lnTo>
                    <a:pt x="96" y="279"/>
                  </a:lnTo>
                  <a:lnTo>
                    <a:pt x="72" y="288"/>
                  </a:lnTo>
                  <a:lnTo>
                    <a:pt x="49" y="295"/>
                  </a:lnTo>
                  <a:lnTo>
                    <a:pt x="24" y="300"/>
                  </a:lnTo>
                  <a:lnTo>
                    <a:pt x="0" y="30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>
                <a:defRPr/>
              </a:pPr>
              <a:endParaRPr lang="en-US" sz="1799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10" name="Freeform 20">
              <a:extLst>
                <a:ext uri="{FF2B5EF4-FFF2-40B4-BE49-F238E27FC236}">
                  <a16:creationId xmlns:a16="http://schemas.microsoft.com/office/drawing/2014/main" id="{751073F1-9945-49AD-9B78-3CA0390E8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3" y="3723"/>
              <a:ext cx="17" cy="31"/>
            </a:xfrm>
            <a:custGeom>
              <a:avLst/>
              <a:gdLst>
                <a:gd name="T0" fmla="*/ 152 w 152"/>
                <a:gd name="T1" fmla="*/ 0 h 276"/>
                <a:gd name="T2" fmla="*/ 152 w 152"/>
                <a:gd name="T3" fmla="*/ 276 h 276"/>
                <a:gd name="T4" fmla="*/ 124 w 152"/>
                <a:gd name="T5" fmla="*/ 267 h 276"/>
                <a:gd name="T6" fmla="*/ 98 w 152"/>
                <a:gd name="T7" fmla="*/ 258 h 276"/>
                <a:gd name="T8" fmla="*/ 70 w 152"/>
                <a:gd name="T9" fmla="*/ 244 h 276"/>
                <a:gd name="T10" fmla="*/ 43 w 152"/>
                <a:gd name="T11" fmla="*/ 229 h 276"/>
                <a:gd name="T12" fmla="*/ 29 w 152"/>
                <a:gd name="T13" fmla="*/ 217 h 276"/>
                <a:gd name="T14" fmla="*/ 17 w 152"/>
                <a:gd name="T15" fmla="*/ 205 h 276"/>
                <a:gd name="T16" fmla="*/ 7 w 152"/>
                <a:gd name="T17" fmla="*/ 188 h 276"/>
                <a:gd name="T18" fmla="*/ 2 w 152"/>
                <a:gd name="T19" fmla="*/ 170 h 276"/>
                <a:gd name="T20" fmla="*/ 0 w 152"/>
                <a:gd name="T21" fmla="*/ 149 h 276"/>
                <a:gd name="T22" fmla="*/ 0 w 152"/>
                <a:gd name="T23" fmla="*/ 129 h 276"/>
                <a:gd name="T24" fmla="*/ 4 w 152"/>
                <a:gd name="T25" fmla="*/ 111 h 276"/>
                <a:gd name="T26" fmla="*/ 10 w 152"/>
                <a:gd name="T27" fmla="*/ 92 h 276"/>
                <a:gd name="T28" fmla="*/ 21 w 152"/>
                <a:gd name="T29" fmla="*/ 75 h 276"/>
                <a:gd name="T30" fmla="*/ 36 w 152"/>
                <a:gd name="T31" fmla="*/ 56 h 276"/>
                <a:gd name="T32" fmla="*/ 57 w 152"/>
                <a:gd name="T33" fmla="*/ 39 h 276"/>
                <a:gd name="T34" fmla="*/ 79 w 152"/>
                <a:gd name="T35" fmla="*/ 26 h 276"/>
                <a:gd name="T36" fmla="*/ 102 w 152"/>
                <a:gd name="T37" fmla="*/ 14 h 276"/>
                <a:gd name="T38" fmla="*/ 127 w 152"/>
                <a:gd name="T39" fmla="*/ 6 h 276"/>
                <a:gd name="T40" fmla="*/ 152 w 152"/>
                <a:gd name="T41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2" h="276">
                  <a:moveTo>
                    <a:pt x="152" y="0"/>
                  </a:moveTo>
                  <a:lnTo>
                    <a:pt x="152" y="276"/>
                  </a:lnTo>
                  <a:lnTo>
                    <a:pt x="124" y="267"/>
                  </a:lnTo>
                  <a:lnTo>
                    <a:pt x="98" y="258"/>
                  </a:lnTo>
                  <a:lnTo>
                    <a:pt x="70" y="244"/>
                  </a:lnTo>
                  <a:lnTo>
                    <a:pt x="43" y="229"/>
                  </a:lnTo>
                  <a:lnTo>
                    <a:pt x="29" y="217"/>
                  </a:lnTo>
                  <a:lnTo>
                    <a:pt x="17" y="205"/>
                  </a:lnTo>
                  <a:lnTo>
                    <a:pt x="7" y="188"/>
                  </a:lnTo>
                  <a:lnTo>
                    <a:pt x="2" y="170"/>
                  </a:lnTo>
                  <a:lnTo>
                    <a:pt x="0" y="149"/>
                  </a:lnTo>
                  <a:lnTo>
                    <a:pt x="0" y="129"/>
                  </a:lnTo>
                  <a:lnTo>
                    <a:pt x="4" y="111"/>
                  </a:lnTo>
                  <a:lnTo>
                    <a:pt x="10" y="92"/>
                  </a:lnTo>
                  <a:lnTo>
                    <a:pt x="21" y="75"/>
                  </a:lnTo>
                  <a:lnTo>
                    <a:pt x="36" y="56"/>
                  </a:lnTo>
                  <a:lnTo>
                    <a:pt x="57" y="39"/>
                  </a:lnTo>
                  <a:lnTo>
                    <a:pt x="79" y="26"/>
                  </a:lnTo>
                  <a:lnTo>
                    <a:pt x="102" y="14"/>
                  </a:lnTo>
                  <a:lnTo>
                    <a:pt x="127" y="6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>
                <a:defRPr/>
              </a:pPr>
              <a:endParaRPr lang="en-US" sz="1799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23" name="Freeform 22">
              <a:extLst>
                <a:ext uri="{FF2B5EF4-FFF2-40B4-BE49-F238E27FC236}">
                  <a16:creationId xmlns:a16="http://schemas.microsoft.com/office/drawing/2014/main" id="{0080C266-271D-4F9D-9314-251A8A7E1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8" y="3802"/>
              <a:ext cx="0" cy="0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>
                <a:defRPr/>
              </a:pPr>
              <a:endParaRPr lang="en-US" sz="1799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324" name="Picture 8" descr="Picture background">
            <a:extLst>
              <a:ext uri="{FF2B5EF4-FFF2-40B4-BE49-F238E27FC236}">
                <a16:creationId xmlns:a16="http://schemas.microsoft.com/office/drawing/2014/main" id="{F29895DF-0565-44A2-B560-8AC94BF78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166" y="4938219"/>
            <a:ext cx="342317" cy="36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5" name="Скругленный прямоугольник 873">
            <a:extLst>
              <a:ext uri="{FF2B5EF4-FFF2-40B4-BE49-F238E27FC236}">
                <a16:creationId xmlns:a16="http://schemas.microsoft.com/office/drawing/2014/main" id="{EBF26149-C6C4-48FC-B244-F9A16B369B65}"/>
              </a:ext>
            </a:extLst>
          </p:cNvPr>
          <p:cNvSpPr/>
          <p:nvPr/>
        </p:nvSpPr>
        <p:spPr>
          <a:xfrm>
            <a:off x="8628007" y="4600434"/>
            <a:ext cx="1286171" cy="1144843"/>
          </a:xfrm>
          <a:prstGeom prst="roundRect">
            <a:avLst>
              <a:gd name="adj" fmla="val 4639"/>
            </a:avLst>
          </a:prstGeom>
          <a:gradFill flip="none" rotWithShape="1">
            <a:gsLst>
              <a:gs pos="10000">
                <a:schemeClr val="accent5">
                  <a:lumMod val="20000"/>
                  <a:lumOff val="80000"/>
                </a:schemeClr>
              </a:gs>
              <a:gs pos="0">
                <a:srgbClr val="59BDCF"/>
              </a:gs>
            </a:gsLst>
            <a:path path="circle">
              <a:fillToRect r="100000" b="100000"/>
            </a:path>
            <a:tileRect l="-100000" t="-100000"/>
          </a:gradFill>
          <a:ln w="6350">
            <a:solidFill>
              <a:srgbClr val="EACB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/>
          </a:p>
        </p:txBody>
      </p:sp>
      <p:sp>
        <p:nvSpPr>
          <p:cNvPr id="326" name="TextBox 325">
            <a:extLst>
              <a:ext uri="{FF2B5EF4-FFF2-40B4-BE49-F238E27FC236}">
                <a16:creationId xmlns:a16="http://schemas.microsoft.com/office/drawing/2014/main" id="{5BAFD302-92F0-4505-BB07-C31F23AC4C6E}"/>
              </a:ext>
            </a:extLst>
          </p:cNvPr>
          <p:cNvSpPr txBox="1"/>
          <p:nvPr/>
        </p:nvSpPr>
        <p:spPr>
          <a:xfrm>
            <a:off x="9090936" y="4898738"/>
            <a:ext cx="806151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Ecozone area</a:t>
            </a:r>
          </a:p>
          <a:p>
            <a:pPr algn="ctr"/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3,0 </a:t>
            </a:r>
            <a:r>
              <a:rPr lang="en-US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</a:t>
            </a:r>
            <a:endParaRPr lang="ru-RU" sz="9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7" name="Рисунок 326">
            <a:extLst>
              <a:ext uri="{FF2B5EF4-FFF2-40B4-BE49-F238E27FC236}">
                <a16:creationId xmlns:a16="http://schemas.microsoft.com/office/drawing/2014/main" id="{27A9CB8D-23FC-45B9-A4C1-26B0F68C03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2032" y="5387027"/>
            <a:ext cx="384081" cy="307127"/>
          </a:xfrm>
          <a:prstGeom prst="rect">
            <a:avLst/>
          </a:prstGeom>
        </p:spPr>
      </p:pic>
      <p:sp>
        <p:nvSpPr>
          <p:cNvPr id="328" name="TextBox 327">
            <a:extLst>
              <a:ext uri="{FF2B5EF4-FFF2-40B4-BE49-F238E27FC236}">
                <a16:creationId xmlns:a16="http://schemas.microsoft.com/office/drawing/2014/main" id="{F1D148CA-1F73-46E7-8F2B-E21BC332DBE4}"/>
              </a:ext>
            </a:extLst>
          </p:cNvPr>
          <p:cNvSpPr txBox="1"/>
          <p:nvPr/>
        </p:nvSpPr>
        <p:spPr>
          <a:xfrm>
            <a:off x="9116406" y="5384070"/>
            <a:ext cx="8952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endParaRPr lang="ru-RU" sz="9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0,11</a:t>
            </a:r>
            <a:r>
              <a:rPr lang="en-US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mln</a:t>
            </a:r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900" dirty="0"/>
          </a:p>
        </p:txBody>
      </p:sp>
      <p:sp>
        <p:nvSpPr>
          <p:cNvPr id="329" name="object 5">
            <a:extLst>
              <a:ext uri="{FF2B5EF4-FFF2-40B4-BE49-F238E27FC236}">
                <a16:creationId xmlns:a16="http://schemas.microsoft.com/office/drawing/2014/main" id="{4A4E8F20-4F9A-44F6-8ADE-E33D579CD62D}"/>
              </a:ext>
            </a:extLst>
          </p:cNvPr>
          <p:cNvSpPr txBox="1"/>
          <p:nvPr/>
        </p:nvSpPr>
        <p:spPr>
          <a:xfrm>
            <a:off x="8783887" y="4577191"/>
            <a:ext cx="1067218" cy="3642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11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Syrdarya</a:t>
            </a:r>
            <a:r>
              <a:rPr lang="en-US" sz="11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11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</a:t>
            </a:r>
            <a:endParaRPr lang="ru-RU" sz="1100" b="1" spc="-1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0" name="Picture 8" descr="Picture background">
            <a:extLst>
              <a:ext uri="{FF2B5EF4-FFF2-40B4-BE49-F238E27FC236}">
                <a16:creationId xmlns:a16="http://schemas.microsoft.com/office/drawing/2014/main" id="{AB2B7524-263C-4C8A-AF80-3363C7953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251" y="4938219"/>
            <a:ext cx="342317" cy="36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1" name="Скругленный прямоугольник 873">
            <a:extLst>
              <a:ext uri="{FF2B5EF4-FFF2-40B4-BE49-F238E27FC236}">
                <a16:creationId xmlns:a16="http://schemas.microsoft.com/office/drawing/2014/main" id="{D341A289-CC9C-40C5-B0E7-154A6D46C16D}"/>
              </a:ext>
            </a:extLst>
          </p:cNvPr>
          <p:cNvSpPr/>
          <p:nvPr/>
        </p:nvSpPr>
        <p:spPr>
          <a:xfrm>
            <a:off x="10423434" y="4617121"/>
            <a:ext cx="1286171" cy="1144843"/>
          </a:xfrm>
          <a:prstGeom prst="roundRect">
            <a:avLst>
              <a:gd name="adj" fmla="val 4639"/>
            </a:avLst>
          </a:prstGeom>
          <a:gradFill flip="none" rotWithShape="1">
            <a:gsLst>
              <a:gs pos="10000">
                <a:schemeClr val="accent5">
                  <a:lumMod val="20000"/>
                  <a:lumOff val="80000"/>
                </a:schemeClr>
              </a:gs>
              <a:gs pos="0">
                <a:srgbClr val="59BDCF"/>
              </a:gs>
            </a:gsLst>
            <a:path path="circle">
              <a:fillToRect r="100000" b="100000"/>
            </a:path>
            <a:tileRect l="-100000" t="-100000"/>
          </a:gradFill>
          <a:ln w="6350">
            <a:solidFill>
              <a:srgbClr val="EACB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/>
          </a:p>
        </p:txBody>
      </p:sp>
      <p:sp>
        <p:nvSpPr>
          <p:cNvPr id="332" name="TextBox 331">
            <a:extLst>
              <a:ext uri="{FF2B5EF4-FFF2-40B4-BE49-F238E27FC236}">
                <a16:creationId xmlns:a16="http://schemas.microsoft.com/office/drawing/2014/main" id="{2D4D58AD-AD55-48F2-8A61-3ADBB6FF297D}"/>
              </a:ext>
            </a:extLst>
          </p:cNvPr>
          <p:cNvSpPr txBox="1"/>
          <p:nvPr/>
        </p:nvSpPr>
        <p:spPr>
          <a:xfrm>
            <a:off x="10886363" y="4915425"/>
            <a:ext cx="806151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Ecozone area</a:t>
            </a:r>
          </a:p>
          <a:p>
            <a:pPr algn="ctr"/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en-US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</a:t>
            </a:r>
            <a:endParaRPr lang="ru-RU" sz="9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3" name="Рисунок 332">
            <a:extLst>
              <a:ext uri="{FF2B5EF4-FFF2-40B4-BE49-F238E27FC236}">
                <a16:creationId xmlns:a16="http://schemas.microsoft.com/office/drawing/2014/main" id="{798001BB-200C-4C43-9FA8-EC419E626C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7459" y="5403714"/>
            <a:ext cx="384081" cy="307127"/>
          </a:xfrm>
          <a:prstGeom prst="rect">
            <a:avLst/>
          </a:prstGeom>
        </p:spPr>
      </p:pic>
      <p:sp>
        <p:nvSpPr>
          <p:cNvPr id="334" name="TextBox 333">
            <a:extLst>
              <a:ext uri="{FF2B5EF4-FFF2-40B4-BE49-F238E27FC236}">
                <a16:creationId xmlns:a16="http://schemas.microsoft.com/office/drawing/2014/main" id="{8C976490-6FB3-4BC2-AA3A-0DBE0B6E8DAC}"/>
              </a:ext>
            </a:extLst>
          </p:cNvPr>
          <p:cNvSpPr txBox="1"/>
          <p:nvPr/>
        </p:nvSpPr>
        <p:spPr>
          <a:xfrm>
            <a:off x="10911833" y="5400757"/>
            <a:ext cx="8952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endParaRPr lang="ru-RU" sz="9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1,1</a:t>
            </a:r>
            <a:r>
              <a:rPr lang="en-US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mln</a:t>
            </a:r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900" dirty="0"/>
          </a:p>
        </p:txBody>
      </p:sp>
      <p:sp>
        <p:nvSpPr>
          <p:cNvPr id="335" name="object 5">
            <a:extLst>
              <a:ext uri="{FF2B5EF4-FFF2-40B4-BE49-F238E27FC236}">
                <a16:creationId xmlns:a16="http://schemas.microsoft.com/office/drawing/2014/main" id="{E4DE6E7D-9ACB-490B-88C0-ECC2D5BFFBF0}"/>
              </a:ext>
            </a:extLst>
          </p:cNvPr>
          <p:cNvSpPr txBox="1"/>
          <p:nvPr/>
        </p:nvSpPr>
        <p:spPr>
          <a:xfrm>
            <a:off x="10579314" y="4593878"/>
            <a:ext cx="974409" cy="3642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11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Fergana </a:t>
            </a: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11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</a:t>
            </a:r>
            <a:endParaRPr lang="ru-RU" sz="1100" b="1" spc="-1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6" name="Picture 8" descr="Picture background">
            <a:extLst>
              <a:ext uri="{FF2B5EF4-FFF2-40B4-BE49-F238E27FC236}">
                <a16:creationId xmlns:a16="http://schemas.microsoft.com/office/drawing/2014/main" id="{40B0C9F9-6CA1-49B9-B0BF-E97DF8448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0678" y="4954906"/>
            <a:ext cx="342317" cy="36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89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74543A3-A871-44B0-9BA4-4FD784D7E9E8}"/>
              </a:ext>
            </a:extLst>
          </p:cNvPr>
          <p:cNvSpPr/>
          <p:nvPr/>
        </p:nvSpPr>
        <p:spPr>
          <a:xfrm>
            <a:off x="-14514" y="-9525"/>
            <a:ext cx="12221029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000FF98-ACF4-326A-49D2-F3D1CCF13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12253858" cy="68675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C58B28FE-9932-3BE4-9E4B-6028C700CAB6}"/>
              </a:ext>
            </a:extLst>
          </p:cNvPr>
          <p:cNvGrpSpPr/>
          <p:nvPr/>
        </p:nvGrpSpPr>
        <p:grpSpPr>
          <a:xfrm>
            <a:off x="2356731" y="3317648"/>
            <a:ext cx="7090229" cy="584775"/>
            <a:chOff x="2356731" y="3541067"/>
            <a:chExt cx="7090229" cy="58477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4A23744-D77C-42C9-9123-02987EB3A91C}"/>
                </a:ext>
              </a:extLst>
            </p:cNvPr>
            <p:cNvSpPr txBox="1"/>
            <p:nvPr/>
          </p:nvSpPr>
          <p:spPr>
            <a:xfrm>
              <a:off x="2356731" y="3541067"/>
              <a:ext cx="70902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30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Microsoft Tai Le" panose="020B0502040204020203" pitchFamily="34" charset="0"/>
                  <a:cs typeface="Microsoft Tai Le" panose="020B0502040204020203" pitchFamily="34" charset="0"/>
                </a:rPr>
                <a:t>Project suggestions</a:t>
              </a:r>
              <a:endParaRPr kumimoji="0" lang="ru" sz="3200" b="1" i="0" u="none" strike="noStrike" kern="1200" cap="none" spc="30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Montserrat"/>
                <a:cs typeface="Microsoft Tai Le" panose="020B0502040204020203" pitchFamily="34" charset="0"/>
              </a:endParaRP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D3D017D1-9B42-4963-8502-47952533B93E}"/>
                </a:ext>
              </a:extLst>
            </p:cNvPr>
            <p:cNvCxnSpPr/>
            <p:nvPr/>
          </p:nvCxnSpPr>
          <p:spPr>
            <a:xfrm>
              <a:off x="3970425" y="3985389"/>
              <a:ext cx="4251149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Freeform 9">
            <a:extLst>
              <a:ext uri="{FF2B5EF4-FFF2-40B4-BE49-F238E27FC236}">
                <a16:creationId xmlns:a16="http://schemas.microsoft.com/office/drawing/2014/main" id="{774CFFF1-0D07-4ED1-B59A-071B59A1FFEA}"/>
              </a:ext>
            </a:extLst>
          </p:cNvPr>
          <p:cNvSpPr>
            <a:spLocks/>
          </p:cNvSpPr>
          <p:nvPr/>
        </p:nvSpPr>
        <p:spPr bwMode="auto">
          <a:xfrm>
            <a:off x="5130800" y="0"/>
            <a:ext cx="7090229" cy="3540351"/>
          </a:xfrm>
          <a:custGeom>
            <a:avLst/>
            <a:gdLst>
              <a:gd name="T0" fmla="*/ 0 w 7680"/>
              <a:gd name="T1" fmla="*/ 0 h 1850"/>
              <a:gd name="T2" fmla="*/ 2319 w 7680"/>
              <a:gd name="T3" fmla="*/ 713 h 1850"/>
              <a:gd name="T4" fmla="*/ 7680 w 7680"/>
              <a:gd name="T5" fmla="*/ 1850 h 1850"/>
              <a:gd name="T6" fmla="*/ 7680 w 7680"/>
              <a:gd name="T7" fmla="*/ 0 h 1850"/>
              <a:gd name="T8" fmla="*/ 0 w 7680"/>
              <a:gd name="T9" fmla="*/ 0 h 1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80" h="1850">
                <a:moveTo>
                  <a:pt x="0" y="0"/>
                </a:moveTo>
                <a:cubicBezTo>
                  <a:pt x="0" y="0"/>
                  <a:pt x="649" y="713"/>
                  <a:pt x="2319" y="713"/>
                </a:cubicBezTo>
                <a:cubicBezTo>
                  <a:pt x="5172" y="713"/>
                  <a:pt x="4900" y="1850"/>
                  <a:pt x="7680" y="1850"/>
                </a:cubicBezTo>
                <a:cubicBezTo>
                  <a:pt x="7680" y="0"/>
                  <a:pt x="7680" y="0"/>
                  <a:pt x="7680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alpha val="1000"/>
                </a:schemeClr>
              </a:gs>
              <a:gs pos="0">
                <a:schemeClr val="bg1">
                  <a:alpha val="21000"/>
                </a:schemeClr>
              </a:gs>
            </a:gsLst>
            <a:lin ang="8400000" scaled="0"/>
            <a:tileRect/>
          </a:gradFill>
          <a:ln w="635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62" name="Freeform 9">
            <a:extLst>
              <a:ext uri="{FF2B5EF4-FFF2-40B4-BE49-F238E27FC236}">
                <a16:creationId xmlns:a16="http://schemas.microsoft.com/office/drawing/2014/main" id="{A58753A7-50CE-43FD-8337-9B132EAD17C5}"/>
              </a:ext>
            </a:extLst>
          </p:cNvPr>
          <p:cNvSpPr>
            <a:spLocks/>
          </p:cNvSpPr>
          <p:nvPr/>
        </p:nvSpPr>
        <p:spPr bwMode="auto">
          <a:xfrm rot="10800000">
            <a:off x="1" y="3317648"/>
            <a:ext cx="7090229" cy="3540351"/>
          </a:xfrm>
          <a:custGeom>
            <a:avLst/>
            <a:gdLst>
              <a:gd name="T0" fmla="*/ 0 w 7680"/>
              <a:gd name="T1" fmla="*/ 0 h 1850"/>
              <a:gd name="T2" fmla="*/ 2319 w 7680"/>
              <a:gd name="T3" fmla="*/ 713 h 1850"/>
              <a:gd name="T4" fmla="*/ 7680 w 7680"/>
              <a:gd name="T5" fmla="*/ 1850 h 1850"/>
              <a:gd name="T6" fmla="*/ 7680 w 7680"/>
              <a:gd name="T7" fmla="*/ 0 h 1850"/>
              <a:gd name="T8" fmla="*/ 0 w 7680"/>
              <a:gd name="T9" fmla="*/ 0 h 1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80" h="1850">
                <a:moveTo>
                  <a:pt x="0" y="0"/>
                </a:moveTo>
                <a:cubicBezTo>
                  <a:pt x="0" y="0"/>
                  <a:pt x="649" y="713"/>
                  <a:pt x="2319" y="713"/>
                </a:cubicBezTo>
                <a:cubicBezTo>
                  <a:pt x="5172" y="713"/>
                  <a:pt x="4900" y="1850"/>
                  <a:pt x="7680" y="1850"/>
                </a:cubicBezTo>
                <a:cubicBezTo>
                  <a:pt x="7680" y="0"/>
                  <a:pt x="7680" y="0"/>
                  <a:pt x="7680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alpha val="1000"/>
                </a:schemeClr>
              </a:gs>
              <a:gs pos="0">
                <a:schemeClr val="bg1">
                  <a:alpha val="21000"/>
                </a:schemeClr>
              </a:gs>
            </a:gsLst>
            <a:lin ang="8400000" scaled="0"/>
            <a:tileRect/>
          </a:gradFill>
          <a:ln w="635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6394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3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C779C2-BB07-EB4D-05B0-97905C266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93254EE-4F43-1EF7-EB59-B28B8C8E2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" y="-15761"/>
            <a:ext cx="12192000" cy="673540"/>
          </a:xfrm>
          <a:prstGeom prst="rect">
            <a:avLst/>
          </a:prstGeom>
        </p:spPr>
      </p:pic>
      <p:sp>
        <p:nvSpPr>
          <p:cNvPr id="7" name="object 10">
            <a:extLst>
              <a:ext uri="{FF2B5EF4-FFF2-40B4-BE49-F238E27FC236}">
                <a16:creationId xmlns:a16="http://schemas.microsoft.com/office/drawing/2014/main" id="{8DE97AF7-2566-0520-5AA3-4AE4E3E316AF}"/>
              </a:ext>
            </a:extLst>
          </p:cNvPr>
          <p:cNvSpPr txBox="1">
            <a:spLocks/>
          </p:cNvSpPr>
          <p:nvPr/>
        </p:nvSpPr>
        <p:spPr>
          <a:xfrm>
            <a:off x="2161661" y="212073"/>
            <a:ext cx="9578441" cy="2627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5"/>
              </a:spcBef>
            </a:pP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List of project proposals. Ecotourism</a:t>
            </a:r>
            <a:endParaRPr lang="ru-RU" sz="1800" b="1" dirty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6" name="AutoShape 4" descr="Динамика цены золота за последние 20 лет">
            <a:extLst>
              <a:ext uri="{FF2B5EF4-FFF2-40B4-BE49-F238E27FC236}">
                <a16:creationId xmlns:a16="http://schemas.microsoft.com/office/drawing/2014/main" id="{3454281D-6997-97A6-C88F-2C49760445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AutoShape 6" descr="Динамика цены золота за последние 20 лет">
            <a:extLst>
              <a:ext uri="{FF2B5EF4-FFF2-40B4-BE49-F238E27FC236}">
                <a16:creationId xmlns:a16="http://schemas.microsoft.com/office/drawing/2014/main" id="{1016EEC5-FBB0-5C4A-71F9-9BC15DD578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29B085C-E087-4567-9D27-079C9CBD08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14" y="-94144"/>
            <a:ext cx="1850413" cy="878899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D219D6D8-E69A-4D51-9E83-BEA19A9111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385009"/>
              </p:ext>
            </p:extLst>
          </p:nvPr>
        </p:nvGraphicFramePr>
        <p:xfrm>
          <a:off x="3018503" y="657778"/>
          <a:ext cx="9172089" cy="6200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0917">
                  <a:extLst>
                    <a:ext uri="{9D8B030D-6E8A-4147-A177-3AD203B41FA5}">
                      <a16:colId xmlns:a16="http://schemas.microsoft.com/office/drawing/2014/main" val="3740690573"/>
                    </a:ext>
                  </a:extLst>
                </a:gridCol>
                <a:gridCol w="4996660">
                  <a:extLst>
                    <a:ext uri="{9D8B030D-6E8A-4147-A177-3AD203B41FA5}">
                      <a16:colId xmlns:a16="http://schemas.microsoft.com/office/drawing/2014/main" val="4080480593"/>
                    </a:ext>
                  </a:extLst>
                </a:gridCol>
                <a:gridCol w="1408458">
                  <a:extLst>
                    <a:ext uri="{9D8B030D-6E8A-4147-A177-3AD203B41FA5}">
                      <a16:colId xmlns:a16="http://schemas.microsoft.com/office/drawing/2014/main" val="266207058"/>
                    </a:ext>
                  </a:extLst>
                </a:gridCol>
                <a:gridCol w="1197423">
                  <a:extLst>
                    <a:ext uri="{9D8B030D-6E8A-4147-A177-3AD203B41FA5}">
                      <a16:colId xmlns:a16="http://schemas.microsoft.com/office/drawing/2014/main" val="2620646426"/>
                    </a:ext>
                  </a:extLst>
                </a:gridCol>
                <a:gridCol w="1168631">
                  <a:extLst>
                    <a:ext uri="{9D8B030D-6E8A-4147-A177-3AD203B41FA5}">
                      <a16:colId xmlns:a16="http://schemas.microsoft.com/office/drawing/2014/main" val="1538927199"/>
                    </a:ext>
                  </a:extLst>
                </a:gridCol>
              </a:tblGrid>
              <a:tr h="45884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r>
                        <a:rPr lang="uz-Cyrl-U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Name of projects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Farm area, ha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Placement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Project cost, </a:t>
                      </a:r>
                      <a:r>
                        <a:rPr lang="en-US" sz="1200" b="1" u="none" strike="noStrike" dirty="0" err="1">
                          <a:effectLst/>
                        </a:rPr>
                        <a:t>mln</a:t>
                      </a:r>
                      <a:r>
                        <a:rPr lang="en-US" sz="1200" b="1" u="none" strike="noStrike" dirty="0">
                          <a:effectLst/>
                        </a:rPr>
                        <a:t>.$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215131387"/>
                  </a:ext>
                </a:extLst>
              </a:tr>
              <a:tr h="4588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Andijan DO‘X ecotourism center-1 in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Khojaabad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district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                      1,0 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Andijan region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111,1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81778497"/>
                  </a:ext>
                </a:extLst>
              </a:tr>
              <a:tr h="6847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Andijan DUK ecotourism center-2 of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Khojaabad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district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                      0,7 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Andijan region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111,1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80948071"/>
                  </a:ext>
                </a:extLst>
              </a:tr>
              <a:tr h="4588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Ecotourism center in Khanabad district of Andijan region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                      6,0 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Andijan region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700,0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65496740"/>
                  </a:ext>
                </a:extLst>
              </a:tr>
              <a:tr h="6847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Ecotourism center in the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Khojaabad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district of Andijan region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                      0,5 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Andijan region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0961051"/>
                  </a:ext>
                </a:extLst>
              </a:tr>
              <a:tr h="4588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Ecotourism center in the territory of the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Karavultepa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Reservoir,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Gallyaaral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District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                      0,7 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Jizzakh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region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222,2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61840161"/>
                  </a:ext>
                </a:extLst>
              </a:tr>
              <a:tr h="4588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Ecotourism center in the "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Pitomnik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" (deer herding) area of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Zaamin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district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                      0,7 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Jizzakh region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222,2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08308734"/>
                  </a:ext>
                </a:extLst>
              </a:tr>
              <a:tr h="4588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Ecotourism center in the territory of the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Zaamin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State Forestry,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Sh.Rashidov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district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                      0,2 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Jizzakh region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111,1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330509428"/>
                  </a:ext>
                </a:extLst>
              </a:tr>
              <a:tr h="4824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Ecotourism center in the territory of the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Zaamin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State Forestry,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Zaamin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District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                      0,4 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Jizzakh region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222,2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53143312"/>
                  </a:ext>
                </a:extLst>
              </a:tr>
              <a:tr h="4588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Ecotourism sites in the territory of the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Farish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State Forestry of the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Farish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District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                      0,7 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Jizzakh region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444,4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55345901"/>
                  </a:ext>
                </a:extLst>
              </a:tr>
              <a:tr h="11364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Ecotourism center in the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Uchma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Forestry Department of the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Farish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State Forestry Territory of the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Farish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District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                      0,1 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Jizzakh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region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111,1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36373558"/>
                  </a:ext>
                </a:extLst>
              </a:tr>
            </a:tbl>
          </a:graphicData>
        </a:graphic>
      </p:graphicFrame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B1DD470A-1D88-4969-A69F-3A8B2E6B3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14" y="2382473"/>
            <a:ext cx="2743189" cy="2335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660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C779C2-BB07-EB4D-05B0-97905C266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93254EE-4F43-1EF7-EB59-B28B8C8E2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" y="-15761"/>
            <a:ext cx="12192000" cy="673540"/>
          </a:xfrm>
          <a:prstGeom prst="rect">
            <a:avLst/>
          </a:prstGeom>
        </p:spPr>
      </p:pic>
      <p:sp>
        <p:nvSpPr>
          <p:cNvPr id="7" name="object 10">
            <a:extLst>
              <a:ext uri="{FF2B5EF4-FFF2-40B4-BE49-F238E27FC236}">
                <a16:creationId xmlns:a16="http://schemas.microsoft.com/office/drawing/2014/main" id="{8DE97AF7-2566-0520-5AA3-4AE4E3E316AF}"/>
              </a:ext>
            </a:extLst>
          </p:cNvPr>
          <p:cNvSpPr txBox="1">
            <a:spLocks/>
          </p:cNvSpPr>
          <p:nvPr/>
        </p:nvSpPr>
        <p:spPr>
          <a:xfrm>
            <a:off x="2161661" y="212073"/>
            <a:ext cx="9578441" cy="2627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5"/>
              </a:spcBef>
            </a:pP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List of project proposals. Ecotourism</a:t>
            </a:r>
            <a:endParaRPr lang="ru-RU" sz="1800" b="1" dirty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6" name="AutoShape 4" descr="Динамика цены золота за последние 20 лет">
            <a:extLst>
              <a:ext uri="{FF2B5EF4-FFF2-40B4-BE49-F238E27FC236}">
                <a16:creationId xmlns:a16="http://schemas.microsoft.com/office/drawing/2014/main" id="{3454281D-6997-97A6-C88F-2C49760445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AutoShape 6" descr="Динамика цены золота за последние 20 лет">
            <a:extLst>
              <a:ext uri="{FF2B5EF4-FFF2-40B4-BE49-F238E27FC236}">
                <a16:creationId xmlns:a16="http://schemas.microsoft.com/office/drawing/2014/main" id="{1016EEC5-FBB0-5C4A-71F9-9BC15DD578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29B085C-E087-4567-9D27-079C9CBD08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14" y="-94144"/>
            <a:ext cx="1850413" cy="878899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D219D6D8-E69A-4D51-9E83-BEA19A9111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658689"/>
              </p:ext>
            </p:extLst>
          </p:nvPr>
        </p:nvGraphicFramePr>
        <p:xfrm>
          <a:off x="3018503" y="657778"/>
          <a:ext cx="9172089" cy="62002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0917">
                  <a:extLst>
                    <a:ext uri="{9D8B030D-6E8A-4147-A177-3AD203B41FA5}">
                      <a16:colId xmlns:a16="http://schemas.microsoft.com/office/drawing/2014/main" val="3740690573"/>
                    </a:ext>
                  </a:extLst>
                </a:gridCol>
                <a:gridCol w="4996660">
                  <a:extLst>
                    <a:ext uri="{9D8B030D-6E8A-4147-A177-3AD203B41FA5}">
                      <a16:colId xmlns:a16="http://schemas.microsoft.com/office/drawing/2014/main" val="4080480593"/>
                    </a:ext>
                  </a:extLst>
                </a:gridCol>
                <a:gridCol w="1408458">
                  <a:extLst>
                    <a:ext uri="{9D8B030D-6E8A-4147-A177-3AD203B41FA5}">
                      <a16:colId xmlns:a16="http://schemas.microsoft.com/office/drawing/2014/main" val="266207058"/>
                    </a:ext>
                  </a:extLst>
                </a:gridCol>
                <a:gridCol w="1197423">
                  <a:extLst>
                    <a:ext uri="{9D8B030D-6E8A-4147-A177-3AD203B41FA5}">
                      <a16:colId xmlns:a16="http://schemas.microsoft.com/office/drawing/2014/main" val="2620646426"/>
                    </a:ext>
                  </a:extLst>
                </a:gridCol>
                <a:gridCol w="1168631">
                  <a:extLst>
                    <a:ext uri="{9D8B030D-6E8A-4147-A177-3AD203B41FA5}">
                      <a16:colId xmlns:a16="http://schemas.microsoft.com/office/drawing/2014/main" val="1538927199"/>
                    </a:ext>
                  </a:extLst>
                </a:gridCol>
              </a:tblGrid>
              <a:tr h="4749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 №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Name of projects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Farm area, ha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Placement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Project cost, </a:t>
                      </a:r>
                      <a:r>
                        <a:rPr lang="en-US" sz="1200" b="1" u="none" strike="noStrike" dirty="0" err="1">
                          <a:effectLst/>
                        </a:rPr>
                        <a:t>mln</a:t>
                      </a:r>
                      <a:r>
                        <a:rPr lang="en-US" sz="1200" b="1" u="none" strike="noStrike" dirty="0">
                          <a:effectLst/>
                        </a:rPr>
                        <a:t>.$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215131387"/>
                  </a:ext>
                </a:extLst>
              </a:tr>
              <a:tr h="4749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Ecotourism sites in the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Bogdon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Forestry Department of the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Farish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State Forestry Territory of the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Farish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District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0,3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Jizzakh region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222,2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81778497"/>
                  </a:ext>
                </a:extLst>
              </a:tr>
              <a:tr h="5777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Ecotourism center in the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Farish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State Forestry of the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Gallyaaral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District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2,00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Jizzakh region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500,0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80948071"/>
                  </a:ext>
                </a:extLst>
              </a:tr>
              <a:tr h="4749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Creation of a Deer Farm in the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Zaamin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District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10,00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Jizzakh region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400,0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65496740"/>
                  </a:ext>
                </a:extLst>
              </a:tr>
              <a:tr h="7087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Ecotourism center in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Zaamin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district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2,00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Jizzakh region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200,0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0961051"/>
                  </a:ext>
                </a:extLst>
              </a:tr>
              <a:tr h="4749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Ecotourism center in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Sh.Rashidov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district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1,00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Jizzakh region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500,0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61840161"/>
                  </a:ext>
                </a:extLst>
              </a:tr>
              <a:tr h="4749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Ecotourism center in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Zaamin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district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1,00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Jizzakh region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500,0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08308734"/>
                  </a:ext>
                </a:extLst>
              </a:tr>
              <a:tr h="5777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Ecotourism destination in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Farish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district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3,00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Jizzakh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region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200,0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330509428"/>
                  </a:ext>
                </a:extLst>
              </a:tr>
              <a:tr h="5777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Ecotourism sites in the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Mingchinor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Forestry Department of the Kitab State Forestry Territory, Kitab District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0,02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Kashkadarya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region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74,1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53143312"/>
                  </a:ext>
                </a:extLst>
              </a:tr>
              <a:tr h="5777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Ecotourism sites in the territory of the Pap State Forestry Enterprise, Pap District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2,8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Namangan Region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333,3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55345901"/>
                  </a:ext>
                </a:extLst>
              </a:tr>
              <a:tr h="8058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Ecotourism center in the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Kasansay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district of the Namangan region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1,00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Namangan Region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120,0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36373558"/>
                  </a:ext>
                </a:extLst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23CC026-BEEA-4FF1-99EF-8E64CA189C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208" y="2398256"/>
            <a:ext cx="2359822" cy="261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193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C779C2-BB07-EB4D-05B0-97905C266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93254EE-4F43-1EF7-EB59-B28B8C8E2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" y="-15761"/>
            <a:ext cx="12192000" cy="673540"/>
          </a:xfrm>
          <a:prstGeom prst="rect">
            <a:avLst/>
          </a:prstGeom>
        </p:spPr>
      </p:pic>
      <p:sp>
        <p:nvSpPr>
          <p:cNvPr id="7" name="object 10">
            <a:extLst>
              <a:ext uri="{FF2B5EF4-FFF2-40B4-BE49-F238E27FC236}">
                <a16:creationId xmlns:a16="http://schemas.microsoft.com/office/drawing/2014/main" id="{8DE97AF7-2566-0520-5AA3-4AE4E3E316AF}"/>
              </a:ext>
            </a:extLst>
          </p:cNvPr>
          <p:cNvSpPr txBox="1">
            <a:spLocks/>
          </p:cNvSpPr>
          <p:nvPr/>
        </p:nvSpPr>
        <p:spPr>
          <a:xfrm>
            <a:off x="2161661" y="212073"/>
            <a:ext cx="9578441" cy="2627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5"/>
              </a:spcBef>
            </a:pP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List of project proposals. Ecotourism</a:t>
            </a:r>
            <a:endParaRPr lang="ru-RU" sz="1800" b="1" dirty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6" name="AutoShape 4" descr="Динамика цены золота за последние 20 лет">
            <a:extLst>
              <a:ext uri="{FF2B5EF4-FFF2-40B4-BE49-F238E27FC236}">
                <a16:creationId xmlns:a16="http://schemas.microsoft.com/office/drawing/2014/main" id="{3454281D-6997-97A6-C88F-2C49760445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AutoShape 6" descr="Динамика цены золота за последние 20 лет">
            <a:extLst>
              <a:ext uri="{FF2B5EF4-FFF2-40B4-BE49-F238E27FC236}">
                <a16:creationId xmlns:a16="http://schemas.microsoft.com/office/drawing/2014/main" id="{1016EEC5-FBB0-5C4A-71F9-9BC15DD578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29B085C-E087-4567-9D27-079C9CBD08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14" y="-94144"/>
            <a:ext cx="1850413" cy="878899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D219D6D8-E69A-4D51-9E83-BEA19A9111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798556"/>
              </p:ext>
            </p:extLst>
          </p:nvPr>
        </p:nvGraphicFramePr>
        <p:xfrm>
          <a:off x="3018503" y="657778"/>
          <a:ext cx="9172089" cy="62002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0917">
                  <a:extLst>
                    <a:ext uri="{9D8B030D-6E8A-4147-A177-3AD203B41FA5}">
                      <a16:colId xmlns:a16="http://schemas.microsoft.com/office/drawing/2014/main" val="3740690573"/>
                    </a:ext>
                  </a:extLst>
                </a:gridCol>
                <a:gridCol w="4996660">
                  <a:extLst>
                    <a:ext uri="{9D8B030D-6E8A-4147-A177-3AD203B41FA5}">
                      <a16:colId xmlns:a16="http://schemas.microsoft.com/office/drawing/2014/main" val="4080480593"/>
                    </a:ext>
                  </a:extLst>
                </a:gridCol>
                <a:gridCol w="1408458">
                  <a:extLst>
                    <a:ext uri="{9D8B030D-6E8A-4147-A177-3AD203B41FA5}">
                      <a16:colId xmlns:a16="http://schemas.microsoft.com/office/drawing/2014/main" val="266207058"/>
                    </a:ext>
                  </a:extLst>
                </a:gridCol>
                <a:gridCol w="1197423">
                  <a:extLst>
                    <a:ext uri="{9D8B030D-6E8A-4147-A177-3AD203B41FA5}">
                      <a16:colId xmlns:a16="http://schemas.microsoft.com/office/drawing/2014/main" val="2620646426"/>
                    </a:ext>
                  </a:extLst>
                </a:gridCol>
                <a:gridCol w="1168631">
                  <a:extLst>
                    <a:ext uri="{9D8B030D-6E8A-4147-A177-3AD203B41FA5}">
                      <a16:colId xmlns:a16="http://schemas.microsoft.com/office/drawing/2014/main" val="1538927199"/>
                    </a:ext>
                  </a:extLst>
                </a:gridCol>
              </a:tblGrid>
              <a:tr h="47875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r>
                        <a:rPr lang="uz-Cyrl-U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Name of projects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Farm area, ha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Placement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Project cost, </a:t>
                      </a:r>
                      <a:r>
                        <a:rPr lang="en-US" sz="1200" b="1" u="none" strike="noStrike" dirty="0" err="1">
                          <a:effectLst/>
                        </a:rPr>
                        <a:t>mln</a:t>
                      </a:r>
                      <a:r>
                        <a:rPr lang="en-US" sz="1200" b="1" u="none" strike="noStrike" dirty="0">
                          <a:effectLst/>
                        </a:rPr>
                        <a:t>.$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215131387"/>
                  </a:ext>
                </a:extLst>
              </a:tr>
              <a:tr h="5165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Ecotourism center in the Pap district of Namangan region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3,00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Namangan Region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250,0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81778497"/>
                  </a:ext>
                </a:extLst>
              </a:tr>
              <a:tr h="5823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Ecotourism cluster in the Pap district of Namangan region: car camping, container town, cable car park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12,00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Namangan Region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500,0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80948071"/>
                  </a:ext>
                </a:extLst>
              </a:tr>
              <a:tr h="4787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Tourist destination in the Pap district of Namangan region (zipline, horseback riding service and picnic zone)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2,00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Namangan Region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65496740"/>
                  </a:ext>
                </a:extLst>
              </a:tr>
              <a:tr h="5512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Ecotourism center in the "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Koradaryo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" forestry department of the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Ishtikhan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State Forestry Territory,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Ishtikhan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District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Samarkand region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74,1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0961051"/>
                  </a:ext>
                </a:extLst>
              </a:tr>
              <a:tr h="5165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Ecotourism destination in the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Bobotog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Regional Natural Park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Uzun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district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0,50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Surkhandarya region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74,1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61840161"/>
                  </a:ext>
                </a:extLst>
              </a:tr>
              <a:tr h="5165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Land plot selected for the creation of an ecotourism center in the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Termez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district of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Surkhandarya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region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4,00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Surkhandarya region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140,0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08308734"/>
                  </a:ext>
                </a:extLst>
              </a:tr>
              <a:tr h="5823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Land plot selected for the creation of an ecotourism center in the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Bobotog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Regional Natural Park 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of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Uzun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district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12,00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Surkhandarya region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200,0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330509428"/>
                  </a:ext>
                </a:extLst>
              </a:tr>
              <a:tr h="5823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Visiting center and ecotourism destination in the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Bobotog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Regional Natural Park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of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Uzun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district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Surkhandarya region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150,0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53143312"/>
                  </a:ext>
                </a:extLst>
              </a:tr>
              <a:tr h="5823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Land plot selected for the creation of an ecotourism center in the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Bobotog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Regional Natural Park 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of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Uzun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district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Surkhandarya region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55345901"/>
                  </a:ext>
                </a:extLst>
              </a:tr>
              <a:tr h="8122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Visitor center and ecotourism destination in the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Yukori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Tupalang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Regional Natural Park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of the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Sariosiyo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district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Surkhandarya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region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150,0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36373558"/>
                  </a:ext>
                </a:extLst>
              </a:tr>
            </a:tbl>
          </a:graphicData>
        </a:graphic>
      </p:graphicFrame>
      <p:pic>
        <p:nvPicPr>
          <p:cNvPr id="4098" name="Picture 2" descr="Picture background">
            <a:extLst>
              <a:ext uri="{FF2B5EF4-FFF2-40B4-BE49-F238E27FC236}">
                <a16:creationId xmlns:a16="http://schemas.microsoft.com/office/drawing/2014/main" id="{17F7948E-5B2D-4829-B9B7-5A4D9DD93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81" y="2067394"/>
            <a:ext cx="2636547" cy="220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785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C779C2-BB07-EB4D-05B0-97905C266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93254EE-4F43-1EF7-EB59-B28B8C8E2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" y="-15761"/>
            <a:ext cx="12192000" cy="673540"/>
          </a:xfrm>
          <a:prstGeom prst="rect">
            <a:avLst/>
          </a:prstGeom>
        </p:spPr>
      </p:pic>
      <p:sp>
        <p:nvSpPr>
          <p:cNvPr id="7" name="object 10">
            <a:extLst>
              <a:ext uri="{FF2B5EF4-FFF2-40B4-BE49-F238E27FC236}">
                <a16:creationId xmlns:a16="http://schemas.microsoft.com/office/drawing/2014/main" id="{8DE97AF7-2566-0520-5AA3-4AE4E3E316AF}"/>
              </a:ext>
            </a:extLst>
          </p:cNvPr>
          <p:cNvSpPr txBox="1">
            <a:spLocks/>
          </p:cNvSpPr>
          <p:nvPr/>
        </p:nvSpPr>
        <p:spPr>
          <a:xfrm>
            <a:off x="2161661" y="212073"/>
            <a:ext cx="9578441" cy="2627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5"/>
              </a:spcBef>
            </a:pP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List of project proposals. Ecotourism</a:t>
            </a:r>
            <a:endParaRPr lang="ru-RU" sz="1800" b="1" dirty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6" name="AutoShape 4" descr="Динамика цены золота за последние 20 лет">
            <a:extLst>
              <a:ext uri="{FF2B5EF4-FFF2-40B4-BE49-F238E27FC236}">
                <a16:creationId xmlns:a16="http://schemas.microsoft.com/office/drawing/2014/main" id="{3454281D-6997-97A6-C88F-2C49760445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AutoShape 6" descr="Динамика цены золота за последние 20 лет">
            <a:extLst>
              <a:ext uri="{FF2B5EF4-FFF2-40B4-BE49-F238E27FC236}">
                <a16:creationId xmlns:a16="http://schemas.microsoft.com/office/drawing/2014/main" id="{1016EEC5-FBB0-5C4A-71F9-9BC15DD578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29B085C-E087-4567-9D27-079C9CBD08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14" y="-94144"/>
            <a:ext cx="1850413" cy="878899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D219D6D8-E69A-4D51-9E83-BEA19A9111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8140398"/>
              </p:ext>
            </p:extLst>
          </p:nvPr>
        </p:nvGraphicFramePr>
        <p:xfrm>
          <a:off x="3018503" y="657778"/>
          <a:ext cx="9172089" cy="62002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0917">
                  <a:extLst>
                    <a:ext uri="{9D8B030D-6E8A-4147-A177-3AD203B41FA5}">
                      <a16:colId xmlns:a16="http://schemas.microsoft.com/office/drawing/2014/main" val="3740690573"/>
                    </a:ext>
                  </a:extLst>
                </a:gridCol>
                <a:gridCol w="4996660">
                  <a:extLst>
                    <a:ext uri="{9D8B030D-6E8A-4147-A177-3AD203B41FA5}">
                      <a16:colId xmlns:a16="http://schemas.microsoft.com/office/drawing/2014/main" val="4080480593"/>
                    </a:ext>
                  </a:extLst>
                </a:gridCol>
                <a:gridCol w="1408458">
                  <a:extLst>
                    <a:ext uri="{9D8B030D-6E8A-4147-A177-3AD203B41FA5}">
                      <a16:colId xmlns:a16="http://schemas.microsoft.com/office/drawing/2014/main" val="266207058"/>
                    </a:ext>
                  </a:extLst>
                </a:gridCol>
                <a:gridCol w="1197423">
                  <a:extLst>
                    <a:ext uri="{9D8B030D-6E8A-4147-A177-3AD203B41FA5}">
                      <a16:colId xmlns:a16="http://schemas.microsoft.com/office/drawing/2014/main" val="2620646426"/>
                    </a:ext>
                  </a:extLst>
                </a:gridCol>
                <a:gridCol w="1168631">
                  <a:extLst>
                    <a:ext uri="{9D8B030D-6E8A-4147-A177-3AD203B41FA5}">
                      <a16:colId xmlns:a16="http://schemas.microsoft.com/office/drawing/2014/main" val="1538927199"/>
                    </a:ext>
                  </a:extLst>
                </a:gridCol>
              </a:tblGrid>
              <a:tr h="47875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r>
                        <a:rPr lang="uz-Cyrl-U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Name of projects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err="1">
                          <a:effectLst/>
                        </a:rPr>
                        <a:t>Xo‘jalik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</a:rPr>
                        <a:t>maydoni</a:t>
                      </a:r>
                      <a:r>
                        <a:rPr lang="en-US" sz="1200" b="1" u="none" strike="noStrike" dirty="0">
                          <a:effectLst/>
                        </a:rPr>
                        <a:t>, ga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Placement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Project cost, </a:t>
                      </a:r>
                      <a:r>
                        <a:rPr lang="en-US" sz="1200" b="1" u="none" strike="noStrike" dirty="0" err="1">
                          <a:effectLst/>
                        </a:rPr>
                        <a:t>mln</a:t>
                      </a:r>
                      <a:r>
                        <a:rPr lang="en-US" sz="1200" b="1" u="none" strike="noStrike" dirty="0">
                          <a:effectLst/>
                        </a:rPr>
                        <a:t>.$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215131387"/>
                  </a:ext>
                </a:extLst>
              </a:tr>
              <a:tr h="5165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Ecotourism destination in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Burchmulla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DO‘X Nanay Community Citizens' Assembly,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Bostanlyk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district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10,00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Tashkent region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148,1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81778497"/>
                  </a:ext>
                </a:extLst>
              </a:tr>
              <a:tr h="5823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Ecotourism destination in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Yangiqo'g'on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Community Citizens' Assembly,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Burchmulla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DO‘X,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Bostanliq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District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6,00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Tashkent region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88,9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80948071"/>
                  </a:ext>
                </a:extLst>
              </a:tr>
              <a:tr h="4787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Bostanlyk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district,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Burchmulla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DO‘X ecotourism destination in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Yangiqo'g'on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Community Citizens' Assembly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2,00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Tashkent region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29,6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65496740"/>
                  </a:ext>
                </a:extLst>
              </a:tr>
              <a:tr h="5512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Ecotourism center in the territory of the "Central Ring of the 4R12 Department" of the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Burchmulla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State Farm,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Bostanlyk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district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0,75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Tashkent region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37,0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0961051"/>
                  </a:ext>
                </a:extLst>
              </a:tr>
              <a:tr h="5165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Ecotourism center in the "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Beldersoy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" turnaround area of the "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Jurakbay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" department of the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Burchmulla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State Farm,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Bostanlyk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district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8,00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Tashkent region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74,1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61840161"/>
                  </a:ext>
                </a:extLst>
              </a:tr>
              <a:tr h="5165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Ecotourism center in the territory of the "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Sukok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" forestry department, "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Saksonota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" State Forestry Production Enterprise, "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Parkent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" district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2,00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Tashkent region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111,1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08308734"/>
                  </a:ext>
                </a:extLst>
              </a:tr>
              <a:tr h="5823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Tourist Center of the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Akhangaran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State Forestry in the village of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Ertashsay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22,00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Tashkent region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560,0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330509428"/>
                  </a:ext>
                </a:extLst>
              </a:tr>
              <a:tr h="5823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Tourist Center of the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Lashkerak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Department of the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Akhangaran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State Forestry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3,00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Tashkent region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150,0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53143312"/>
                  </a:ext>
                </a:extLst>
              </a:tr>
              <a:tr h="5823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Tourist Center of the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Yangiabad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Department of the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Akhangaran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State Forestry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1,95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Tashkent region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200,0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55345901"/>
                  </a:ext>
                </a:extLst>
              </a:tr>
              <a:tr h="8122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Parkent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District Tourism Center of the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Saksonota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State Forestry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50,00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Tashkent region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70,0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36373558"/>
                  </a:ext>
                </a:extLst>
              </a:tr>
            </a:tbl>
          </a:graphicData>
        </a:graphic>
      </p:graphicFrame>
      <p:pic>
        <p:nvPicPr>
          <p:cNvPr id="5122" name="Picture 2" descr="Picture background">
            <a:extLst>
              <a:ext uri="{FF2B5EF4-FFF2-40B4-BE49-F238E27FC236}">
                <a16:creationId xmlns:a16="http://schemas.microsoft.com/office/drawing/2014/main" id="{E790B7E4-375A-400B-BB8C-8FF7D040E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33" y="2099229"/>
            <a:ext cx="2634970" cy="2137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960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C779C2-BB07-EB4D-05B0-97905C266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93254EE-4F43-1EF7-EB59-B28B8C8E2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" y="-15761"/>
            <a:ext cx="12192000" cy="673540"/>
          </a:xfrm>
          <a:prstGeom prst="rect">
            <a:avLst/>
          </a:prstGeom>
        </p:spPr>
      </p:pic>
      <p:sp>
        <p:nvSpPr>
          <p:cNvPr id="7" name="object 10">
            <a:extLst>
              <a:ext uri="{FF2B5EF4-FFF2-40B4-BE49-F238E27FC236}">
                <a16:creationId xmlns:a16="http://schemas.microsoft.com/office/drawing/2014/main" id="{8DE97AF7-2566-0520-5AA3-4AE4E3E316AF}"/>
              </a:ext>
            </a:extLst>
          </p:cNvPr>
          <p:cNvSpPr txBox="1">
            <a:spLocks/>
          </p:cNvSpPr>
          <p:nvPr/>
        </p:nvSpPr>
        <p:spPr>
          <a:xfrm>
            <a:off x="2161661" y="212073"/>
            <a:ext cx="9578441" cy="2627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5"/>
              </a:spcBef>
            </a:pP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List of project proposals. Ecotourism</a:t>
            </a:r>
            <a:endParaRPr lang="ru-RU" sz="1800" b="1" dirty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6" name="AutoShape 4" descr="Динамика цены золота за последние 20 лет">
            <a:extLst>
              <a:ext uri="{FF2B5EF4-FFF2-40B4-BE49-F238E27FC236}">
                <a16:creationId xmlns:a16="http://schemas.microsoft.com/office/drawing/2014/main" id="{3454281D-6997-97A6-C88F-2C49760445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AutoShape 6" descr="Динамика цены золота за последние 20 лет">
            <a:extLst>
              <a:ext uri="{FF2B5EF4-FFF2-40B4-BE49-F238E27FC236}">
                <a16:creationId xmlns:a16="http://schemas.microsoft.com/office/drawing/2014/main" id="{1016EEC5-FBB0-5C4A-71F9-9BC15DD578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29B085C-E087-4567-9D27-079C9CBD08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14" y="-94144"/>
            <a:ext cx="1850413" cy="878899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D219D6D8-E69A-4D51-9E83-BEA19A9111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235661"/>
              </p:ext>
            </p:extLst>
          </p:nvPr>
        </p:nvGraphicFramePr>
        <p:xfrm>
          <a:off x="3018503" y="657778"/>
          <a:ext cx="9172089" cy="62002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0917">
                  <a:extLst>
                    <a:ext uri="{9D8B030D-6E8A-4147-A177-3AD203B41FA5}">
                      <a16:colId xmlns:a16="http://schemas.microsoft.com/office/drawing/2014/main" val="3740690573"/>
                    </a:ext>
                  </a:extLst>
                </a:gridCol>
                <a:gridCol w="4996660">
                  <a:extLst>
                    <a:ext uri="{9D8B030D-6E8A-4147-A177-3AD203B41FA5}">
                      <a16:colId xmlns:a16="http://schemas.microsoft.com/office/drawing/2014/main" val="4080480593"/>
                    </a:ext>
                  </a:extLst>
                </a:gridCol>
                <a:gridCol w="1408458">
                  <a:extLst>
                    <a:ext uri="{9D8B030D-6E8A-4147-A177-3AD203B41FA5}">
                      <a16:colId xmlns:a16="http://schemas.microsoft.com/office/drawing/2014/main" val="266207058"/>
                    </a:ext>
                  </a:extLst>
                </a:gridCol>
                <a:gridCol w="1197423">
                  <a:extLst>
                    <a:ext uri="{9D8B030D-6E8A-4147-A177-3AD203B41FA5}">
                      <a16:colId xmlns:a16="http://schemas.microsoft.com/office/drawing/2014/main" val="2620646426"/>
                    </a:ext>
                  </a:extLst>
                </a:gridCol>
                <a:gridCol w="1168631">
                  <a:extLst>
                    <a:ext uri="{9D8B030D-6E8A-4147-A177-3AD203B41FA5}">
                      <a16:colId xmlns:a16="http://schemas.microsoft.com/office/drawing/2014/main" val="1538927199"/>
                    </a:ext>
                  </a:extLst>
                </a:gridCol>
              </a:tblGrid>
              <a:tr h="47875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r>
                        <a:rPr lang="uz-Cyrl-U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Name of projects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Farm area, ha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Placement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Project cost, </a:t>
                      </a:r>
                      <a:r>
                        <a:rPr lang="en-US" sz="1200" b="1" u="none" strike="noStrike" dirty="0" err="1">
                          <a:effectLst/>
                        </a:rPr>
                        <a:t>mln</a:t>
                      </a:r>
                      <a:r>
                        <a:rPr lang="en-US" sz="1200" b="1" u="none" strike="noStrike" dirty="0">
                          <a:effectLst/>
                        </a:rPr>
                        <a:t>.$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215131387"/>
                  </a:ext>
                </a:extLst>
              </a:tr>
              <a:tr h="5165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Tourism Center of the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Bekabad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State Forestry of the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Bekabad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District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                      2,0 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Tashkent region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30,0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81778497"/>
                  </a:ext>
                </a:extLst>
              </a:tr>
              <a:tr h="5823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Selected for the creation of an ecotourism center in the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Akhangaran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district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                    27,0 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Tashkent region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910,0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80948071"/>
                  </a:ext>
                </a:extLst>
              </a:tr>
              <a:tr h="4787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Ecotourism center in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Parkent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district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                    50,0 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Tashkent region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70,0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65496740"/>
                  </a:ext>
                </a:extLst>
              </a:tr>
              <a:tr h="5512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Creation of an ecotourism center in the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Bekabad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district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                      2,0 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Tashkent region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30,0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0961051"/>
                  </a:ext>
                </a:extLst>
              </a:tr>
              <a:tr h="5165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Ecotourism center in Gulistan district of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Syrdarya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region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                      1,0 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Syrdarya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region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50,0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61840161"/>
                  </a:ext>
                </a:extLst>
              </a:tr>
              <a:tr h="5165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Ecotourism center in the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Saykhunabad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district of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Syrdarya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region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                      2,0 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Syrdarya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region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60,0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08308734"/>
                  </a:ext>
                </a:extLst>
              </a:tr>
              <a:tr h="5823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Creation of an ecotourism center in the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Beshariq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district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                    10,0 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Fergana region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500,0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330509428"/>
                  </a:ext>
                </a:extLst>
              </a:tr>
              <a:tr h="5823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Ecotourism destination in Kuva district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                      2,0 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Fergana region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500,0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53143312"/>
                  </a:ext>
                </a:extLst>
              </a:tr>
              <a:tr h="5823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Land plot selected for the creation of an ecotourism center in the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Dangara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district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                      2,0 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Fergana region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55345901"/>
                  </a:ext>
                </a:extLst>
              </a:tr>
              <a:tr h="812289"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36373558"/>
                  </a:ext>
                </a:extLst>
              </a:tr>
            </a:tbl>
          </a:graphicData>
        </a:graphic>
      </p:graphicFrame>
      <p:pic>
        <p:nvPicPr>
          <p:cNvPr id="6146" name="Picture 2" descr="Picture background">
            <a:extLst>
              <a:ext uri="{FF2B5EF4-FFF2-40B4-BE49-F238E27FC236}">
                <a16:creationId xmlns:a16="http://schemas.microsoft.com/office/drawing/2014/main" id="{1E1B2519-F279-4EFE-8753-5AEE6B5D0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3" y="2349441"/>
            <a:ext cx="2966906" cy="188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696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-332" y="-1357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B590F-5D7F-EFD9-27F8-F18863D5A355}"/>
              </a:ext>
            </a:extLst>
          </p:cNvPr>
          <p:cNvSpPr txBox="1"/>
          <p:nvPr/>
        </p:nvSpPr>
        <p:spPr>
          <a:xfrm>
            <a:off x="3881826" y="189418"/>
            <a:ext cx="4397950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logistics transport corridors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Mazar-</a:t>
            </a: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-Sharif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Afghanistan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Kashgar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Karachi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Bandar-e-Abbas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Chakhbahar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Iran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Moscow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Minsk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Sankt-Peterburg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Riga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Klaipeda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Brest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Kyiv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Lviv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Chop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Mersin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Saraxa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Xirat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Peshavar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Saksaulskaya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Kandiagash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Beyney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Astraxan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Volgograd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Povorina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Aktogay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Ulan-Bator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Tallin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Berlin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Hamburg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Essen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Paris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Malatya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Bayangal</a:t>
            </a: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-Mangal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Osh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Pakistan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5" name="Рисунок 164">
            <a:extLst>
              <a:ext uri="{FF2B5EF4-FFF2-40B4-BE49-F238E27FC236}">
                <a16:creationId xmlns:a16="http://schemas.microsoft.com/office/drawing/2014/main" id="{1FCDFBDE-A70F-491A-AB1F-DBBBDAF3F8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2" t="10557" r="3456" b="21888"/>
          <a:stretch/>
        </p:blipFill>
        <p:spPr>
          <a:xfrm>
            <a:off x="245807" y="18307"/>
            <a:ext cx="1663578" cy="59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788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2846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B590F-5D7F-EFD9-27F8-F18863D5A355}"/>
              </a:ext>
            </a:extLst>
          </p:cNvPr>
          <p:cNvSpPr txBox="1"/>
          <p:nvPr/>
        </p:nvSpPr>
        <p:spPr>
          <a:xfrm>
            <a:off x="2486333" y="85869"/>
            <a:ext cx="7219335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0042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High-quality flights from Tashkent and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0042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airports of Uzbekistan.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5252" y="4345888"/>
            <a:ext cx="2192781" cy="1869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Visa-free regime for tourists from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90 countries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 wide range of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59 air carriers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presented at the airports of Uzbekistan.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There are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11 airports </a:t>
            </a:r>
            <a:r>
              <a:rPr kumimoji="0" lang="en-US" sz="105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throughout the country, the main ones of which are located in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Tashkent, Samarkand, </a:t>
            </a:r>
            <a:r>
              <a:rPr kumimoji="0" lang="en-US" sz="105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Bukhara.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York</a:t>
            </a:r>
            <a:endParaRPr kumimoji="0" lang="ru-RU" sz="400" b="1" i="0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2C76313-1FA0-4A8F-A574-E30C83DC5F0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0" t="16007" r="3559" b="20960"/>
          <a:stretch/>
        </p:blipFill>
        <p:spPr>
          <a:xfrm>
            <a:off x="235975" y="66205"/>
            <a:ext cx="1671484" cy="55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022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Segoe UI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6267</TotalTime>
  <Words>1622</Words>
  <Application>Microsoft Office PowerPoint</Application>
  <PresentationFormat>Широкоэкранный</PresentationFormat>
  <Paragraphs>409</Paragraphs>
  <Slides>9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20" baseType="lpstr">
      <vt:lpstr>Arial</vt:lpstr>
      <vt:lpstr>Calibri</vt:lpstr>
      <vt:lpstr>Calibri Light</vt:lpstr>
      <vt:lpstr>Microsoft Tai Le</vt:lpstr>
      <vt:lpstr>Montserrat</vt:lpstr>
      <vt:lpstr>Segoe UI</vt:lpstr>
      <vt:lpstr>Segoe UI Light</vt:lpstr>
      <vt:lpstr>Times New Roman</vt:lpstr>
      <vt:lpstr>Wingdings</vt:lpstr>
      <vt:lpstr>Тема Office</vt:lpstr>
      <vt:lpstr>1_Office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Sardor Karimov</cp:lastModifiedBy>
  <cp:revision>213</cp:revision>
  <dcterms:created xsi:type="dcterms:W3CDTF">2025-05-06T13:27:45Z</dcterms:created>
  <dcterms:modified xsi:type="dcterms:W3CDTF">2025-06-25T07:52:36Z</dcterms:modified>
</cp:coreProperties>
</file>