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147479750" r:id="rId3"/>
    <p:sldId id="2147479774" r:id="rId4"/>
    <p:sldId id="2147479776" r:id="rId5"/>
    <p:sldId id="2147479779" r:id="rId6"/>
    <p:sldId id="2147479780" r:id="rId7"/>
    <p:sldId id="2147479664" r:id="rId8"/>
    <p:sldId id="2147479660"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087" userDrawn="1">
          <p15:clr>
            <a:srgbClr val="A4A3A4"/>
          </p15:clr>
        </p15:guide>
        <p15:guide id="3" pos="6811" userDrawn="1">
          <p15:clr>
            <a:srgbClr val="A4A3A4"/>
          </p15:clr>
        </p15:guide>
        <p15:guide id="4" orient="horz" pos="2727" userDrawn="1">
          <p15:clr>
            <a:srgbClr val="A4A3A4"/>
          </p15:clr>
        </p15:guide>
        <p15:guide id="5" orient="horz" pos="1525" userDrawn="1">
          <p15:clr>
            <a:srgbClr val="A4A3A4"/>
          </p15:clr>
        </p15:guide>
        <p15:guide id="6" orient="horz" pos="913" userDrawn="1">
          <p15:clr>
            <a:srgbClr val="A4A3A4"/>
          </p15:clr>
        </p15:guide>
        <p15:guide id="7"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60"/>
  </p:normalViewPr>
  <p:slideViewPr>
    <p:cSldViewPr snapToGrid="0">
      <p:cViewPr varScale="1">
        <p:scale>
          <a:sx n="114" d="100"/>
          <a:sy n="114" d="100"/>
        </p:scale>
        <p:origin x="312" y="108"/>
      </p:cViewPr>
      <p:guideLst>
        <p:guide orient="horz" pos="2160"/>
        <p:guide pos="5087"/>
        <p:guide pos="6811"/>
        <p:guide orient="horz" pos="2727"/>
        <p:guide orient="horz" pos="1525"/>
        <p:guide orient="horz" pos="913"/>
        <p:guide orient="horz" pos="32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26463-CBAF-4DB4-A679-F17C61C4B289}" type="datetimeFigureOut">
              <a:rPr lang="ru-RU" smtClean="0"/>
              <a:t>26.06.2025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329D0-19BB-4137-8B1C-2F91A7FBBB0D}" type="slidenum">
              <a:rPr lang="ru-RU" smtClean="0"/>
              <a:t>‹#›</a:t>
            </a:fld>
            <a:endParaRPr lang="ru-RU"/>
          </a:p>
        </p:txBody>
      </p:sp>
    </p:spTree>
    <p:extLst>
      <p:ext uri="{BB962C8B-B14F-4D97-AF65-F5344CB8AC3E}">
        <p14:creationId xmlns:p14="http://schemas.microsoft.com/office/powerpoint/2010/main" val="313215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1</a:t>
            </a:fld>
            <a:endParaRPr lang="ru-RU"/>
          </a:p>
        </p:txBody>
      </p:sp>
    </p:spTree>
    <p:extLst>
      <p:ext uri="{BB962C8B-B14F-4D97-AF65-F5344CB8AC3E}">
        <p14:creationId xmlns:p14="http://schemas.microsoft.com/office/powerpoint/2010/main" val="180247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3</a:t>
            </a:fld>
            <a:endParaRPr lang="ru-RU"/>
          </a:p>
        </p:txBody>
      </p:sp>
    </p:spTree>
    <p:extLst>
      <p:ext uri="{BB962C8B-B14F-4D97-AF65-F5344CB8AC3E}">
        <p14:creationId xmlns:p14="http://schemas.microsoft.com/office/powerpoint/2010/main" val="14332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4</a:t>
            </a:fld>
            <a:endParaRPr lang="ru-RU"/>
          </a:p>
        </p:txBody>
      </p:sp>
    </p:spTree>
    <p:extLst>
      <p:ext uri="{BB962C8B-B14F-4D97-AF65-F5344CB8AC3E}">
        <p14:creationId xmlns:p14="http://schemas.microsoft.com/office/powerpoint/2010/main" val="130551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5</a:t>
            </a:fld>
            <a:endParaRPr lang="ru-RU"/>
          </a:p>
        </p:txBody>
      </p:sp>
    </p:spTree>
    <p:extLst>
      <p:ext uri="{BB962C8B-B14F-4D97-AF65-F5344CB8AC3E}">
        <p14:creationId xmlns:p14="http://schemas.microsoft.com/office/powerpoint/2010/main" val="11345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25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6FA82C-FE74-4047-BA33-592350B081C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AADE72A-5B22-448C-A4E6-5EAA1DC74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E8A62B3-44E9-487D-B09F-4564B4AC792F}"/>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5" name="Нижний колонтитул 4">
            <a:extLst>
              <a:ext uri="{FF2B5EF4-FFF2-40B4-BE49-F238E27FC236}">
                <a16:creationId xmlns:a16="http://schemas.microsoft.com/office/drawing/2014/main" id="{1720130A-2FC8-476E-9357-E645E27706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7EA9D14-D206-4D8B-B29A-5AAF567D89A1}"/>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01473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1F7307-A520-49A1-A9B7-D98603FA13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C0E2392-7E88-47B5-AA5C-06F88B01BCB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2AC21FA-65F4-4653-95AB-E6AF977B8790}"/>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5" name="Нижний колонтитул 4">
            <a:extLst>
              <a:ext uri="{FF2B5EF4-FFF2-40B4-BE49-F238E27FC236}">
                <a16:creationId xmlns:a16="http://schemas.microsoft.com/office/drawing/2014/main" id="{DBAB786A-8A67-4248-8F31-54CE5FAD2C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3625C0-BC67-488B-A4AF-7DD8270B11E7}"/>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51707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C9270DC-2383-4F50-A8B5-97C2BF74F07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28C063A-5743-4A59-BCE2-1C8B1F3BAE3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8DB5CC-77B0-471A-8072-1898CAA9852E}"/>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5" name="Нижний колонтитул 4">
            <a:extLst>
              <a:ext uri="{FF2B5EF4-FFF2-40B4-BE49-F238E27FC236}">
                <a16:creationId xmlns:a16="http://schemas.microsoft.com/office/drawing/2014/main" id="{6FADFE54-E658-4345-BBCE-C487A36096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1B8779-087C-4CBC-9461-C873808DAB71}"/>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05838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F36E-D742-41FF-86BF-DB06B752C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B5A01-95C3-45AE-8F91-DA55376D2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0FF61A-4986-4212-BC69-7CFEA1534204}"/>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5" name="Footer Placeholder 4">
            <a:extLst>
              <a:ext uri="{FF2B5EF4-FFF2-40B4-BE49-F238E27FC236}">
                <a16:creationId xmlns:a16="http://schemas.microsoft.com/office/drawing/2014/main" id="{3989A63F-84D7-42FA-A7DF-6E2BA803A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02AFF-AE75-405D-8935-07379B93B433}"/>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412312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2217-5043-4906-9C1A-19B086BC5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D0B98-5BE2-438B-8B3E-D45EE69777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0E684-94C1-47AF-827D-CF0E3EFC82D4}"/>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5" name="Footer Placeholder 4">
            <a:extLst>
              <a:ext uri="{FF2B5EF4-FFF2-40B4-BE49-F238E27FC236}">
                <a16:creationId xmlns:a16="http://schemas.microsoft.com/office/drawing/2014/main" id="{E0BA9A84-7222-43F9-8755-01CE29192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59720-0C61-4CB2-8461-7F5D48F9F6E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865642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D49B-BDCB-4C87-B9ED-E136D7AE0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CDB91-58D4-4B8B-82AB-09D639C1D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FCC830-FA68-439F-9629-21E2C9A94298}"/>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5" name="Footer Placeholder 4">
            <a:extLst>
              <a:ext uri="{FF2B5EF4-FFF2-40B4-BE49-F238E27FC236}">
                <a16:creationId xmlns:a16="http://schemas.microsoft.com/office/drawing/2014/main" id="{EBE38687-F5C4-41F0-BF4A-89ACF1B66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E444A-547E-409C-8D8A-7A415A1573F0}"/>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94599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55EF-4798-46AF-A3DE-9E2846ED1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2A393-C6DD-4989-8A64-7921D93EED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574A1-5AF7-49DD-968A-D59822612A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F6725-646C-4F5D-8F5F-ACB2CE2B863F}"/>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6" name="Footer Placeholder 5">
            <a:extLst>
              <a:ext uri="{FF2B5EF4-FFF2-40B4-BE49-F238E27FC236}">
                <a16:creationId xmlns:a16="http://schemas.microsoft.com/office/drawing/2014/main" id="{9CFAFB24-4D31-41D0-8A4C-B3E27559F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7FA7E-9887-410C-8DFF-09030C7349F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422522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A9CE-B4EF-476C-96B0-FF36C75687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5D2369-0DAB-453A-9874-846EEBAC1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24578D-2A4C-435A-B996-3587EE45A8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46F75B-5428-416A-AACC-B10BC5703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675593-CE7A-4A1A-9759-6EAD157C82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9E15F3-4E3C-4520-BA8E-D9C3B7B82235}"/>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8" name="Footer Placeholder 7">
            <a:extLst>
              <a:ext uri="{FF2B5EF4-FFF2-40B4-BE49-F238E27FC236}">
                <a16:creationId xmlns:a16="http://schemas.microsoft.com/office/drawing/2014/main" id="{A14D7743-BFE9-4FDF-B619-A5D0A0AC5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3D764-F04F-4756-ADAA-6705C38978C4}"/>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1399015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FA6B-21FF-4E12-95C2-B6CE6D785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63016-83CA-4C49-B552-ADE8E2BD9389}"/>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4" name="Footer Placeholder 3">
            <a:extLst>
              <a:ext uri="{FF2B5EF4-FFF2-40B4-BE49-F238E27FC236}">
                <a16:creationId xmlns:a16="http://schemas.microsoft.com/office/drawing/2014/main" id="{1428F744-E61D-4DD5-98D8-F866346CA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AF878-2E2F-4F5D-982A-3273B74E801E}"/>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520611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5A32F-ABAD-4396-BC91-35700E4BC54E}"/>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3" name="Footer Placeholder 2">
            <a:extLst>
              <a:ext uri="{FF2B5EF4-FFF2-40B4-BE49-F238E27FC236}">
                <a16:creationId xmlns:a16="http://schemas.microsoft.com/office/drawing/2014/main" id="{A577B16B-7D1E-4DF0-A6B8-315DB4805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04AFA6-6058-4A08-BB82-C50B6D972E58}"/>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1386560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E8D9-7886-4C3E-B5F2-240C3D9EF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A9E0B1-38A3-4DE7-B310-E204F909B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EAFE4-8B38-4ED1-ADF4-E93C8AB5A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A84692-7A41-4F9F-AB76-9BBCB20B4518}"/>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6" name="Footer Placeholder 5">
            <a:extLst>
              <a:ext uri="{FF2B5EF4-FFF2-40B4-BE49-F238E27FC236}">
                <a16:creationId xmlns:a16="http://schemas.microsoft.com/office/drawing/2014/main" id="{D9B48EFA-6444-4676-BD7E-10C6728F0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91D16-E952-4B1E-B2DC-F31B68C020AF}"/>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296955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360D0-C054-4068-9780-C129C854698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BECA71-E6F4-457F-9CFF-BCD64D1F64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41E2CC-7CEA-4004-B362-AB67F35A6E28}"/>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5" name="Нижний колонтитул 4">
            <a:extLst>
              <a:ext uri="{FF2B5EF4-FFF2-40B4-BE49-F238E27FC236}">
                <a16:creationId xmlns:a16="http://schemas.microsoft.com/office/drawing/2014/main" id="{3B3474CC-6F2F-4FAF-A0C5-F87E2A9353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CD80BD-0174-44B0-B960-EFFEC2A98E4D}"/>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260821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6446-B45C-4A97-8927-BF565FB3B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81EFDA-BBFC-4610-8CD6-4303EEE3E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4B79EB-B1A3-45D0-9B07-164F6CB14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78DC7C-52DD-4DF2-B548-970E61585A09}"/>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6" name="Footer Placeholder 5">
            <a:extLst>
              <a:ext uri="{FF2B5EF4-FFF2-40B4-BE49-F238E27FC236}">
                <a16:creationId xmlns:a16="http://schemas.microsoft.com/office/drawing/2014/main" id="{0E2ACF1A-6A69-4A7C-926E-1348C2CB8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2C4C7-1FCF-4E20-8568-BCDB40096B5D}"/>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1383071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696E-30D8-4BCA-9AC0-48BE4BCC8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CE48FC-0B66-4855-91F3-A397BF3CE6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1B0E8-EE46-45EA-BEB2-207B6088A4EF}"/>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5" name="Footer Placeholder 4">
            <a:extLst>
              <a:ext uri="{FF2B5EF4-FFF2-40B4-BE49-F238E27FC236}">
                <a16:creationId xmlns:a16="http://schemas.microsoft.com/office/drawing/2014/main" id="{4081331E-A467-47EF-98A2-4171C3DFB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E0359-C092-4198-98BA-0D78EC14A73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336339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F9FEB-1C77-420D-8BA2-F777DAB2BF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8C9CC5-A75C-4251-8686-963304442E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F2058-21B4-47AD-A445-F8FC7ACA450D}"/>
              </a:ext>
            </a:extLst>
          </p:cNvPr>
          <p:cNvSpPr>
            <a:spLocks noGrp="1"/>
          </p:cNvSpPr>
          <p:nvPr>
            <p:ph type="dt" sz="half" idx="10"/>
          </p:nvPr>
        </p:nvSpPr>
        <p:spPr/>
        <p:txBody>
          <a:bodyPr/>
          <a:lstStyle/>
          <a:p>
            <a:fld id="{00A69124-F480-403E-A988-0BA85AE1B687}" type="datetimeFigureOut">
              <a:rPr lang="en-US" smtClean="0"/>
              <a:t>6/26/2025</a:t>
            </a:fld>
            <a:endParaRPr lang="en-US"/>
          </a:p>
        </p:txBody>
      </p:sp>
      <p:sp>
        <p:nvSpPr>
          <p:cNvPr id="5" name="Footer Placeholder 4">
            <a:extLst>
              <a:ext uri="{FF2B5EF4-FFF2-40B4-BE49-F238E27FC236}">
                <a16:creationId xmlns:a16="http://schemas.microsoft.com/office/drawing/2014/main" id="{993EF04E-B140-4E59-9FE5-6685DA10D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DA313-75C0-4FBB-9BCB-94A714C76DD2}"/>
              </a:ext>
            </a:extLst>
          </p:cNvPr>
          <p:cNvSpPr>
            <a:spLocks noGrp="1"/>
          </p:cNvSpPr>
          <p:nvPr>
            <p:ph type="sldNum" sz="quarter" idx="12"/>
          </p:nvPr>
        </p:nvSpPr>
        <p:spPr/>
        <p:txBody>
          <a:bodyPr/>
          <a:lstStyle/>
          <a:p>
            <a:fld id="{51C3076B-7A76-4AF4-921E-2D2B80443D76}" type="slidenum">
              <a:rPr lang="en-US" smtClean="0"/>
              <a:t>‹#›</a:t>
            </a:fld>
            <a:endParaRPr lang="en-US"/>
          </a:p>
        </p:txBody>
      </p:sp>
    </p:spTree>
    <p:extLst>
      <p:ext uri="{BB962C8B-B14F-4D97-AF65-F5344CB8AC3E}">
        <p14:creationId xmlns:p14="http://schemas.microsoft.com/office/powerpoint/2010/main" val="1016304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33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E862D60-4645-488F-9FDC-0D5205DF09C6}"/>
              </a:ext>
            </a:extLst>
          </p:cNvPr>
          <p:cNvSpPr>
            <a:spLocks noGrp="1"/>
          </p:cNvSpPr>
          <p:nvPr>
            <p:ph type="pic" sz="quarter" idx="10" hasCustomPrompt="1"/>
          </p:nvPr>
        </p:nvSpPr>
        <p:spPr>
          <a:xfrm>
            <a:off x="2" y="0"/>
            <a:ext cx="12191999" cy="6858000"/>
          </a:xfrm>
          <a:custGeom>
            <a:avLst/>
            <a:gdLst>
              <a:gd name="connsiteX0" fmla="*/ 0 w 12191999"/>
              <a:gd name="connsiteY0" fmla="*/ 0 h 2583543"/>
              <a:gd name="connsiteX1" fmla="*/ 12191999 w 12191999"/>
              <a:gd name="connsiteY1" fmla="*/ 0 h 2583543"/>
              <a:gd name="connsiteX2" fmla="*/ 12191999 w 12191999"/>
              <a:gd name="connsiteY2" fmla="*/ 2583543 h 2583543"/>
              <a:gd name="connsiteX3" fmla="*/ 0 w 12191999"/>
              <a:gd name="connsiteY3" fmla="*/ 2583543 h 2583543"/>
            </a:gdLst>
            <a:ahLst/>
            <a:cxnLst>
              <a:cxn ang="0">
                <a:pos x="connsiteX0" y="connsiteY0"/>
              </a:cxn>
              <a:cxn ang="0">
                <a:pos x="connsiteX1" y="connsiteY1"/>
              </a:cxn>
              <a:cxn ang="0">
                <a:pos x="connsiteX2" y="connsiteY2"/>
              </a:cxn>
              <a:cxn ang="0">
                <a:pos x="connsiteX3" y="connsiteY3"/>
              </a:cxn>
            </a:cxnLst>
            <a:rect l="l" t="t" r="r" b="b"/>
            <a:pathLst>
              <a:path w="12191999" h="2583543">
                <a:moveTo>
                  <a:pt x="0" y="0"/>
                </a:moveTo>
                <a:lnTo>
                  <a:pt x="12191999" y="0"/>
                </a:lnTo>
                <a:lnTo>
                  <a:pt x="12191999" y="2583543"/>
                </a:lnTo>
                <a:lnTo>
                  <a:pt x="0" y="2583543"/>
                </a:ln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Tree>
    <p:extLst>
      <p:ext uri="{BB962C8B-B14F-4D97-AF65-F5344CB8AC3E}">
        <p14:creationId xmlns:p14="http://schemas.microsoft.com/office/powerpoint/2010/main" val="187621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14000" decel="86000" fill="hold" grpId="1" nodeType="withEffect">
                                  <p:stCondLst>
                                    <p:cond delay="250"/>
                                  </p:stCondLst>
                                  <p:childTnLst>
                                    <p:animMotion origin="layout" path="M 0 -4.81481E-6 L 0 0.53102 " pathEditMode="relative" rAng="0" ptsTypes="AA">
                                      <p:cBhvr>
                                        <p:cTn id="9" dur="1250" spd="-100000" fill="hold"/>
                                        <p:tgtEl>
                                          <p:spTgt spid="2"/>
                                        </p:tgtEl>
                                        <p:attrNameLst>
                                          <p:attrName>ppt_x</p:attrName>
                                          <p:attrName>ppt_y</p:attrName>
                                        </p:attrNameLst>
                                      </p:cBhvr>
                                      <p:rCtr x="0" y="2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E862D60-4645-488F-9FDC-0D5205DF09C6}"/>
              </a:ext>
            </a:extLst>
          </p:cNvPr>
          <p:cNvSpPr>
            <a:spLocks noGrp="1"/>
          </p:cNvSpPr>
          <p:nvPr>
            <p:ph type="pic" sz="quarter" idx="10" hasCustomPrompt="1"/>
          </p:nvPr>
        </p:nvSpPr>
        <p:spPr>
          <a:xfrm>
            <a:off x="2" y="0"/>
            <a:ext cx="12191999" cy="6858000"/>
          </a:xfrm>
          <a:custGeom>
            <a:avLst/>
            <a:gdLst>
              <a:gd name="connsiteX0" fmla="*/ 0 w 12191999"/>
              <a:gd name="connsiteY0" fmla="*/ 0 h 2583543"/>
              <a:gd name="connsiteX1" fmla="*/ 12191999 w 12191999"/>
              <a:gd name="connsiteY1" fmla="*/ 0 h 2583543"/>
              <a:gd name="connsiteX2" fmla="*/ 12191999 w 12191999"/>
              <a:gd name="connsiteY2" fmla="*/ 2583543 h 2583543"/>
              <a:gd name="connsiteX3" fmla="*/ 0 w 12191999"/>
              <a:gd name="connsiteY3" fmla="*/ 2583543 h 2583543"/>
            </a:gdLst>
            <a:ahLst/>
            <a:cxnLst>
              <a:cxn ang="0">
                <a:pos x="connsiteX0" y="connsiteY0"/>
              </a:cxn>
              <a:cxn ang="0">
                <a:pos x="connsiteX1" y="connsiteY1"/>
              </a:cxn>
              <a:cxn ang="0">
                <a:pos x="connsiteX2" y="connsiteY2"/>
              </a:cxn>
              <a:cxn ang="0">
                <a:pos x="connsiteX3" y="connsiteY3"/>
              </a:cxn>
            </a:cxnLst>
            <a:rect l="l" t="t" r="r" b="b"/>
            <a:pathLst>
              <a:path w="12191999" h="2583543">
                <a:moveTo>
                  <a:pt x="0" y="0"/>
                </a:moveTo>
                <a:lnTo>
                  <a:pt x="12191999" y="0"/>
                </a:lnTo>
                <a:lnTo>
                  <a:pt x="12191999" y="2583543"/>
                </a:lnTo>
                <a:lnTo>
                  <a:pt x="0" y="2583543"/>
                </a:ln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
        <p:nvSpPr>
          <p:cNvPr id="5" name="Picture Placeholder 4">
            <a:extLst>
              <a:ext uri="{FF2B5EF4-FFF2-40B4-BE49-F238E27FC236}">
                <a16:creationId xmlns:a16="http://schemas.microsoft.com/office/drawing/2014/main" id="{91C92070-9C6F-4BBE-88C3-3D5E83AFF6D8}"/>
              </a:ext>
            </a:extLst>
          </p:cNvPr>
          <p:cNvSpPr>
            <a:spLocks noGrp="1"/>
          </p:cNvSpPr>
          <p:nvPr>
            <p:ph type="pic" sz="quarter" idx="11" hasCustomPrompt="1"/>
          </p:nvPr>
        </p:nvSpPr>
        <p:spPr>
          <a:xfrm>
            <a:off x="5351723" y="2035694"/>
            <a:ext cx="1488556" cy="1488556"/>
          </a:xfrm>
          <a:custGeom>
            <a:avLst/>
            <a:gdLst>
              <a:gd name="connsiteX0" fmla="*/ 744278 w 1488556"/>
              <a:gd name="connsiteY0" fmla="*/ 0 h 1488556"/>
              <a:gd name="connsiteX1" fmla="*/ 1488556 w 1488556"/>
              <a:gd name="connsiteY1" fmla="*/ 744278 h 1488556"/>
              <a:gd name="connsiteX2" fmla="*/ 744278 w 1488556"/>
              <a:gd name="connsiteY2" fmla="*/ 1488556 h 1488556"/>
              <a:gd name="connsiteX3" fmla="*/ 0 w 1488556"/>
              <a:gd name="connsiteY3" fmla="*/ 744278 h 1488556"/>
              <a:gd name="connsiteX4" fmla="*/ 744278 w 1488556"/>
              <a:gd name="connsiteY4" fmla="*/ 0 h 148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56" h="1488556">
                <a:moveTo>
                  <a:pt x="744278" y="0"/>
                </a:moveTo>
                <a:cubicBezTo>
                  <a:pt x="1155331" y="0"/>
                  <a:pt x="1488556" y="333225"/>
                  <a:pt x="1488556" y="744278"/>
                </a:cubicBezTo>
                <a:cubicBezTo>
                  <a:pt x="1488556" y="1155331"/>
                  <a:pt x="1155331" y="1488556"/>
                  <a:pt x="744278" y="1488556"/>
                </a:cubicBezTo>
                <a:cubicBezTo>
                  <a:pt x="333225" y="1488556"/>
                  <a:pt x="0" y="1155331"/>
                  <a:pt x="0" y="744278"/>
                </a:cubicBezTo>
                <a:cubicBezTo>
                  <a:pt x="0" y="333225"/>
                  <a:pt x="333225" y="0"/>
                  <a:pt x="744278" y="0"/>
                </a:cubicBez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
        <p:nvSpPr>
          <p:cNvPr id="9" name="Picture Placeholder 8">
            <a:extLst>
              <a:ext uri="{FF2B5EF4-FFF2-40B4-BE49-F238E27FC236}">
                <a16:creationId xmlns:a16="http://schemas.microsoft.com/office/drawing/2014/main" id="{077231A0-C366-4F47-958B-0A341426C22E}"/>
              </a:ext>
            </a:extLst>
          </p:cNvPr>
          <p:cNvSpPr>
            <a:spLocks noGrp="1"/>
          </p:cNvSpPr>
          <p:nvPr>
            <p:ph type="pic" sz="quarter" idx="12" hasCustomPrompt="1"/>
          </p:nvPr>
        </p:nvSpPr>
        <p:spPr>
          <a:xfrm>
            <a:off x="3851675" y="2343928"/>
            <a:ext cx="872088" cy="872088"/>
          </a:xfrm>
          <a:custGeom>
            <a:avLst/>
            <a:gdLst>
              <a:gd name="connsiteX0" fmla="*/ 436044 w 872088"/>
              <a:gd name="connsiteY0" fmla="*/ 0 h 872088"/>
              <a:gd name="connsiteX1" fmla="*/ 872088 w 872088"/>
              <a:gd name="connsiteY1" fmla="*/ 436044 h 872088"/>
              <a:gd name="connsiteX2" fmla="*/ 436044 w 872088"/>
              <a:gd name="connsiteY2" fmla="*/ 872088 h 872088"/>
              <a:gd name="connsiteX3" fmla="*/ 0 w 872088"/>
              <a:gd name="connsiteY3" fmla="*/ 436044 h 872088"/>
              <a:gd name="connsiteX4" fmla="*/ 436044 w 872088"/>
              <a:gd name="connsiteY4" fmla="*/ 0 h 87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88" h="872088">
                <a:moveTo>
                  <a:pt x="436044" y="0"/>
                </a:moveTo>
                <a:cubicBezTo>
                  <a:pt x="676864" y="0"/>
                  <a:pt x="872088" y="195224"/>
                  <a:pt x="872088" y="436044"/>
                </a:cubicBezTo>
                <a:cubicBezTo>
                  <a:pt x="872088" y="676864"/>
                  <a:pt x="676864" y="872088"/>
                  <a:pt x="436044" y="872088"/>
                </a:cubicBezTo>
                <a:cubicBezTo>
                  <a:pt x="195224" y="872088"/>
                  <a:pt x="0" y="676864"/>
                  <a:pt x="0" y="436044"/>
                </a:cubicBezTo>
                <a:cubicBezTo>
                  <a:pt x="0" y="195224"/>
                  <a:pt x="195224" y="0"/>
                  <a:pt x="436044" y="0"/>
                </a:cubicBez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
        <p:nvSpPr>
          <p:cNvPr id="10" name="Picture Placeholder 9">
            <a:extLst>
              <a:ext uri="{FF2B5EF4-FFF2-40B4-BE49-F238E27FC236}">
                <a16:creationId xmlns:a16="http://schemas.microsoft.com/office/drawing/2014/main" id="{D75DAA7D-35BC-42AD-BD82-FC985759D6A4}"/>
              </a:ext>
            </a:extLst>
          </p:cNvPr>
          <p:cNvSpPr>
            <a:spLocks noGrp="1"/>
          </p:cNvSpPr>
          <p:nvPr>
            <p:ph type="pic" sz="quarter" idx="13" hasCustomPrompt="1"/>
          </p:nvPr>
        </p:nvSpPr>
        <p:spPr>
          <a:xfrm>
            <a:off x="7468238" y="2343928"/>
            <a:ext cx="872088" cy="872088"/>
          </a:xfrm>
          <a:custGeom>
            <a:avLst/>
            <a:gdLst>
              <a:gd name="connsiteX0" fmla="*/ 436044 w 872088"/>
              <a:gd name="connsiteY0" fmla="*/ 0 h 872088"/>
              <a:gd name="connsiteX1" fmla="*/ 872088 w 872088"/>
              <a:gd name="connsiteY1" fmla="*/ 436044 h 872088"/>
              <a:gd name="connsiteX2" fmla="*/ 436044 w 872088"/>
              <a:gd name="connsiteY2" fmla="*/ 872088 h 872088"/>
              <a:gd name="connsiteX3" fmla="*/ 0 w 872088"/>
              <a:gd name="connsiteY3" fmla="*/ 436044 h 872088"/>
              <a:gd name="connsiteX4" fmla="*/ 436044 w 872088"/>
              <a:gd name="connsiteY4" fmla="*/ 0 h 87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88" h="872088">
                <a:moveTo>
                  <a:pt x="436044" y="0"/>
                </a:moveTo>
                <a:cubicBezTo>
                  <a:pt x="676864" y="0"/>
                  <a:pt x="872088" y="195224"/>
                  <a:pt x="872088" y="436044"/>
                </a:cubicBezTo>
                <a:cubicBezTo>
                  <a:pt x="872088" y="676864"/>
                  <a:pt x="676864" y="872088"/>
                  <a:pt x="436044" y="872088"/>
                </a:cubicBezTo>
                <a:cubicBezTo>
                  <a:pt x="195224" y="872088"/>
                  <a:pt x="0" y="676864"/>
                  <a:pt x="0" y="436044"/>
                </a:cubicBezTo>
                <a:cubicBezTo>
                  <a:pt x="0" y="195224"/>
                  <a:pt x="195224" y="0"/>
                  <a:pt x="436044" y="0"/>
                </a:cubicBezTo>
                <a:close/>
              </a:path>
            </a:pathLst>
          </a:custGeom>
          <a:solidFill>
            <a:schemeClr val="bg1">
              <a:lumMod val="65000"/>
              <a:alpha val="10000"/>
            </a:schemeClr>
          </a:solidFill>
        </p:spPr>
        <p:txBody>
          <a:bodyPr wrap="square">
            <a:noAutofit/>
          </a:bodyPr>
          <a:lstStyle>
            <a:lvl1pPr marL="0" indent="0">
              <a:buNone/>
              <a:defRPr sz="1400">
                <a:solidFill>
                  <a:schemeClr val="bg1">
                    <a:lumMod val="65000"/>
                  </a:schemeClr>
                </a:solidFill>
              </a:defRPr>
            </a:lvl1pPr>
          </a:lstStyle>
          <a:p>
            <a:r>
              <a:rPr lang="x-none" dirty="0"/>
              <a:t>Image placeholder</a:t>
            </a:r>
            <a:endParaRPr lang="en-US" dirty="0"/>
          </a:p>
        </p:txBody>
      </p:sp>
    </p:spTree>
    <p:extLst>
      <p:ext uri="{BB962C8B-B14F-4D97-AF65-F5344CB8AC3E}">
        <p14:creationId xmlns:p14="http://schemas.microsoft.com/office/powerpoint/2010/main" val="19689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14000" decel="86000" fill="hold" grpId="1" nodeType="withEffect">
                                  <p:stCondLst>
                                    <p:cond delay="250"/>
                                  </p:stCondLst>
                                  <p:childTnLst>
                                    <p:animMotion origin="layout" path="M 0 -4.81481E-6 L 0 0.53102 " pathEditMode="relative" rAng="0" ptsTypes="AA">
                                      <p:cBhvr>
                                        <p:cTn id="9" dur="1250" spd="-100000" fill="hold"/>
                                        <p:tgtEl>
                                          <p:spTgt spid="2"/>
                                        </p:tgtEl>
                                        <p:attrNameLst>
                                          <p:attrName>ppt_x</p:attrName>
                                          <p:attrName>ppt_y</p:attrName>
                                        </p:attrNameLst>
                                      </p:cBhvr>
                                      <p:rCtr x="0" y="26551"/>
                                    </p:animMotion>
                                  </p:childTnLst>
                                </p:cTn>
                              </p:par>
                              <p:par>
                                <p:cTn id="10" presetID="10" presetClass="entr" presetSubtype="0" fill="hold" grpId="0"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accel="14000" decel="86000" fill="hold" grpId="1" nodeType="withEffect">
                                  <p:stCondLst>
                                    <p:cond delay="250"/>
                                  </p:stCondLst>
                                  <p:childTnLst>
                                    <p:animMotion origin="layout" path="M -2.70833E-6 -4.07407E-6 L -2.70833E-6 0.93357 " pathEditMode="relative" rAng="0" ptsTypes="AA">
                                      <p:cBhvr>
                                        <p:cTn id="14" dur="1250" spd="-100000" fill="hold"/>
                                        <p:tgtEl>
                                          <p:spTgt spid="9"/>
                                        </p:tgtEl>
                                        <p:attrNameLst>
                                          <p:attrName>ppt_x</p:attrName>
                                          <p:attrName>ppt_y</p:attrName>
                                        </p:attrNameLst>
                                      </p:cBhvr>
                                      <p:rCtr x="0" y="46667"/>
                                    </p:animMotion>
                                  </p:childTnLst>
                                </p:cTn>
                              </p:par>
                              <p:par>
                                <p:cTn id="15" presetID="10" presetClass="entr" presetSubtype="0"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14000" decel="86000" fill="hold" grpId="1" nodeType="withEffect">
                                  <p:stCondLst>
                                    <p:cond delay="250"/>
                                  </p:stCondLst>
                                  <p:childTnLst>
                                    <p:animMotion origin="layout" path="M 0 -4.07407E-6 L 0 0.82246 " pathEditMode="relative" rAng="0" ptsTypes="AA">
                                      <p:cBhvr>
                                        <p:cTn id="19" dur="1250" spd="-100000" fill="hold"/>
                                        <p:tgtEl>
                                          <p:spTgt spid="5"/>
                                        </p:tgtEl>
                                        <p:attrNameLst>
                                          <p:attrName>ppt_x</p:attrName>
                                          <p:attrName>ppt_y</p:attrName>
                                        </p:attrNameLst>
                                      </p:cBhvr>
                                      <p:rCtr x="0" y="41111"/>
                                    </p:animMotion>
                                  </p:childTnLst>
                                </p:cTn>
                              </p:par>
                              <p:par>
                                <p:cTn id="20" presetID="10" presetClass="entr" presetSubtype="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63" presetClass="path" presetSubtype="0" accel="14000" decel="86000" fill="hold" grpId="1" nodeType="withEffect">
                                  <p:stCondLst>
                                    <p:cond delay="250"/>
                                  </p:stCondLst>
                                  <p:childTnLst>
                                    <p:animMotion origin="layout" path="M -2.70833E-6 -4.07407E-6 L -2.70833E-6 0.93357 " pathEditMode="relative" rAng="0" ptsTypes="AA">
                                      <p:cBhvr>
                                        <p:cTn id="24" dur="1250" spd="-100000" fill="hold"/>
                                        <p:tgtEl>
                                          <p:spTgt spid="10"/>
                                        </p:tgtEl>
                                        <p:attrNameLst>
                                          <p:attrName>ppt_x</p:attrName>
                                          <p:attrName>ppt_y</p:attrName>
                                        </p:attrNameLst>
                                      </p:cBhvr>
                                      <p:rCtr x="0" y="4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9" grpId="0" animBg="1"/>
      <p:bldP spid="9" grpId="1" animBg="1"/>
      <p:bldP spid="10" grpId="0" animBg="1"/>
      <p:bldP spid="10"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747921-FF22-4FDA-A074-ED16FD8F44C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1B7A5C7-AF97-4D23-A622-29D582D85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4860200-F74E-4E05-99E5-E4965F936688}"/>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5" name="Нижний колонтитул 4">
            <a:extLst>
              <a:ext uri="{FF2B5EF4-FFF2-40B4-BE49-F238E27FC236}">
                <a16:creationId xmlns:a16="http://schemas.microsoft.com/office/drawing/2014/main" id="{F0DEA6CC-F1D7-4EA1-A1B6-31F59DF22E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8115C8-8A75-4026-A3EF-29A6132B0C07}"/>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37120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112D7-9986-4820-A5A3-401217281E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D6911A9-B164-4C46-932C-0F4A5E4EC43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790B5BC-6C23-4964-BDE1-00BF11A28FB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BD3428D-CFEA-4FDB-84F9-09E445892821}"/>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6" name="Нижний колонтитул 5">
            <a:extLst>
              <a:ext uri="{FF2B5EF4-FFF2-40B4-BE49-F238E27FC236}">
                <a16:creationId xmlns:a16="http://schemas.microsoft.com/office/drawing/2014/main" id="{50208EA5-A284-428A-AE15-675AC025A0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533BBD4-0B17-483C-B254-E2509069A344}"/>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341756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FC78A-BEB5-41CE-A395-3853F0246DD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CA13732-A6DA-48D0-B663-7538996AD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3632E4D-0103-4A19-9330-C440CF71C44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C37D2D-63B6-4B81-8A25-08CF08754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7518D38-6386-47BF-BBCE-EA81AAB1F84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C828482-3637-4E0A-8890-9D628FB29B77}"/>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8" name="Нижний колонтитул 7">
            <a:extLst>
              <a:ext uri="{FF2B5EF4-FFF2-40B4-BE49-F238E27FC236}">
                <a16:creationId xmlns:a16="http://schemas.microsoft.com/office/drawing/2014/main" id="{CFDED4D1-BCA8-4345-9AFD-1E2862DCA28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08571F7-1D37-4EA3-83DC-633DB8155F47}"/>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05161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62C870-6B4A-4F2E-8FE0-530292C701F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8BB330E-9F42-49AD-A1C1-9A5A2F55562E}"/>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4" name="Нижний колонтитул 3">
            <a:extLst>
              <a:ext uri="{FF2B5EF4-FFF2-40B4-BE49-F238E27FC236}">
                <a16:creationId xmlns:a16="http://schemas.microsoft.com/office/drawing/2014/main" id="{E04FFF12-E786-42FF-8437-D2090A0C0F6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5F88DB7-58F9-4353-9F67-A207D171B912}"/>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378499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B693D3A-7557-4C37-B2EA-5E36E553A006}"/>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3" name="Нижний колонтитул 2">
            <a:extLst>
              <a:ext uri="{FF2B5EF4-FFF2-40B4-BE49-F238E27FC236}">
                <a16:creationId xmlns:a16="http://schemas.microsoft.com/office/drawing/2014/main" id="{E73CE2D2-B564-4978-930F-4072426D3FD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91179B1-9F46-45E7-AA95-1EBECB962320}"/>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27926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906818-D994-4277-A31D-104EB6C9D9E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9B39ECE-DAE4-4AA6-B04E-39A2C9C8E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0476B59-9283-4E37-AA77-42632F133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84957E6-BAD0-4257-A43F-32D017570CDF}"/>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6" name="Нижний колонтитул 5">
            <a:extLst>
              <a:ext uri="{FF2B5EF4-FFF2-40B4-BE49-F238E27FC236}">
                <a16:creationId xmlns:a16="http://schemas.microsoft.com/office/drawing/2014/main" id="{A19C4239-B038-44E3-98B9-863946B09E6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C6CB64F-5FC7-4582-93FB-592F21DA7356}"/>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15478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42CA43-D365-49CD-BCE0-996C847D9C4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FCFEA5D-8EE0-4A4C-805D-E3047528E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8188455-A25F-4162-AF77-831CDEC54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1D2A6E-C8F4-410E-9DF9-070BBF451297}"/>
              </a:ext>
            </a:extLst>
          </p:cNvPr>
          <p:cNvSpPr>
            <a:spLocks noGrp="1"/>
          </p:cNvSpPr>
          <p:nvPr>
            <p:ph type="dt" sz="half" idx="10"/>
          </p:nvPr>
        </p:nvSpPr>
        <p:spPr/>
        <p:txBody>
          <a:bodyPr/>
          <a:lstStyle/>
          <a:p>
            <a:fld id="{C305B65A-A620-46BE-857A-7F49C6FC1B2C}" type="datetimeFigureOut">
              <a:rPr lang="ru-RU" smtClean="0"/>
              <a:t>26.06.2025</a:t>
            </a:fld>
            <a:endParaRPr lang="ru-RU"/>
          </a:p>
        </p:txBody>
      </p:sp>
      <p:sp>
        <p:nvSpPr>
          <p:cNvPr id="6" name="Нижний колонтитул 5">
            <a:extLst>
              <a:ext uri="{FF2B5EF4-FFF2-40B4-BE49-F238E27FC236}">
                <a16:creationId xmlns:a16="http://schemas.microsoft.com/office/drawing/2014/main" id="{EF0FE1B7-4A09-40E2-8668-C3D9D8D451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0ADB18F-E712-4D26-BD73-AD0947F889E1}"/>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6591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6CCFF-8174-4D5A-BB7F-BFFAF66B3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B89AA28-2791-43BD-9EFE-8E2C2DFBC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43029AF-3829-40E5-87C6-CEF65A4F5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5B65A-A620-46BE-857A-7F49C6FC1B2C}" type="datetimeFigureOut">
              <a:rPr lang="ru-RU" smtClean="0"/>
              <a:t>26.06.2025</a:t>
            </a:fld>
            <a:endParaRPr lang="ru-RU"/>
          </a:p>
        </p:txBody>
      </p:sp>
      <p:sp>
        <p:nvSpPr>
          <p:cNvPr id="5" name="Нижний колонтитул 4">
            <a:extLst>
              <a:ext uri="{FF2B5EF4-FFF2-40B4-BE49-F238E27FC236}">
                <a16:creationId xmlns:a16="http://schemas.microsoft.com/office/drawing/2014/main" id="{184D0726-461B-4917-9351-43FA9DA0F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8915A2C-B9E5-4CE6-A0FD-934FE54299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2A79A-04C4-443B-85BB-0EC03899399F}" type="slidenum">
              <a:rPr lang="ru-RU" smtClean="0"/>
              <a:t>‹#›</a:t>
            </a:fld>
            <a:endParaRPr lang="ru-RU"/>
          </a:p>
        </p:txBody>
      </p:sp>
    </p:spTree>
    <p:extLst>
      <p:ext uri="{BB962C8B-B14F-4D97-AF65-F5344CB8AC3E}">
        <p14:creationId xmlns:p14="http://schemas.microsoft.com/office/powerpoint/2010/main" val="405378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AF4AA-F1D8-4FAA-A160-D95BE334E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9DE6E-24BC-4A42-904F-7E87EC8E5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EDADB-1CDC-4509-B6A9-345D45227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69124-F480-403E-A988-0BA85AE1B687}" type="datetimeFigureOut">
              <a:rPr lang="en-US" smtClean="0"/>
              <a:t>6/26/2025</a:t>
            </a:fld>
            <a:endParaRPr lang="en-US"/>
          </a:p>
        </p:txBody>
      </p:sp>
      <p:sp>
        <p:nvSpPr>
          <p:cNvPr id="5" name="Footer Placeholder 4">
            <a:extLst>
              <a:ext uri="{FF2B5EF4-FFF2-40B4-BE49-F238E27FC236}">
                <a16:creationId xmlns:a16="http://schemas.microsoft.com/office/drawing/2014/main" id="{E7D6A414-018C-43CE-BEDB-2679001FF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76337-4C09-4DEE-B88C-54DFED7B4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3076B-7A76-4AF4-921E-2D2B80443D76}" type="slidenum">
              <a:rPr lang="en-US" smtClean="0"/>
              <a:t>‹#›</a:t>
            </a:fld>
            <a:endParaRPr lang="en-US"/>
          </a:p>
        </p:txBody>
      </p:sp>
    </p:spTree>
    <p:extLst>
      <p:ext uri="{BB962C8B-B14F-4D97-AF65-F5344CB8AC3E}">
        <p14:creationId xmlns:p14="http://schemas.microsoft.com/office/powerpoint/2010/main" val="424707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34" name="Рисунок 33">
            <a:extLst>
              <a:ext uri="{FF2B5EF4-FFF2-40B4-BE49-F238E27FC236}">
                <a16:creationId xmlns:a16="http://schemas.microsoft.com/office/drawing/2014/main" id="{0F7D32A7-4A2E-4DC1-ABB2-FDB143FDF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6" y="844039"/>
            <a:ext cx="2661219" cy="1696336"/>
          </a:xfrm>
          <a:prstGeom prst="rect">
            <a:avLst/>
          </a:prstGeom>
        </p:spPr>
      </p:pic>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4"/>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86464" y="2531145"/>
            <a:ext cx="6307806" cy="2525691"/>
          </a:xfrm>
          <a:prstGeom prst="rect">
            <a:avLst/>
          </a:prstGeom>
        </p:spPr>
        <p:txBody>
          <a:bodyPr vert="horz" wrap="square" lIns="0" tIns="12065" rIns="0" bIns="0" rtlCol="0">
            <a:spAutoFit/>
          </a:bodyPr>
          <a:lstStyle/>
          <a:p>
            <a:pPr marL="12700" algn="just">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invest in the hunting industry</a:t>
            </a:r>
            <a:r>
              <a:rPr lang="ru-RU" sz="1200" b="1" spc="-10" dirty="0">
                <a:solidFill>
                  <a:srgbClr val="0070C0"/>
                </a:solidFill>
                <a:latin typeface="Times New Roman" panose="02020603050405020304" pitchFamily="18" charset="0"/>
                <a:cs typeface="Times New Roman" panose="02020603050405020304" pitchFamily="18" charset="0"/>
              </a:rPr>
              <a:t>?</a:t>
            </a:r>
            <a:endParaRPr lang="en-US" sz="1200" b="1" spc="-10" dirty="0">
              <a:solidFill>
                <a:srgbClr val="0070C0"/>
              </a:solidFill>
              <a:latin typeface="Times New Roman" panose="02020603050405020304" pitchFamily="18" charset="0"/>
              <a:cs typeface="Times New Roman" panose="02020603050405020304" pitchFamily="18" charset="0"/>
            </a:endParaRP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Rich natural resources. </a:t>
            </a:r>
            <a:r>
              <a:rPr lang="en-US" sz="1100" dirty="0">
                <a:latin typeface="Times New Roman" panose="02020603050405020304" pitchFamily="18" charset="0"/>
                <a:cs typeface="Times New Roman" panose="02020603050405020304" pitchFamily="18" charset="0"/>
              </a:rPr>
              <a:t>Uzbekistan holds a leading position in the world in terms of forests, rivers, lakes, and the abundance of wildlife species creates ideal conditions for the development of hunting-related businesses.</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Tourism. </a:t>
            </a:r>
            <a:r>
              <a:rPr lang="en-US" sz="1100" dirty="0">
                <a:latin typeface="Times New Roman" panose="02020603050405020304" pitchFamily="18" charset="0"/>
                <a:cs typeface="Times New Roman" panose="02020603050405020304" pitchFamily="18" charset="0"/>
              </a:rPr>
              <a:t>The growing interest in active recreation contributes to increased demand for services provided in the field of hunting. Nature lovers are looking for unique and captivating experiences</a:t>
            </a:r>
            <a:r>
              <a:rPr lang="ru-RU" sz="1100" dirty="0">
                <a:latin typeface="Times New Roman" panose="02020603050405020304" pitchFamily="18" charset="0"/>
                <a:cs typeface="Times New Roman" panose="02020603050405020304" pitchFamily="18" charset="0"/>
              </a:rPr>
              <a:t>.</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Technological possibilities</a:t>
            </a:r>
            <a:r>
              <a:rPr lang="en-US" sz="1100" dirty="0">
                <a:latin typeface="Times New Roman" panose="02020603050405020304" pitchFamily="18" charset="0"/>
                <a:cs typeface="Times New Roman" panose="02020603050405020304" pitchFamily="18" charset="0"/>
              </a:rPr>
              <a:t>. The application of modern technologies, such as online booking, social media marketing, and e-commerce, helps businesses of all directions expand their audience and increase the efficiency of business processes.</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Implementation of environmentally beneficial initiatives. </a:t>
            </a:r>
            <a:r>
              <a:rPr lang="en-US" sz="1100" dirty="0">
                <a:latin typeface="Times New Roman" panose="02020603050405020304" pitchFamily="18" charset="0"/>
                <a:cs typeface="Times New Roman" panose="02020603050405020304" pitchFamily="18" charset="0"/>
              </a:rPr>
              <a:t>Identification of habitats of rare species of birds and animals, satellite monitoring of wild animals using GPS technologies, assistance in restoring the population of wild animals, rational use of wild animal reserves and their reproduction.</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Investments in the organization of hunting safari and the development of hunting farms in the world amounted to about 200-250 million dollars.</a:t>
            </a:r>
            <a:endParaRPr lang="ru-RU" sz="1100" b="1" i="1" dirty="0">
              <a:latin typeface="Times New Roman" panose="02020603050405020304" pitchFamily="18" charset="0"/>
              <a:cs typeface="Times New Roman" panose="02020603050405020304" pitchFamily="18" charset="0"/>
            </a:endParaRP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Investment projects of hunting tourism in the Republic of Uzbekistan</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8" name="object 12">
            <a:extLst>
              <a:ext uri="{FF2B5EF4-FFF2-40B4-BE49-F238E27FC236}">
                <a16:creationId xmlns:a16="http://schemas.microsoft.com/office/drawing/2014/main" id="{BE6B5E6B-5E2B-BB36-ADE7-1E98F97B5078}"/>
              </a:ext>
            </a:extLst>
          </p:cNvPr>
          <p:cNvSpPr txBox="1"/>
          <p:nvPr/>
        </p:nvSpPr>
        <p:spPr>
          <a:xfrm>
            <a:off x="2886386" y="685665"/>
            <a:ext cx="3310076" cy="1743426"/>
          </a:xfrm>
          <a:prstGeom prst="rect">
            <a:avLst/>
          </a:prstGeom>
        </p:spPr>
        <p:txBody>
          <a:bodyPr vert="horz" wrap="square" lIns="0" tIns="24765" rIns="0" bIns="0" rtlCol="0">
            <a:spAutoFit/>
          </a:bodyPr>
          <a:lstStyle/>
          <a:p>
            <a:pPr marL="12700">
              <a:lnSpc>
                <a:spcPct val="100000"/>
              </a:lnSpc>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Republic of Uzbekistan</a:t>
            </a: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Area</a:t>
            </a:r>
            <a:r>
              <a:rPr lang="ru-RU" sz="1100" spc="-10" dirty="0">
                <a:latin typeface="Times New Roman" panose="02020603050405020304" pitchFamily="18" charset="0"/>
                <a:cs typeface="Times New Roman" panose="02020603050405020304" pitchFamily="18" charset="0"/>
              </a:rPr>
              <a:t> - 448 924 </a:t>
            </a:r>
            <a:r>
              <a:rPr lang="en-US" sz="1100" spc="-10" dirty="0">
                <a:latin typeface="Times New Roman" panose="02020603050405020304" pitchFamily="18" charset="0"/>
                <a:cs typeface="Times New Roman" panose="02020603050405020304" pitchFamily="18" charset="0"/>
              </a:rPr>
              <a:t>sq. km.</a:t>
            </a:r>
            <a:endParaRPr lang="ru-RU" sz="1100" spc="-10" dirty="0">
              <a:latin typeface="Times New Roman" panose="02020603050405020304" pitchFamily="18" charset="0"/>
              <a:cs typeface="Times New Roman" panose="02020603050405020304" pitchFamily="18" charset="0"/>
            </a:endParaRPr>
          </a:p>
          <a:p>
            <a:pPr marL="12700" algn="just">
              <a:lnSpc>
                <a:spcPct val="100000"/>
              </a:lnSpc>
              <a:spcBef>
                <a:spcPts val="195"/>
              </a:spcBef>
            </a:pPr>
            <a:r>
              <a:rPr lang="en-US" sz="1100" spc="-10" dirty="0">
                <a:latin typeface="Times New Roman" panose="02020603050405020304" pitchFamily="18" charset="0"/>
                <a:cs typeface="Times New Roman" panose="02020603050405020304" pitchFamily="18" charset="0"/>
              </a:rPr>
              <a:t>Forest fund area - 11.9 million hectares, including</a:t>
            </a:r>
            <a:r>
              <a:rPr lang="ru-RU" sz="1100" spc="-10" dirty="0">
                <a:latin typeface="Times New Roman" panose="02020603050405020304" pitchFamily="18" charset="0"/>
                <a:cs typeface="Times New Roman" panose="02020603050405020304" pitchFamily="18" charset="0"/>
              </a:rPr>
              <a:t>,</a:t>
            </a:r>
          </a:p>
          <a:p>
            <a:pPr marL="184150" indent="-171450" algn="just">
              <a:lnSpc>
                <a:spcPct val="100000"/>
              </a:lnSpc>
              <a:spcBef>
                <a:spcPts val="195"/>
              </a:spcBef>
              <a:buFont typeface="Wingdings" panose="05000000000000000000" pitchFamily="2" charset="2"/>
              <a:buChar char="ü"/>
            </a:pPr>
            <a:r>
              <a:rPr lang="en-US" sz="1100" spc="-10" dirty="0">
                <a:latin typeface="Times New Roman" panose="02020603050405020304" pitchFamily="18" charset="0"/>
                <a:cs typeface="Times New Roman" panose="02020603050405020304" pitchFamily="18" charset="0"/>
              </a:rPr>
              <a:t>Desert territory - 81% (7.9 million hectares).</a:t>
            </a:r>
            <a:endParaRPr lang="ru-RU" sz="1100" spc="-10" dirty="0">
              <a:latin typeface="Times New Roman" panose="02020603050405020304" pitchFamily="18" charset="0"/>
              <a:cs typeface="Times New Roman" panose="02020603050405020304" pitchFamily="18" charset="0"/>
            </a:endParaRPr>
          </a:p>
          <a:p>
            <a:pPr marL="184150" indent="-171450" algn="just">
              <a:lnSpc>
                <a:spcPct val="100000"/>
              </a:lnSpc>
              <a:spcBef>
                <a:spcPts val="195"/>
              </a:spcBef>
              <a:buFont typeface="Wingdings" panose="05000000000000000000" pitchFamily="2" charset="2"/>
              <a:buChar char="ü"/>
            </a:pPr>
            <a:r>
              <a:rPr lang="en-US" sz="1100" spc="-10" dirty="0">
                <a:latin typeface="Times New Roman" panose="02020603050405020304" pitchFamily="18" charset="0"/>
                <a:cs typeface="Times New Roman" panose="02020603050405020304" pitchFamily="18" charset="0"/>
              </a:rPr>
              <a:t>Mountain zone - 16.1% (1.6 million ha).</a:t>
            </a:r>
          </a:p>
          <a:p>
            <a:pPr marL="184150" indent="-171450" algn="just">
              <a:lnSpc>
                <a:spcPct val="100000"/>
              </a:lnSpc>
              <a:spcBef>
                <a:spcPts val="195"/>
              </a:spcBef>
              <a:buFont typeface="Wingdings" panose="05000000000000000000" pitchFamily="2" charset="2"/>
              <a:buChar char="ü"/>
            </a:pPr>
            <a:r>
              <a:rPr lang="en-US" sz="1100" spc="-10" dirty="0">
                <a:latin typeface="Times New Roman" panose="02020603050405020304" pitchFamily="18" charset="0"/>
                <a:cs typeface="Times New Roman" panose="02020603050405020304" pitchFamily="18" charset="0"/>
              </a:rPr>
              <a:t>The plain area is 1.8% (1.7 million hectares).</a:t>
            </a:r>
          </a:p>
          <a:p>
            <a:pPr marL="184150" indent="-171450" algn="just">
              <a:lnSpc>
                <a:spcPct val="100000"/>
              </a:lnSpc>
              <a:spcBef>
                <a:spcPts val="195"/>
              </a:spcBef>
              <a:buFont typeface="Wingdings" panose="05000000000000000000" pitchFamily="2" charset="2"/>
              <a:buChar char="ü"/>
            </a:pPr>
            <a:r>
              <a:rPr lang="en-US" sz="1100" spc="-10" dirty="0">
                <a:latin typeface="Times New Roman" panose="02020603050405020304" pitchFamily="18" charset="0"/>
                <a:cs typeface="Times New Roman" panose="02020603050405020304" pitchFamily="18" charset="0"/>
              </a:rPr>
              <a:t>Forest areas - 1.1% (1.09 million ha).</a:t>
            </a:r>
          </a:p>
          <a:p>
            <a:pPr marL="12700" algn="just">
              <a:lnSpc>
                <a:spcPct val="100000"/>
              </a:lnSpc>
              <a:spcBef>
                <a:spcPts val="195"/>
              </a:spcBef>
            </a:pPr>
            <a:r>
              <a:rPr lang="en-US" sz="1100" spc="-10" dirty="0">
                <a:latin typeface="Times New Roman" panose="02020603050405020304" pitchFamily="18" charset="0"/>
                <a:cs typeface="Times New Roman" panose="02020603050405020304" pitchFamily="18" charset="0"/>
              </a:rPr>
              <a:t>We invite investors to hunting tourism projects in the Republic of Uzbekistan</a:t>
            </a:r>
            <a:endParaRPr lang="ru-RU" sz="1100" spc="-10" dirty="0">
              <a:latin typeface="Times New Roman" panose="02020603050405020304" pitchFamily="18" charset="0"/>
              <a:cs typeface="Times New Roman" panose="02020603050405020304" pitchFamily="18" charset="0"/>
            </a:endParaRPr>
          </a:p>
        </p:txBody>
      </p:sp>
      <p:sp>
        <p:nvSpPr>
          <p:cNvPr id="33" name="object 12">
            <a:extLst>
              <a:ext uri="{FF2B5EF4-FFF2-40B4-BE49-F238E27FC236}">
                <a16:creationId xmlns:a16="http://schemas.microsoft.com/office/drawing/2014/main" id="{3DEB236E-AD6D-C198-1F8F-ABD00F8D0AF6}"/>
              </a:ext>
            </a:extLst>
          </p:cNvPr>
          <p:cNvSpPr txBox="1"/>
          <p:nvPr/>
        </p:nvSpPr>
        <p:spPr>
          <a:xfrm>
            <a:off x="6646881" y="6251222"/>
            <a:ext cx="5438374" cy="561051"/>
          </a:xfrm>
          <a:prstGeom prst="rect">
            <a:avLst/>
          </a:prstGeom>
        </p:spPr>
        <p:txBody>
          <a:bodyPr vert="horz" wrap="square" lIns="0" tIns="24765" rIns="0" bIns="0" rtlCol="0">
            <a:spAutoFit/>
          </a:bodyPr>
          <a:lstStyle/>
          <a:p>
            <a:pPr marL="12700">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Project initiator</a:t>
            </a:r>
          </a:p>
          <a:p>
            <a:pPr marL="12700">
              <a:spcBef>
                <a:spcPts val="95"/>
              </a:spcBef>
            </a:pPr>
            <a:r>
              <a:rPr lang="en-US" sz="1100" b="1" i="1" dirty="0">
                <a:latin typeface="Times New Roman" panose="02020603050405020304" pitchFamily="18" charset="0"/>
                <a:cs typeface="Times New Roman" panose="02020603050405020304" pitchFamily="18" charset="0"/>
              </a:rPr>
              <a:t>Ministry of Ecology, Environmental Protection and Climate Change of the Republic of Uzbekistan</a:t>
            </a:r>
            <a:endParaRPr lang="ru-RU" sz="1100" dirty="0">
              <a:latin typeface="Times New Roman" panose="02020603050405020304" pitchFamily="18" charset="0"/>
              <a:cs typeface="Times New Roman" panose="02020603050405020304" pitchFamily="18" charset="0"/>
            </a:endParaRPr>
          </a:p>
        </p:txBody>
      </p:sp>
      <p:grpSp>
        <p:nvGrpSpPr>
          <p:cNvPr id="38" name="Группа 37">
            <a:extLst>
              <a:ext uri="{FF2B5EF4-FFF2-40B4-BE49-F238E27FC236}">
                <a16:creationId xmlns:a16="http://schemas.microsoft.com/office/drawing/2014/main" id="{EDE6FE55-46CD-2DB4-2074-38369E4DA182}"/>
              </a:ext>
            </a:extLst>
          </p:cNvPr>
          <p:cNvGrpSpPr/>
          <p:nvPr/>
        </p:nvGrpSpPr>
        <p:grpSpPr>
          <a:xfrm>
            <a:off x="6565617" y="944248"/>
            <a:ext cx="1490482" cy="515479"/>
            <a:chOff x="6377557" y="818368"/>
            <a:chExt cx="1314357" cy="755227"/>
          </a:xfrm>
        </p:grpSpPr>
        <p:sp>
          <p:nvSpPr>
            <p:cNvPr id="58" name="Freeform 22">
              <a:extLst>
                <a:ext uri="{FF2B5EF4-FFF2-40B4-BE49-F238E27FC236}">
                  <a16:creationId xmlns:a16="http://schemas.microsoft.com/office/drawing/2014/main" id="{CFD4C2A5-4B41-F50B-EF8D-C7B9EADB50DA}"/>
                </a:ext>
              </a:extLst>
            </p:cNvPr>
            <p:cNvSpPr>
              <a:spLocks/>
            </p:cNvSpPr>
            <p:nvPr/>
          </p:nvSpPr>
          <p:spPr bwMode="auto">
            <a:xfrm>
              <a:off x="6526170" y="1452548"/>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40" name="object 57">
              <a:extLst>
                <a:ext uri="{FF2B5EF4-FFF2-40B4-BE49-F238E27FC236}">
                  <a16:creationId xmlns:a16="http://schemas.microsoft.com/office/drawing/2014/main" id="{9014F26A-6BBD-76D6-876E-AFC43590A69B}"/>
                </a:ext>
              </a:extLst>
            </p:cNvPr>
            <p:cNvSpPr txBox="1"/>
            <p:nvPr/>
          </p:nvSpPr>
          <p:spPr>
            <a:xfrm>
              <a:off x="6464563" y="818368"/>
              <a:ext cx="1217570" cy="244249"/>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Total area of hunting</a:t>
              </a:r>
              <a:endParaRPr lang="ru-RU" sz="1000" b="1" dirty="0">
                <a:latin typeface="Times New Roman" panose="02020603050405020304" pitchFamily="18" charset="0"/>
                <a:cs typeface="Times New Roman" panose="02020603050405020304" pitchFamily="18" charset="0"/>
              </a:endParaRPr>
            </a:p>
          </p:txBody>
        </p:sp>
        <p:pic>
          <p:nvPicPr>
            <p:cNvPr id="45" name="object 52">
              <a:extLst>
                <a:ext uri="{FF2B5EF4-FFF2-40B4-BE49-F238E27FC236}">
                  <a16:creationId xmlns:a16="http://schemas.microsoft.com/office/drawing/2014/main" id="{2162DCC8-3CBE-8AD7-B576-F84224A2A99E}"/>
                </a:ext>
              </a:extLst>
            </p:cNvPr>
            <p:cNvPicPr/>
            <p:nvPr/>
          </p:nvPicPr>
          <p:blipFill>
            <a:blip r:embed="rId5" cstate="print"/>
            <a:stretch>
              <a:fillRect/>
            </a:stretch>
          </p:blipFill>
          <p:spPr>
            <a:xfrm rot="10800000" flipV="1">
              <a:off x="6377557" y="870756"/>
              <a:ext cx="194826" cy="281178"/>
            </a:xfrm>
            <a:prstGeom prst="rect">
              <a:avLst/>
            </a:prstGeom>
          </p:spPr>
        </p:pic>
        <p:sp>
          <p:nvSpPr>
            <p:cNvPr id="47" name="object 60">
              <a:extLst>
                <a:ext uri="{FF2B5EF4-FFF2-40B4-BE49-F238E27FC236}">
                  <a16:creationId xmlns:a16="http://schemas.microsoft.com/office/drawing/2014/main" id="{6AB7618A-8871-E2FA-5FCD-C663920A18B3}"/>
                </a:ext>
              </a:extLst>
            </p:cNvPr>
            <p:cNvSpPr txBox="1"/>
            <p:nvPr/>
          </p:nvSpPr>
          <p:spPr>
            <a:xfrm>
              <a:off x="6420404" y="1239160"/>
              <a:ext cx="1271510" cy="334435"/>
            </a:xfrm>
            <a:prstGeom prst="rect">
              <a:avLst/>
            </a:prstGeom>
          </p:spPr>
          <p:txBody>
            <a:bodyPr vert="horz" wrap="square" lIns="0" tIns="12700" rIns="0" bIns="0" rtlCol="0">
              <a:spAutoFit/>
            </a:bodyPr>
            <a:lstStyle/>
            <a:p>
              <a:pPr marL="12700" algn="ctr">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uz-Cyrl-UZ" sz="1400" b="1" dirty="0">
                  <a:latin typeface="Times New Roman" panose="02020603050405020304" pitchFamily="18" charset="0"/>
                  <a:cs typeface="Times New Roman" panose="02020603050405020304" pitchFamily="18" charset="0"/>
                </a:rPr>
                <a:t>3,1 </a:t>
              </a:r>
              <a:r>
                <a:rPr lang="en-US" sz="1400" b="1" dirty="0">
                  <a:latin typeface="Times New Roman" panose="02020603050405020304" pitchFamily="18" charset="0"/>
                  <a:cs typeface="Times New Roman" panose="02020603050405020304" pitchFamily="18" charset="0"/>
                </a:rPr>
                <a:t>thousand ha</a:t>
              </a:r>
              <a:endParaRPr sz="1100" dirty="0">
                <a:latin typeface="Times New Roman" panose="02020603050405020304" pitchFamily="18" charset="0"/>
                <a:cs typeface="Times New Roman" panose="02020603050405020304" pitchFamily="18" charset="0"/>
              </a:endParaRPr>
            </a:p>
          </p:txBody>
        </p:sp>
      </p:gr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grpSp>
        <p:nvGrpSpPr>
          <p:cNvPr id="64" name="Group 17">
            <a:extLst>
              <a:ext uri="{FF2B5EF4-FFF2-40B4-BE49-F238E27FC236}">
                <a16:creationId xmlns:a16="http://schemas.microsoft.com/office/drawing/2014/main" id="{783629F7-29E3-16AF-D898-D1D7843C097D}"/>
              </a:ext>
            </a:extLst>
          </p:cNvPr>
          <p:cNvGrpSpPr>
            <a:grpSpLocks noChangeAspect="1"/>
          </p:cNvGrpSpPr>
          <p:nvPr/>
        </p:nvGrpSpPr>
        <p:grpSpPr bwMode="auto">
          <a:xfrm>
            <a:off x="9185993" y="1871046"/>
            <a:ext cx="66170" cy="21663"/>
            <a:chOff x="4973" y="3723"/>
            <a:chExt cx="57" cy="88"/>
          </a:xfrm>
          <a:solidFill>
            <a:srgbClr val="92D050"/>
          </a:solidFill>
        </p:grpSpPr>
        <p:sp>
          <p:nvSpPr>
            <p:cNvPr id="81" name="Freeform 19">
              <a:extLst>
                <a:ext uri="{FF2B5EF4-FFF2-40B4-BE49-F238E27FC236}">
                  <a16:creationId xmlns:a16="http://schemas.microsoft.com/office/drawing/2014/main" id="{492875F4-05B3-4D30-A945-9D7187DE1D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83" name="Freeform 20">
              <a:extLst>
                <a:ext uri="{FF2B5EF4-FFF2-40B4-BE49-F238E27FC236}">
                  <a16:creationId xmlns:a16="http://schemas.microsoft.com/office/drawing/2014/main" id="{76A81AEF-53CB-1085-FE29-F59E3EF2747F}"/>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85" name="Freeform 22">
              <a:extLst>
                <a:ext uri="{FF2B5EF4-FFF2-40B4-BE49-F238E27FC236}">
                  <a16:creationId xmlns:a16="http://schemas.microsoft.com/office/drawing/2014/main" id="{C18D32B3-5938-3241-4E29-47FB81DFEDCF}"/>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136" name="Скругленный прямоугольник 873">
            <a:extLst>
              <a:ext uri="{FF2B5EF4-FFF2-40B4-BE49-F238E27FC236}">
                <a16:creationId xmlns:a16="http://schemas.microsoft.com/office/drawing/2014/main" id="{C0E2C49E-F766-F13E-F7F5-AFAB07D7C486}"/>
              </a:ext>
            </a:extLst>
          </p:cNvPr>
          <p:cNvSpPr/>
          <p:nvPr/>
        </p:nvSpPr>
        <p:spPr>
          <a:xfrm>
            <a:off x="6723944" y="1836158"/>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162" name="TextBox 161">
            <a:extLst>
              <a:ext uri="{FF2B5EF4-FFF2-40B4-BE49-F238E27FC236}">
                <a16:creationId xmlns:a16="http://schemas.microsoft.com/office/drawing/2014/main" id="{EB4B3E36-F287-F9D1-839A-CB85AEA28205}"/>
              </a:ext>
            </a:extLst>
          </p:cNvPr>
          <p:cNvSpPr txBox="1"/>
          <p:nvPr/>
        </p:nvSpPr>
        <p:spPr>
          <a:xfrm>
            <a:off x="7100385" y="1947450"/>
            <a:ext cx="1142955"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1,03 </a:t>
            </a:r>
            <a:r>
              <a:rPr lang="en-US" sz="1000" b="1" i="1" dirty="0">
                <a:latin typeface="Times New Roman" panose="02020603050405020304" pitchFamily="18" charset="0"/>
                <a:cs typeface="Times New Roman" panose="02020603050405020304" pitchFamily="18" charset="0"/>
              </a:rPr>
              <a:t>thousand </a:t>
            </a:r>
          </a:p>
          <a:p>
            <a:pPr algn="ctr"/>
            <a:r>
              <a:rPr lang="en-US" sz="1000" b="1" i="1" dirty="0">
                <a:latin typeface="Times New Roman" panose="02020603050405020304" pitchFamily="18" charset="0"/>
                <a:cs typeface="Times New Roman" panose="02020603050405020304" pitchFamily="18" charset="0"/>
              </a:rPr>
              <a:t>ha</a:t>
            </a:r>
            <a:endParaRPr lang="ru-RU" sz="1000" b="1" i="1" dirty="0">
              <a:latin typeface="Times New Roman" panose="02020603050405020304" pitchFamily="18" charset="0"/>
              <a:cs typeface="Times New Roman" panose="02020603050405020304" pitchFamily="18" charset="0"/>
            </a:endParaRPr>
          </a:p>
        </p:txBody>
      </p:sp>
      <p:pic>
        <p:nvPicPr>
          <p:cNvPr id="167" name="Рисунок 166">
            <a:extLst>
              <a:ext uri="{FF2B5EF4-FFF2-40B4-BE49-F238E27FC236}">
                <a16:creationId xmlns:a16="http://schemas.microsoft.com/office/drawing/2014/main" id="{694526B0-515F-1717-C975-4A3B4401E0D2}"/>
              </a:ext>
            </a:extLst>
          </p:cNvPr>
          <p:cNvPicPr>
            <a:picLocks noChangeAspect="1"/>
          </p:cNvPicPr>
          <p:nvPr/>
        </p:nvPicPr>
        <p:blipFill>
          <a:blip r:embed="rId6"/>
          <a:stretch>
            <a:fillRect/>
          </a:stretch>
        </p:blipFill>
        <p:spPr>
          <a:xfrm>
            <a:off x="8092849" y="2017605"/>
            <a:ext cx="384081" cy="307127"/>
          </a:xfrm>
          <a:prstGeom prst="rect">
            <a:avLst/>
          </a:prstGeom>
        </p:spPr>
      </p:pic>
      <p:sp>
        <p:nvSpPr>
          <p:cNvPr id="177" name="TextBox 176">
            <a:extLst>
              <a:ext uri="{FF2B5EF4-FFF2-40B4-BE49-F238E27FC236}">
                <a16:creationId xmlns:a16="http://schemas.microsoft.com/office/drawing/2014/main" id="{A0DF496E-5B51-6D57-0450-DB94E4F716C5}"/>
              </a:ext>
            </a:extLst>
          </p:cNvPr>
          <p:cNvSpPr txBox="1"/>
          <p:nvPr/>
        </p:nvSpPr>
        <p:spPr>
          <a:xfrm>
            <a:off x="8343641" y="1947450"/>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2,96</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182" name="object 5">
            <a:extLst>
              <a:ext uri="{FF2B5EF4-FFF2-40B4-BE49-F238E27FC236}">
                <a16:creationId xmlns:a16="http://schemas.microsoft.com/office/drawing/2014/main" id="{9D3E712C-3CFA-4E0E-8F98-72F6A3C4C7DA}"/>
              </a:ext>
            </a:extLst>
          </p:cNvPr>
          <p:cNvSpPr txBox="1"/>
          <p:nvPr/>
        </p:nvSpPr>
        <p:spPr>
          <a:xfrm>
            <a:off x="7321852" y="1822463"/>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Tashkent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98" name="object 5">
            <a:extLst>
              <a:ext uri="{FF2B5EF4-FFF2-40B4-BE49-F238E27FC236}">
                <a16:creationId xmlns:a16="http://schemas.microsoft.com/office/drawing/2014/main" id="{49D8F6C6-F137-BA25-7A59-24194AE38C71}"/>
              </a:ext>
            </a:extLst>
          </p:cNvPr>
          <p:cNvSpPr txBox="1"/>
          <p:nvPr/>
        </p:nvSpPr>
        <p:spPr>
          <a:xfrm>
            <a:off x="6446689" y="1498635"/>
            <a:ext cx="4440080" cy="197490"/>
          </a:xfrm>
          <a:prstGeom prst="rect">
            <a:avLst/>
          </a:prstGeom>
        </p:spPr>
        <p:txBody>
          <a:bodyPr vert="horz" wrap="square" lIns="0" tIns="12700" rIns="0" bIns="0" rtlCol="0">
            <a:spAutoFit/>
          </a:bodyPr>
          <a:lstStyle/>
          <a:p>
            <a:pPr marL="12700">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List of project proposals by industry</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29" name="Rectangle 21">
            <a:extLst>
              <a:ext uri="{FF2B5EF4-FFF2-40B4-BE49-F238E27FC236}">
                <a16:creationId xmlns:a16="http://schemas.microsoft.com/office/drawing/2014/main" id="{79ACFEFF-6F56-0B64-7983-682140FFB0EC}"/>
              </a:ext>
            </a:extLst>
          </p:cNvPr>
          <p:cNvSpPr/>
          <p:nvPr/>
        </p:nvSpPr>
        <p:spPr>
          <a:xfrm>
            <a:off x="1425677" y="685665"/>
            <a:ext cx="1400637"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lang="en-US" sz="1000" b="1" dirty="0">
                <a:solidFill>
                  <a:srgbClr val="00425F"/>
                </a:solidFill>
                <a:latin typeface="Times New Roman" panose="02020603050405020304" pitchFamily="18" charset="0"/>
                <a:cs typeface="Times New Roman" panose="02020603050405020304" pitchFamily="18" charset="0"/>
              </a:rPr>
              <a:t>Republic of Uzbekistan</a:t>
            </a:r>
            <a:endParaRPr kumimoji="0" lang="ru-RU" sz="1000" b="1" i="0" u="none" strike="noStrike" kern="1200" cap="none" spc="0" normalizeH="0" baseline="0" noProof="0" dirty="0">
              <a:ln>
                <a:noFill/>
              </a:ln>
              <a:solidFill>
                <a:srgbClr val="00425F"/>
              </a:solidFill>
              <a:effectLst/>
              <a:uLnTx/>
              <a:uFillTx/>
              <a:latin typeface="Times New Roman" panose="02020603050405020304" pitchFamily="18" charset="0"/>
              <a:ea typeface="+mn-ea"/>
              <a:cs typeface="Times New Roman" panose="02020603050405020304" pitchFamily="18" charset="0"/>
            </a:endParaRPr>
          </a:p>
        </p:txBody>
      </p:sp>
      <p:cxnSp>
        <p:nvCxnSpPr>
          <p:cNvPr id="104" name="Соединитель: уступ 103">
            <a:extLst>
              <a:ext uri="{FF2B5EF4-FFF2-40B4-BE49-F238E27FC236}">
                <a16:creationId xmlns:a16="http://schemas.microsoft.com/office/drawing/2014/main" id="{505B6A46-8D89-4C80-8AD8-28F356161E2D}"/>
              </a:ext>
            </a:extLst>
          </p:cNvPr>
          <p:cNvCxnSpPr>
            <a:cxnSpLocks/>
          </p:cNvCxnSpPr>
          <p:nvPr/>
        </p:nvCxnSpPr>
        <p:spPr>
          <a:xfrm rot="10800000" flipV="1">
            <a:off x="1275229" y="894393"/>
            <a:ext cx="325671" cy="624472"/>
          </a:xfrm>
          <a:prstGeom prst="bentConnector2">
            <a:avLst/>
          </a:prstGeom>
          <a:noFill/>
          <a:ln w="6350" cap="flat" cmpd="sng" algn="ctr">
            <a:solidFill>
              <a:srgbClr val="4472C4"/>
            </a:solidFill>
            <a:prstDash val="solid"/>
            <a:miter lim="800000"/>
            <a:tailEnd type="triangle"/>
          </a:ln>
          <a:effectLst/>
        </p:spPr>
      </p:cxnSp>
      <p:pic>
        <p:nvPicPr>
          <p:cNvPr id="1026" name="Picture 2" descr="Дерево">
            <a:extLst>
              <a:ext uri="{FF2B5EF4-FFF2-40B4-BE49-F238E27FC236}">
                <a16:creationId xmlns:a16="http://schemas.microsoft.com/office/drawing/2014/main" id="{A19AC7CB-97E4-4656-97B6-B9D95244B4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0386" y="1967854"/>
            <a:ext cx="420660" cy="364681"/>
          </a:xfrm>
          <a:prstGeom prst="rect">
            <a:avLst/>
          </a:prstGeom>
          <a:noFill/>
          <a:extLst>
            <a:ext uri="{909E8E84-426E-40DD-AFC4-6F175D3DCCD1}">
              <a14:hiddenFill xmlns:a14="http://schemas.microsoft.com/office/drawing/2010/main">
                <a:solidFill>
                  <a:srgbClr val="FFFFFF"/>
                </a:solidFill>
              </a14:hiddenFill>
            </a:ext>
          </a:extLst>
        </p:spPr>
      </p:pic>
      <p:sp>
        <p:nvSpPr>
          <p:cNvPr id="88" name="object 13">
            <a:extLst>
              <a:ext uri="{FF2B5EF4-FFF2-40B4-BE49-F238E27FC236}">
                <a16:creationId xmlns:a16="http://schemas.microsoft.com/office/drawing/2014/main" id="{BB9329B9-B9C1-48EE-8772-5A79AFABB7CD}"/>
              </a:ext>
            </a:extLst>
          </p:cNvPr>
          <p:cNvSpPr txBox="1"/>
          <p:nvPr/>
        </p:nvSpPr>
        <p:spPr>
          <a:xfrm>
            <a:off x="6386139" y="687267"/>
            <a:ext cx="3617320" cy="196849"/>
          </a:xfrm>
          <a:prstGeom prst="rect">
            <a:avLst/>
          </a:prstGeom>
        </p:spPr>
        <p:txBody>
          <a:bodyPr vert="horz" wrap="square" lIns="0" tIns="12065" rIns="0" bIns="0" rtlCol="0">
            <a:spAutoFit/>
          </a:bodyPr>
          <a:lstStyle/>
          <a:p>
            <a:pPr marL="12700" marR="7620" algn="just">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Indicators of proposed projects</a:t>
            </a:r>
            <a:endParaRPr lang="ru-RU" sz="1100" spc="-10" dirty="0">
              <a:latin typeface="Times New Roman" panose="02020603050405020304" pitchFamily="18" charset="0"/>
              <a:cs typeface="Times New Roman" panose="02020603050405020304" pitchFamily="18" charset="0"/>
            </a:endParaRPr>
          </a:p>
        </p:txBody>
      </p:sp>
      <p:sp>
        <p:nvSpPr>
          <p:cNvPr id="90" name="Freeform 21">
            <a:extLst>
              <a:ext uri="{FF2B5EF4-FFF2-40B4-BE49-F238E27FC236}">
                <a16:creationId xmlns:a16="http://schemas.microsoft.com/office/drawing/2014/main" id="{150E4ECC-E587-4BB2-91DD-C2626DB2EF1A}"/>
              </a:ext>
            </a:extLst>
          </p:cNvPr>
          <p:cNvSpPr>
            <a:spLocks noEditPoints="1"/>
          </p:cNvSpPr>
          <p:nvPr/>
        </p:nvSpPr>
        <p:spPr bwMode="auto">
          <a:xfrm>
            <a:off x="8337959" y="940800"/>
            <a:ext cx="328770" cy="228328"/>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nvGrpSpPr>
          <p:cNvPr id="101" name="Группа 100">
            <a:extLst>
              <a:ext uri="{FF2B5EF4-FFF2-40B4-BE49-F238E27FC236}">
                <a16:creationId xmlns:a16="http://schemas.microsoft.com/office/drawing/2014/main" id="{680316AD-EE5E-4ACD-B319-E1057070569D}"/>
              </a:ext>
            </a:extLst>
          </p:cNvPr>
          <p:cNvGrpSpPr/>
          <p:nvPr/>
        </p:nvGrpSpPr>
        <p:grpSpPr>
          <a:xfrm>
            <a:off x="8512344" y="951633"/>
            <a:ext cx="1380725" cy="516341"/>
            <a:chOff x="6464563" y="818368"/>
            <a:chExt cx="1217570" cy="756491"/>
          </a:xfrm>
        </p:grpSpPr>
        <p:sp>
          <p:nvSpPr>
            <p:cNvPr id="102" name="Freeform 22">
              <a:extLst>
                <a:ext uri="{FF2B5EF4-FFF2-40B4-BE49-F238E27FC236}">
                  <a16:creationId xmlns:a16="http://schemas.microsoft.com/office/drawing/2014/main" id="{552DBF4E-18DE-48DB-9583-3748570C1C0A}"/>
                </a:ext>
              </a:extLst>
            </p:cNvPr>
            <p:cNvSpPr>
              <a:spLocks/>
            </p:cNvSpPr>
            <p:nvPr/>
          </p:nvSpPr>
          <p:spPr bwMode="auto">
            <a:xfrm>
              <a:off x="6526170" y="1452548"/>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37" name="object 57">
              <a:extLst>
                <a:ext uri="{FF2B5EF4-FFF2-40B4-BE49-F238E27FC236}">
                  <a16:creationId xmlns:a16="http://schemas.microsoft.com/office/drawing/2014/main" id="{5EF7A560-6709-40D3-92FF-4BBF9313D604}"/>
                </a:ext>
              </a:extLst>
            </p:cNvPr>
            <p:cNvSpPr txBox="1"/>
            <p:nvPr/>
          </p:nvSpPr>
          <p:spPr>
            <a:xfrm>
              <a:off x="6464563" y="818368"/>
              <a:ext cx="1217570" cy="244250"/>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Investment needs</a:t>
              </a:r>
              <a:endParaRPr lang="ru-RU" sz="1000" b="1" dirty="0">
                <a:latin typeface="Times New Roman" panose="02020603050405020304" pitchFamily="18" charset="0"/>
                <a:cs typeface="Times New Roman" panose="02020603050405020304" pitchFamily="18" charset="0"/>
              </a:endParaRPr>
            </a:p>
          </p:txBody>
        </p:sp>
        <p:sp>
          <p:nvSpPr>
            <p:cNvPr id="147" name="object 60">
              <a:extLst>
                <a:ext uri="{FF2B5EF4-FFF2-40B4-BE49-F238E27FC236}">
                  <a16:creationId xmlns:a16="http://schemas.microsoft.com/office/drawing/2014/main" id="{9863968C-61C6-4DEF-BD00-3BA1D767803E}"/>
                </a:ext>
              </a:extLst>
            </p:cNvPr>
            <p:cNvSpPr txBox="1"/>
            <p:nvPr/>
          </p:nvSpPr>
          <p:spPr>
            <a:xfrm>
              <a:off x="6542327" y="1240424"/>
              <a:ext cx="946176" cy="334435"/>
            </a:xfrm>
            <a:prstGeom prst="rect">
              <a:avLst/>
            </a:prstGeom>
          </p:spPr>
          <p:txBody>
            <a:bodyPr vert="horz" wrap="square" lIns="0" tIns="12700" rIns="0" bIns="0" rtlCol="0">
              <a:spAutoFit/>
            </a:bodyPr>
            <a:lstStyle/>
            <a:p>
              <a:pPr marL="12700" algn="ctr">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uz-Cyrl-UZ" sz="1400" b="1" dirty="0">
                  <a:latin typeface="Times New Roman" panose="02020603050405020304" pitchFamily="18" charset="0"/>
                  <a:cs typeface="Times New Roman" panose="02020603050405020304" pitchFamily="18" charset="0"/>
                </a:rPr>
                <a:t>10,1 </a:t>
              </a:r>
              <a:r>
                <a:rPr lang="en-US" sz="1400" b="1" dirty="0" err="1">
                  <a:latin typeface="Times New Roman" panose="02020603050405020304" pitchFamily="18" charset="0"/>
                  <a:cs typeface="Times New Roman" panose="02020603050405020304" pitchFamily="18" charset="0"/>
                </a:rPr>
                <a:t>mln</a:t>
              </a:r>
              <a:r>
                <a:rPr lang="en-US" sz="1400" b="1" dirty="0">
                  <a:latin typeface="Times New Roman" panose="02020603050405020304" pitchFamily="18" charset="0"/>
                  <a:cs typeface="Times New Roman" panose="02020603050405020304" pitchFamily="18" charset="0"/>
                </a:rPr>
                <a:t>.</a:t>
              </a:r>
              <a:endParaRPr sz="1100" dirty="0">
                <a:latin typeface="Times New Roman" panose="02020603050405020304" pitchFamily="18" charset="0"/>
                <a:cs typeface="Times New Roman" panose="02020603050405020304" pitchFamily="18" charset="0"/>
              </a:endParaRPr>
            </a:p>
          </p:txBody>
        </p:sp>
      </p:grpSp>
      <p:grpSp>
        <p:nvGrpSpPr>
          <p:cNvPr id="148" name="Группа 147">
            <a:extLst>
              <a:ext uri="{FF2B5EF4-FFF2-40B4-BE49-F238E27FC236}">
                <a16:creationId xmlns:a16="http://schemas.microsoft.com/office/drawing/2014/main" id="{CAFA826A-63B2-4F6D-A599-0119266D3EF8}"/>
              </a:ext>
            </a:extLst>
          </p:cNvPr>
          <p:cNvGrpSpPr/>
          <p:nvPr/>
        </p:nvGrpSpPr>
        <p:grpSpPr>
          <a:xfrm>
            <a:off x="10251092" y="924127"/>
            <a:ext cx="1394608" cy="517071"/>
            <a:chOff x="6452320" y="818368"/>
            <a:chExt cx="1229813" cy="757560"/>
          </a:xfrm>
        </p:grpSpPr>
        <p:sp>
          <p:nvSpPr>
            <p:cNvPr id="149" name="Freeform 22">
              <a:extLst>
                <a:ext uri="{FF2B5EF4-FFF2-40B4-BE49-F238E27FC236}">
                  <a16:creationId xmlns:a16="http://schemas.microsoft.com/office/drawing/2014/main" id="{46B4670B-39FF-4FF9-B513-77830676592E}"/>
                </a:ext>
              </a:extLst>
            </p:cNvPr>
            <p:cNvSpPr>
              <a:spLocks/>
            </p:cNvSpPr>
            <p:nvPr/>
          </p:nvSpPr>
          <p:spPr bwMode="auto">
            <a:xfrm>
              <a:off x="6526170" y="1452548"/>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solidFill>
              <a:srgbClr val="92D050"/>
            </a:solid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150" name="object 57">
              <a:extLst>
                <a:ext uri="{FF2B5EF4-FFF2-40B4-BE49-F238E27FC236}">
                  <a16:creationId xmlns:a16="http://schemas.microsoft.com/office/drawing/2014/main" id="{B161720C-5D79-4E8E-9B4A-9D8AD722287C}"/>
                </a:ext>
              </a:extLst>
            </p:cNvPr>
            <p:cNvSpPr txBox="1"/>
            <p:nvPr/>
          </p:nvSpPr>
          <p:spPr>
            <a:xfrm>
              <a:off x="6464563" y="818368"/>
              <a:ext cx="1217570" cy="488501"/>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New workers</a:t>
              </a:r>
            </a:p>
            <a:p>
              <a:pPr marL="12700" marR="5080" algn="ctr">
                <a:lnSpc>
                  <a:spcPct val="100000"/>
                </a:lnSpc>
                <a:spcBef>
                  <a:spcPts val="100"/>
                </a:spcBef>
              </a:pPr>
              <a:r>
                <a:rPr lang="en-US" sz="1000" b="1" dirty="0">
                  <a:latin typeface="Times New Roman" panose="02020603050405020304" pitchFamily="18" charset="0"/>
                  <a:cs typeface="Times New Roman" panose="02020603050405020304" pitchFamily="18" charset="0"/>
                </a:rPr>
                <a:t>places</a:t>
              </a:r>
              <a:endParaRPr lang="ru-RU" sz="1000" b="1" dirty="0">
                <a:latin typeface="Times New Roman" panose="02020603050405020304" pitchFamily="18" charset="0"/>
                <a:cs typeface="Times New Roman" panose="02020603050405020304" pitchFamily="18" charset="0"/>
              </a:endParaRPr>
            </a:p>
          </p:txBody>
        </p:sp>
        <p:sp>
          <p:nvSpPr>
            <p:cNvPr id="153" name="object 60">
              <a:extLst>
                <a:ext uri="{FF2B5EF4-FFF2-40B4-BE49-F238E27FC236}">
                  <a16:creationId xmlns:a16="http://schemas.microsoft.com/office/drawing/2014/main" id="{E2CD282E-1017-4C4A-87A9-6FA3A86003EC}"/>
                </a:ext>
              </a:extLst>
            </p:cNvPr>
            <p:cNvSpPr txBox="1"/>
            <p:nvPr/>
          </p:nvSpPr>
          <p:spPr>
            <a:xfrm>
              <a:off x="6452320" y="1241493"/>
              <a:ext cx="1096578" cy="334435"/>
            </a:xfrm>
            <a:prstGeom prst="rect">
              <a:avLst/>
            </a:prstGeom>
          </p:spPr>
          <p:txBody>
            <a:bodyPr vert="horz" wrap="square" lIns="0" tIns="12700" rIns="0" bIns="0" rtlCol="0">
              <a:spAutoFit/>
            </a:bodyPr>
            <a:lstStyle/>
            <a:p>
              <a:pPr marL="12700" algn="ctr">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uz-Cyrl-UZ" sz="1400" b="1" dirty="0">
                  <a:latin typeface="Times New Roman" panose="02020603050405020304" pitchFamily="18" charset="0"/>
                  <a:cs typeface="Times New Roman" panose="02020603050405020304" pitchFamily="18" charset="0"/>
                </a:rPr>
                <a:t>600 </a:t>
              </a:r>
              <a:r>
                <a:rPr lang="en-US" sz="1050" b="1" dirty="0">
                  <a:latin typeface="Times New Roman" panose="02020603050405020304" pitchFamily="18" charset="0"/>
                  <a:cs typeface="Times New Roman" panose="02020603050405020304" pitchFamily="18" charset="0"/>
                </a:rPr>
                <a:t>employees</a:t>
              </a:r>
              <a:endParaRPr sz="1050" dirty="0">
                <a:latin typeface="Times New Roman" panose="02020603050405020304" pitchFamily="18" charset="0"/>
                <a:cs typeface="Times New Roman" panose="02020603050405020304" pitchFamily="18" charset="0"/>
              </a:endParaRPr>
            </a:p>
          </p:txBody>
        </p:sp>
      </p:grpSp>
      <p:sp>
        <p:nvSpPr>
          <p:cNvPr id="154" name="object 54">
            <a:extLst>
              <a:ext uri="{FF2B5EF4-FFF2-40B4-BE49-F238E27FC236}">
                <a16:creationId xmlns:a16="http://schemas.microsoft.com/office/drawing/2014/main" id="{682056C1-5602-4C00-8CF6-A854144B33D8}"/>
              </a:ext>
            </a:extLst>
          </p:cNvPr>
          <p:cNvSpPr/>
          <p:nvPr/>
        </p:nvSpPr>
        <p:spPr>
          <a:xfrm>
            <a:off x="10122053" y="887979"/>
            <a:ext cx="298852" cy="279691"/>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nvGrpSpPr>
          <p:cNvPr id="211" name="Group 17">
            <a:extLst>
              <a:ext uri="{FF2B5EF4-FFF2-40B4-BE49-F238E27FC236}">
                <a16:creationId xmlns:a16="http://schemas.microsoft.com/office/drawing/2014/main" id="{9EF13562-AE08-4C74-A305-B28D19BBC026}"/>
              </a:ext>
            </a:extLst>
          </p:cNvPr>
          <p:cNvGrpSpPr>
            <a:grpSpLocks noChangeAspect="1"/>
          </p:cNvGrpSpPr>
          <p:nvPr/>
        </p:nvGrpSpPr>
        <p:grpSpPr bwMode="auto">
          <a:xfrm>
            <a:off x="11874040" y="1871046"/>
            <a:ext cx="66170" cy="21663"/>
            <a:chOff x="4973" y="3723"/>
            <a:chExt cx="57" cy="88"/>
          </a:xfrm>
          <a:solidFill>
            <a:srgbClr val="92D050"/>
          </a:solidFill>
        </p:grpSpPr>
        <p:sp>
          <p:nvSpPr>
            <p:cNvPr id="212" name="Freeform 19">
              <a:extLst>
                <a:ext uri="{FF2B5EF4-FFF2-40B4-BE49-F238E27FC236}">
                  <a16:creationId xmlns:a16="http://schemas.microsoft.com/office/drawing/2014/main" id="{BA3637ED-B881-4014-9F10-55A977E9D877}"/>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13" name="Freeform 20">
              <a:extLst>
                <a:ext uri="{FF2B5EF4-FFF2-40B4-BE49-F238E27FC236}">
                  <a16:creationId xmlns:a16="http://schemas.microsoft.com/office/drawing/2014/main" id="{E9F1D5F8-42CB-466B-BBD4-2A81B9ED9D10}"/>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14" name="Freeform 22">
              <a:extLst>
                <a:ext uri="{FF2B5EF4-FFF2-40B4-BE49-F238E27FC236}">
                  <a16:creationId xmlns:a16="http://schemas.microsoft.com/office/drawing/2014/main" id="{D87CBF8B-563A-4962-8833-03AABCAD3A3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15" name="Скругленный прямоугольник 873">
            <a:extLst>
              <a:ext uri="{FF2B5EF4-FFF2-40B4-BE49-F238E27FC236}">
                <a16:creationId xmlns:a16="http://schemas.microsoft.com/office/drawing/2014/main" id="{0D4C8FDB-83E4-42E4-8C74-6B4699427835}"/>
              </a:ext>
            </a:extLst>
          </p:cNvPr>
          <p:cNvSpPr/>
          <p:nvPr/>
        </p:nvSpPr>
        <p:spPr>
          <a:xfrm>
            <a:off x="9411991" y="1836158"/>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16" name="TextBox 215">
            <a:extLst>
              <a:ext uri="{FF2B5EF4-FFF2-40B4-BE49-F238E27FC236}">
                <a16:creationId xmlns:a16="http://schemas.microsoft.com/office/drawing/2014/main" id="{7C7A6B56-A8E5-4071-89B9-8A804B246E5A}"/>
              </a:ext>
            </a:extLst>
          </p:cNvPr>
          <p:cNvSpPr txBox="1"/>
          <p:nvPr/>
        </p:nvSpPr>
        <p:spPr>
          <a:xfrm>
            <a:off x="9788432" y="1947450"/>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0,11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17" name="Рисунок 216">
            <a:extLst>
              <a:ext uri="{FF2B5EF4-FFF2-40B4-BE49-F238E27FC236}">
                <a16:creationId xmlns:a16="http://schemas.microsoft.com/office/drawing/2014/main" id="{5332A80A-A1CB-4395-BA96-AE532CDEE0D8}"/>
              </a:ext>
            </a:extLst>
          </p:cNvPr>
          <p:cNvPicPr>
            <a:picLocks noChangeAspect="1"/>
          </p:cNvPicPr>
          <p:nvPr/>
        </p:nvPicPr>
        <p:blipFill>
          <a:blip r:embed="rId6"/>
          <a:stretch>
            <a:fillRect/>
          </a:stretch>
        </p:blipFill>
        <p:spPr>
          <a:xfrm>
            <a:off x="10780896" y="2017605"/>
            <a:ext cx="384081" cy="307127"/>
          </a:xfrm>
          <a:prstGeom prst="rect">
            <a:avLst/>
          </a:prstGeom>
        </p:spPr>
      </p:pic>
      <p:sp>
        <p:nvSpPr>
          <p:cNvPr id="218" name="TextBox 217">
            <a:extLst>
              <a:ext uri="{FF2B5EF4-FFF2-40B4-BE49-F238E27FC236}">
                <a16:creationId xmlns:a16="http://schemas.microsoft.com/office/drawing/2014/main" id="{0DB127AD-2BCF-4C5F-A45E-ADA4CDE9B5E0}"/>
              </a:ext>
            </a:extLst>
          </p:cNvPr>
          <p:cNvSpPr txBox="1"/>
          <p:nvPr/>
        </p:nvSpPr>
        <p:spPr>
          <a:xfrm>
            <a:off x="11031688" y="1947450"/>
            <a:ext cx="1096088" cy="461665"/>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 </a:t>
            </a:r>
          </a:p>
          <a:p>
            <a:pPr algn="ct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0,296</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dirty="0">
                <a:latin typeface="Times New Roman" panose="02020603050405020304" pitchFamily="18" charset="0"/>
                <a:cs typeface="Times New Roman" panose="02020603050405020304" pitchFamily="18" charset="0"/>
              </a:rPr>
              <a:t>.</a:t>
            </a:r>
            <a:endParaRPr lang="ru-RU" sz="1200" dirty="0"/>
          </a:p>
        </p:txBody>
      </p:sp>
      <p:sp>
        <p:nvSpPr>
          <p:cNvPr id="219" name="object 5">
            <a:extLst>
              <a:ext uri="{FF2B5EF4-FFF2-40B4-BE49-F238E27FC236}">
                <a16:creationId xmlns:a16="http://schemas.microsoft.com/office/drawing/2014/main" id="{D052DAE2-EAD8-452E-81D6-BF6307C086E4}"/>
              </a:ext>
            </a:extLst>
          </p:cNvPr>
          <p:cNvSpPr txBox="1"/>
          <p:nvPr/>
        </p:nvSpPr>
        <p:spPr>
          <a:xfrm>
            <a:off x="10009899" y="1822463"/>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Namangan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20" name="Picture 2" descr="Дерево">
            <a:extLst>
              <a:ext uri="{FF2B5EF4-FFF2-40B4-BE49-F238E27FC236}">
                <a16:creationId xmlns:a16="http://schemas.microsoft.com/office/drawing/2014/main" id="{8FB57D4A-147C-484E-AAA6-EDEC17E808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8433" y="1967854"/>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21" name="Group 17">
            <a:extLst>
              <a:ext uri="{FF2B5EF4-FFF2-40B4-BE49-F238E27FC236}">
                <a16:creationId xmlns:a16="http://schemas.microsoft.com/office/drawing/2014/main" id="{0E4C45FE-F39B-4EA6-B3E0-78AA7765F14E}"/>
              </a:ext>
            </a:extLst>
          </p:cNvPr>
          <p:cNvGrpSpPr>
            <a:grpSpLocks noChangeAspect="1"/>
          </p:cNvGrpSpPr>
          <p:nvPr/>
        </p:nvGrpSpPr>
        <p:grpSpPr bwMode="auto">
          <a:xfrm>
            <a:off x="9210440" y="2632349"/>
            <a:ext cx="66170" cy="21663"/>
            <a:chOff x="4973" y="3723"/>
            <a:chExt cx="57" cy="88"/>
          </a:xfrm>
          <a:solidFill>
            <a:srgbClr val="92D050"/>
          </a:solidFill>
        </p:grpSpPr>
        <p:sp>
          <p:nvSpPr>
            <p:cNvPr id="222" name="Freeform 19">
              <a:extLst>
                <a:ext uri="{FF2B5EF4-FFF2-40B4-BE49-F238E27FC236}">
                  <a16:creationId xmlns:a16="http://schemas.microsoft.com/office/drawing/2014/main" id="{5EB98AD4-0FFC-4499-9BFB-9B11EF541A6C}"/>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23" name="Freeform 20">
              <a:extLst>
                <a:ext uri="{FF2B5EF4-FFF2-40B4-BE49-F238E27FC236}">
                  <a16:creationId xmlns:a16="http://schemas.microsoft.com/office/drawing/2014/main" id="{D5BC2704-140E-42F6-98B4-ACD29A48717D}"/>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24" name="Freeform 22">
              <a:extLst>
                <a:ext uri="{FF2B5EF4-FFF2-40B4-BE49-F238E27FC236}">
                  <a16:creationId xmlns:a16="http://schemas.microsoft.com/office/drawing/2014/main" id="{3E35B82D-EC0B-47BB-BF66-9A71C5C73C7B}"/>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25" name="Скругленный прямоугольник 873">
            <a:extLst>
              <a:ext uri="{FF2B5EF4-FFF2-40B4-BE49-F238E27FC236}">
                <a16:creationId xmlns:a16="http://schemas.microsoft.com/office/drawing/2014/main" id="{6CEADBFE-C496-40C5-A68C-E824D28A056D}"/>
              </a:ext>
            </a:extLst>
          </p:cNvPr>
          <p:cNvSpPr/>
          <p:nvPr/>
        </p:nvSpPr>
        <p:spPr>
          <a:xfrm>
            <a:off x="6748391" y="2597461"/>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26" name="TextBox 225">
            <a:extLst>
              <a:ext uri="{FF2B5EF4-FFF2-40B4-BE49-F238E27FC236}">
                <a16:creationId xmlns:a16="http://schemas.microsoft.com/office/drawing/2014/main" id="{D7510DC0-483F-4318-8201-30EF2DDBF08D}"/>
              </a:ext>
            </a:extLst>
          </p:cNvPr>
          <p:cNvSpPr txBox="1"/>
          <p:nvPr/>
        </p:nvSpPr>
        <p:spPr>
          <a:xfrm>
            <a:off x="7124832" y="2708753"/>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0,11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27" name="Рисунок 226">
            <a:extLst>
              <a:ext uri="{FF2B5EF4-FFF2-40B4-BE49-F238E27FC236}">
                <a16:creationId xmlns:a16="http://schemas.microsoft.com/office/drawing/2014/main" id="{B155DDE6-B95A-49E3-A809-7221920BAABA}"/>
              </a:ext>
            </a:extLst>
          </p:cNvPr>
          <p:cNvPicPr>
            <a:picLocks noChangeAspect="1"/>
          </p:cNvPicPr>
          <p:nvPr/>
        </p:nvPicPr>
        <p:blipFill>
          <a:blip r:embed="rId6"/>
          <a:stretch>
            <a:fillRect/>
          </a:stretch>
        </p:blipFill>
        <p:spPr>
          <a:xfrm>
            <a:off x="8117296" y="2778908"/>
            <a:ext cx="384081" cy="307127"/>
          </a:xfrm>
          <a:prstGeom prst="rect">
            <a:avLst/>
          </a:prstGeom>
        </p:spPr>
      </p:pic>
      <p:sp>
        <p:nvSpPr>
          <p:cNvPr id="228" name="TextBox 227">
            <a:extLst>
              <a:ext uri="{FF2B5EF4-FFF2-40B4-BE49-F238E27FC236}">
                <a16:creationId xmlns:a16="http://schemas.microsoft.com/office/drawing/2014/main" id="{447A4B21-D79C-4132-899C-5F115FE91060}"/>
              </a:ext>
            </a:extLst>
          </p:cNvPr>
          <p:cNvSpPr txBox="1"/>
          <p:nvPr/>
        </p:nvSpPr>
        <p:spPr>
          <a:xfrm>
            <a:off x="8368088" y="2708753"/>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0,296</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229" name="object 5">
            <a:extLst>
              <a:ext uri="{FF2B5EF4-FFF2-40B4-BE49-F238E27FC236}">
                <a16:creationId xmlns:a16="http://schemas.microsoft.com/office/drawing/2014/main" id="{AF682F89-B2A7-4C19-B433-386B989EE1DC}"/>
              </a:ext>
            </a:extLst>
          </p:cNvPr>
          <p:cNvSpPr txBox="1"/>
          <p:nvPr/>
        </p:nvSpPr>
        <p:spPr>
          <a:xfrm>
            <a:off x="7346299" y="2583766"/>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Fergana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30" name="Picture 2" descr="Дерево">
            <a:extLst>
              <a:ext uri="{FF2B5EF4-FFF2-40B4-BE49-F238E27FC236}">
                <a16:creationId xmlns:a16="http://schemas.microsoft.com/office/drawing/2014/main" id="{9F08A06F-DF88-4057-9FA1-B773DEDBCC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4833" y="2729157"/>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31" name="Group 17">
            <a:extLst>
              <a:ext uri="{FF2B5EF4-FFF2-40B4-BE49-F238E27FC236}">
                <a16:creationId xmlns:a16="http://schemas.microsoft.com/office/drawing/2014/main" id="{8B07FA83-91BD-4143-8511-3D40C08DD333}"/>
              </a:ext>
            </a:extLst>
          </p:cNvPr>
          <p:cNvGrpSpPr>
            <a:grpSpLocks noChangeAspect="1"/>
          </p:cNvGrpSpPr>
          <p:nvPr/>
        </p:nvGrpSpPr>
        <p:grpSpPr bwMode="auto">
          <a:xfrm>
            <a:off x="11898487" y="2632349"/>
            <a:ext cx="66170" cy="21663"/>
            <a:chOff x="4973" y="3723"/>
            <a:chExt cx="57" cy="88"/>
          </a:xfrm>
          <a:solidFill>
            <a:srgbClr val="92D050"/>
          </a:solidFill>
        </p:grpSpPr>
        <p:sp>
          <p:nvSpPr>
            <p:cNvPr id="232" name="Freeform 19">
              <a:extLst>
                <a:ext uri="{FF2B5EF4-FFF2-40B4-BE49-F238E27FC236}">
                  <a16:creationId xmlns:a16="http://schemas.microsoft.com/office/drawing/2014/main" id="{35648363-7BB6-4F23-ABD9-37D17209F9AF}"/>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33" name="Freeform 20">
              <a:extLst>
                <a:ext uri="{FF2B5EF4-FFF2-40B4-BE49-F238E27FC236}">
                  <a16:creationId xmlns:a16="http://schemas.microsoft.com/office/drawing/2014/main" id="{D43C8B1D-F67D-4175-BBA5-DACA71F0FC99}"/>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34" name="Freeform 22">
              <a:extLst>
                <a:ext uri="{FF2B5EF4-FFF2-40B4-BE49-F238E27FC236}">
                  <a16:creationId xmlns:a16="http://schemas.microsoft.com/office/drawing/2014/main" id="{78F83EDA-1D08-4B53-9AEE-F4E51C330259}"/>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35" name="Скругленный прямоугольник 873">
            <a:extLst>
              <a:ext uri="{FF2B5EF4-FFF2-40B4-BE49-F238E27FC236}">
                <a16:creationId xmlns:a16="http://schemas.microsoft.com/office/drawing/2014/main" id="{87669DB0-A817-4B0B-B571-950E9FDC25C4}"/>
              </a:ext>
            </a:extLst>
          </p:cNvPr>
          <p:cNvSpPr/>
          <p:nvPr/>
        </p:nvSpPr>
        <p:spPr>
          <a:xfrm>
            <a:off x="9436438" y="2597461"/>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36" name="TextBox 235">
            <a:extLst>
              <a:ext uri="{FF2B5EF4-FFF2-40B4-BE49-F238E27FC236}">
                <a16:creationId xmlns:a16="http://schemas.microsoft.com/office/drawing/2014/main" id="{F8ACF68A-AB61-495E-8B01-C449CC0A537A}"/>
              </a:ext>
            </a:extLst>
          </p:cNvPr>
          <p:cNvSpPr txBox="1"/>
          <p:nvPr/>
        </p:nvSpPr>
        <p:spPr>
          <a:xfrm>
            <a:off x="9812879" y="2708753"/>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0,22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37" name="Рисунок 236">
            <a:extLst>
              <a:ext uri="{FF2B5EF4-FFF2-40B4-BE49-F238E27FC236}">
                <a16:creationId xmlns:a16="http://schemas.microsoft.com/office/drawing/2014/main" id="{E9D3820D-022D-4443-897D-B71E6E518B1F}"/>
              </a:ext>
            </a:extLst>
          </p:cNvPr>
          <p:cNvPicPr>
            <a:picLocks noChangeAspect="1"/>
          </p:cNvPicPr>
          <p:nvPr/>
        </p:nvPicPr>
        <p:blipFill>
          <a:blip r:embed="rId6"/>
          <a:stretch>
            <a:fillRect/>
          </a:stretch>
        </p:blipFill>
        <p:spPr>
          <a:xfrm>
            <a:off x="10805343" y="2778908"/>
            <a:ext cx="384081" cy="307127"/>
          </a:xfrm>
          <a:prstGeom prst="rect">
            <a:avLst/>
          </a:prstGeom>
        </p:spPr>
      </p:pic>
      <p:sp>
        <p:nvSpPr>
          <p:cNvPr id="238" name="TextBox 237">
            <a:extLst>
              <a:ext uri="{FF2B5EF4-FFF2-40B4-BE49-F238E27FC236}">
                <a16:creationId xmlns:a16="http://schemas.microsoft.com/office/drawing/2014/main" id="{B12AC8C8-2255-4707-A01C-226BC6AAE2EE}"/>
              </a:ext>
            </a:extLst>
          </p:cNvPr>
          <p:cNvSpPr txBox="1"/>
          <p:nvPr/>
        </p:nvSpPr>
        <p:spPr>
          <a:xfrm>
            <a:off x="11056135" y="2708753"/>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0,59</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239" name="object 5">
            <a:extLst>
              <a:ext uri="{FF2B5EF4-FFF2-40B4-BE49-F238E27FC236}">
                <a16:creationId xmlns:a16="http://schemas.microsoft.com/office/drawing/2014/main" id="{2C43E145-A1D2-4507-BD4C-58AD15331475}"/>
              </a:ext>
            </a:extLst>
          </p:cNvPr>
          <p:cNvSpPr txBox="1"/>
          <p:nvPr/>
        </p:nvSpPr>
        <p:spPr>
          <a:xfrm>
            <a:off x="10034346" y="2583766"/>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Sirdaryo</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40" name="Picture 2" descr="Дерево">
            <a:extLst>
              <a:ext uri="{FF2B5EF4-FFF2-40B4-BE49-F238E27FC236}">
                <a16:creationId xmlns:a16="http://schemas.microsoft.com/office/drawing/2014/main" id="{03B3CFD3-1B37-4A90-AFCA-59774A014B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2880" y="2729157"/>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41" name="Group 17">
            <a:extLst>
              <a:ext uri="{FF2B5EF4-FFF2-40B4-BE49-F238E27FC236}">
                <a16:creationId xmlns:a16="http://schemas.microsoft.com/office/drawing/2014/main" id="{A287EF5C-4B47-467F-85C8-A317359DBB4D}"/>
              </a:ext>
            </a:extLst>
          </p:cNvPr>
          <p:cNvGrpSpPr>
            <a:grpSpLocks noChangeAspect="1"/>
          </p:cNvGrpSpPr>
          <p:nvPr/>
        </p:nvGrpSpPr>
        <p:grpSpPr bwMode="auto">
          <a:xfrm>
            <a:off x="9210440" y="3382473"/>
            <a:ext cx="66170" cy="21663"/>
            <a:chOff x="4973" y="3723"/>
            <a:chExt cx="57" cy="88"/>
          </a:xfrm>
          <a:solidFill>
            <a:srgbClr val="92D050"/>
          </a:solidFill>
        </p:grpSpPr>
        <p:sp>
          <p:nvSpPr>
            <p:cNvPr id="242" name="Freeform 19">
              <a:extLst>
                <a:ext uri="{FF2B5EF4-FFF2-40B4-BE49-F238E27FC236}">
                  <a16:creationId xmlns:a16="http://schemas.microsoft.com/office/drawing/2014/main" id="{84C095C7-FD03-4BC2-875E-E33982B39F8B}"/>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43" name="Freeform 20">
              <a:extLst>
                <a:ext uri="{FF2B5EF4-FFF2-40B4-BE49-F238E27FC236}">
                  <a16:creationId xmlns:a16="http://schemas.microsoft.com/office/drawing/2014/main" id="{A23D29D6-6132-4AC6-8F95-036AA38EB7C8}"/>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44" name="Freeform 22">
              <a:extLst>
                <a:ext uri="{FF2B5EF4-FFF2-40B4-BE49-F238E27FC236}">
                  <a16:creationId xmlns:a16="http://schemas.microsoft.com/office/drawing/2014/main" id="{C912FA40-4F3A-49CF-BA41-69FE363C8744}"/>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45" name="Скругленный прямоугольник 873">
            <a:extLst>
              <a:ext uri="{FF2B5EF4-FFF2-40B4-BE49-F238E27FC236}">
                <a16:creationId xmlns:a16="http://schemas.microsoft.com/office/drawing/2014/main" id="{038D690B-69BE-4E6D-9CBE-00055DD99905}"/>
              </a:ext>
            </a:extLst>
          </p:cNvPr>
          <p:cNvSpPr/>
          <p:nvPr/>
        </p:nvSpPr>
        <p:spPr>
          <a:xfrm>
            <a:off x="6748391" y="3347585"/>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46" name="TextBox 245">
            <a:extLst>
              <a:ext uri="{FF2B5EF4-FFF2-40B4-BE49-F238E27FC236}">
                <a16:creationId xmlns:a16="http://schemas.microsoft.com/office/drawing/2014/main" id="{ACA24C74-1B70-496C-BFD5-4C565CA05D3E}"/>
              </a:ext>
            </a:extLst>
          </p:cNvPr>
          <p:cNvSpPr txBox="1"/>
          <p:nvPr/>
        </p:nvSpPr>
        <p:spPr>
          <a:xfrm>
            <a:off x="7124832" y="3458877"/>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0,22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47" name="Рисунок 246">
            <a:extLst>
              <a:ext uri="{FF2B5EF4-FFF2-40B4-BE49-F238E27FC236}">
                <a16:creationId xmlns:a16="http://schemas.microsoft.com/office/drawing/2014/main" id="{AE3E9CC3-E6B6-4591-B375-0501A6C09F5E}"/>
              </a:ext>
            </a:extLst>
          </p:cNvPr>
          <p:cNvPicPr>
            <a:picLocks noChangeAspect="1"/>
          </p:cNvPicPr>
          <p:nvPr/>
        </p:nvPicPr>
        <p:blipFill>
          <a:blip r:embed="rId6"/>
          <a:stretch>
            <a:fillRect/>
          </a:stretch>
        </p:blipFill>
        <p:spPr>
          <a:xfrm>
            <a:off x="8117296" y="3529032"/>
            <a:ext cx="384081" cy="307127"/>
          </a:xfrm>
          <a:prstGeom prst="rect">
            <a:avLst/>
          </a:prstGeom>
        </p:spPr>
      </p:pic>
      <p:sp>
        <p:nvSpPr>
          <p:cNvPr id="248" name="TextBox 247">
            <a:extLst>
              <a:ext uri="{FF2B5EF4-FFF2-40B4-BE49-F238E27FC236}">
                <a16:creationId xmlns:a16="http://schemas.microsoft.com/office/drawing/2014/main" id="{48545D72-5147-4377-8512-67927D5EB962}"/>
              </a:ext>
            </a:extLst>
          </p:cNvPr>
          <p:cNvSpPr txBox="1"/>
          <p:nvPr/>
        </p:nvSpPr>
        <p:spPr>
          <a:xfrm>
            <a:off x="8368088" y="3458877"/>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 </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0,59</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249" name="object 5">
            <a:extLst>
              <a:ext uri="{FF2B5EF4-FFF2-40B4-BE49-F238E27FC236}">
                <a16:creationId xmlns:a16="http://schemas.microsoft.com/office/drawing/2014/main" id="{6B4AD707-4DCF-409E-978A-8CB33DD0434B}"/>
              </a:ext>
            </a:extLst>
          </p:cNvPr>
          <p:cNvSpPr txBox="1"/>
          <p:nvPr/>
        </p:nvSpPr>
        <p:spPr>
          <a:xfrm>
            <a:off x="7346299" y="3333890"/>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Jizzakh</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50" name="Picture 2" descr="Дерево">
            <a:extLst>
              <a:ext uri="{FF2B5EF4-FFF2-40B4-BE49-F238E27FC236}">
                <a16:creationId xmlns:a16="http://schemas.microsoft.com/office/drawing/2014/main" id="{6B2EEF1A-AB1B-4763-B1A5-2E441DCD0C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4833" y="3479281"/>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51" name="Group 17">
            <a:extLst>
              <a:ext uri="{FF2B5EF4-FFF2-40B4-BE49-F238E27FC236}">
                <a16:creationId xmlns:a16="http://schemas.microsoft.com/office/drawing/2014/main" id="{E41F4855-5583-454C-9C4C-2E2B3AA041A3}"/>
              </a:ext>
            </a:extLst>
          </p:cNvPr>
          <p:cNvGrpSpPr>
            <a:grpSpLocks noChangeAspect="1"/>
          </p:cNvGrpSpPr>
          <p:nvPr/>
        </p:nvGrpSpPr>
        <p:grpSpPr bwMode="auto">
          <a:xfrm>
            <a:off x="11898487" y="3382473"/>
            <a:ext cx="66170" cy="21663"/>
            <a:chOff x="4973" y="3723"/>
            <a:chExt cx="57" cy="88"/>
          </a:xfrm>
          <a:solidFill>
            <a:srgbClr val="92D050"/>
          </a:solidFill>
        </p:grpSpPr>
        <p:sp>
          <p:nvSpPr>
            <p:cNvPr id="252" name="Freeform 19">
              <a:extLst>
                <a:ext uri="{FF2B5EF4-FFF2-40B4-BE49-F238E27FC236}">
                  <a16:creationId xmlns:a16="http://schemas.microsoft.com/office/drawing/2014/main" id="{4795AFF6-E85A-456A-9393-013D9B02FC4C}"/>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53" name="Freeform 20">
              <a:extLst>
                <a:ext uri="{FF2B5EF4-FFF2-40B4-BE49-F238E27FC236}">
                  <a16:creationId xmlns:a16="http://schemas.microsoft.com/office/drawing/2014/main" id="{AC36E649-C8F0-413B-B3AE-9E08E18C66E2}"/>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54" name="Freeform 22">
              <a:extLst>
                <a:ext uri="{FF2B5EF4-FFF2-40B4-BE49-F238E27FC236}">
                  <a16:creationId xmlns:a16="http://schemas.microsoft.com/office/drawing/2014/main" id="{B8B81B93-E37A-4387-B847-B4CF46072731}"/>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55" name="Скругленный прямоугольник 873">
            <a:extLst>
              <a:ext uri="{FF2B5EF4-FFF2-40B4-BE49-F238E27FC236}">
                <a16:creationId xmlns:a16="http://schemas.microsoft.com/office/drawing/2014/main" id="{219E6611-51F7-4F96-A374-A397AC4B1665}"/>
              </a:ext>
            </a:extLst>
          </p:cNvPr>
          <p:cNvSpPr/>
          <p:nvPr/>
        </p:nvSpPr>
        <p:spPr>
          <a:xfrm>
            <a:off x="9436438" y="3347585"/>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56" name="TextBox 255">
            <a:extLst>
              <a:ext uri="{FF2B5EF4-FFF2-40B4-BE49-F238E27FC236}">
                <a16:creationId xmlns:a16="http://schemas.microsoft.com/office/drawing/2014/main" id="{C5B38AA8-1427-4E9D-BDCF-8A9CDEF245E1}"/>
              </a:ext>
            </a:extLst>
          </p:cNvPr>
          <p:cNvSpPr txBox="1"/>
          <p:nvPr/>
        </p:nvSpPr>
        <p:spPr>
          <a:xfrm>
            <a:off x="9812879" y="3458877"/>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0,11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57" name="Рисунок 256">
            <a:extLst>
              <a:ext uri="{FF2B5EF4-FFF2-40B4-BE49-F238E27FC236}">
                <a16:creationId xmlns:a16="http://schemas.microsoft.com/office/drawing/2014/main" id="{03E56147-DE35-437F-A7D5-AB592D0290E4}"/>
              </a:ext>
            </a:extLst>
          </p:cNvPr>
          <p:cNvPicPr>
            <a:picLocks noChangeAspect="1"/>
          </p:cNvPicPr>
          <p:nvPr/>
        </p:nvPicPr>
        <p:blipFill>
          <a:blip r:embed="rId6"/>
          <a:stretch>
            <a:fillRect/>
          </a:stretch>
        </p:blipFill>
        <p:spPr>
          <a:xfrm>
            <a:off x="10805343" y="3529032"/>
            <a:ext cx="384081" cy="307127"/>
          </a:xfrm>
          <a:prstGeom prst="rect">
            <a:avLst/>
          </a:prstGeom>
        </p:spPr>
      </p:pic>
      <p:sp>
        <p:nvSpPr>
          <p:cNvPr id="258" name="TextBox 257">
            <a:extLst>
              <a:ext uri="{FF2B5EF4-FFF2-40B4-BE49-F238E27FC236}">
                <a16:creationId xmlns:a16="http://schemas.microsoft.com/office/drawing/2014/main" id="{C1E86083-F470-48B8-8A62-EA3A35F0E11D}"/>
              </a:ext>
            </a:extLst>
          </p:cNvPr>
          <p:cNvSpPr txBox="1"/>
          <p:nvPr/>
        </p:nvSpPr>
        <p:spPr>
          <a:xfrm>
            <a:off x="11056135" y="3458877"/>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0,296</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a:t>
            </a:r>
            <a:endParaRPr lang="ru-RU" sz="1200" dirty="0"/>
          </a:p>
        </p:txBody>
      </p:sp>
      <p:sp>
        <p:nvSpPr>
          <p:cNvPr id="259" name="object 5">
            <a:extLst>
              <a:ext uri="{FF2B5EF4-FFF2-40B4-BE49-F238E27FC236}">
                <a16:creationId xmlns:a16="http://schemas.microsoft.com/office/drawing/2014/main" id="{7F00FC7D-A4CC-4EE6-9C42-A3456139FA0E}"/>
              </a:ext>
            </a:extLst>
          </p:cNvPr>
          <p:cNvSpPr txBox="1"/>
          <p:nvPr/>
        </p:nvSpPr>
        <p:spPr>
          <a:xfrm>
            <a:off x="10034346" y="3333890"/>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Samarkand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60" name="Picture 2" descr="Дерево">
            <a:extLst>
              <a:ext uri="{FF2B5EF4-FFF2-40B4-BE49-F238E27FC236}">
                <a16:creationId xmlns:a16="http://schemas.microsoft.com/office/drawing/2014/main" id="{5D171B57-20F6-4B2A-9F87-7BC9D98CE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2880" y="3479281"/>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61" name="Group 17">
            <a:extLst>
              <a:ext uri="{FF2B5EF4-FFF2-40B4-BE49-F238E27FC236}">
                <a16:creationId xmlns:a16="http://schemas.microsoft.com/office/drawing/2014/main" id="{65C7C82A-C191-4DE7-BDF2-24A684B9E562}"/>
              </a:ext>
            </a:extLst>
          </p:cNvPr>
          <p:cNvGrpSpPr>
            <a:grpSpLocks noChangeAspect="1"/>
          </p:cNvGrpSpPr>
          <p:nvPr/>
        </p:nvGrpSpPr>
        <p:grpSpPr bwMode="auto">
          <a:xfrm>
            <a:off x="9234887" y="4143776"/>
            <a:ext cx="66170" cy="21663"/>
            <a:chOff x="4973" y="3723"/>
            <a:chExt cx="57" cy="88"/>
          </a:xfrm>
          <a:solidFill>
            <a:srgbClr val="92D050"/>
          </a:solidFill>
        </p:grpSpPr>
        <p:sp>
          <p:nvSpPr>
            <p:cNvPr id="262" name="Freeform 19">
              <a:extLst>
                <a:ext uri="{FF2B5EF4-FFF2-40B4-BE49-F238E27FC236}">
                  <a16:creationId xmlns:a16="http://schemas.microsoft.com/office/drawing/2014/main" id="{FE2C2CAB-4DBA-4FAB-8993-A1DC1E3B7EA6}"/>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63" name="Freeform 20">
              <a:extLst>
                <a:ext uri="{FF2B5EF4-FFF2-40B4-BE49-F238E27FC236}">
                  <a16:creationId xmlns:a16="http://schemas.microsoft.com/office/drawing/2014/main" id="{E044E488-E3A1-45D5-B9D2-899AE5BD856E}"/>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64" name="Freeform 22">
              <a:extLst>
                <a:ext uri="{FF2B5EF4-FFF2-40B4-BE49-F238E27FC236}">
                  <a16:creationId xmlns:a16="http://schemas.microsoft.com/office/drawing/2014/main" id="{AB63FF5F-E9F5-4484-9270-67B60339D6FE}"/>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65" name="Скругленный прямоугольник 873">
            <a:extLst>
              <a:ext uri="{FF2B5EF4-FFF2-40B4-BE49-F238E27FC236}">
                <a16:creationId xmlns:a16="http://schemas.microsoft.com/office/drawing/2014/main" id="{30DE71B0-CF90-44E1-9EDF-8BC57EA23B6F}"/>
              </a:ext>
            </a:extLst>
          </p:cNvPr>
          <p:cNvSpPr/>
          <p:nvPr/>
        </p:nvSpPr>
        <p:spPr>
          <a:xfrm>
            <a:off x="6772838" y="4108888"/>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66" name="TextBox 265">
            <a:extLst>
              <a:ext uri="{FF2B5EF4-FFF2-40B4-BE49-F238E27FC236}">
                <a16:creationId xmlns:a16="http://schemas.microsoft.com/office/drawing/2014/main" id="{686A91D5-67EE-49CD-ABF1-95DBFCBABF4B}"/>
              </a:ext>
            </a:extLst>
          </p:cNvPr>
          <p:cNvSpPr txBox="1"/>
          <p:nvPr/>
        </p:nvSpPr>
        <p:spPr>
          <a:xfrm>
            <a:off x="7149279" y="4220180"/>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0,11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67" name="Рисунок 266">
            <a:extLst>
              <a:ext uri="{FF2B5EF4-FFF2-40B4-BE49-F238E27FC236}">
                <a16:creationId xmlns:a16="http://schemas.microsoft.com/office/drawing/2014/main" id="{3FAF019A-C373-4195-AE14-BFF128C750B6}"/>
              </a:ext>
            </a:extLst>
          </p:cNvPr>
          <p:cNvPicPr>
            <a:picLocks noChangeAspect="1"/>
          </p:cNvPicPr>
          <p:nvPr/>
        </p:nvPicPr>
        <p:blipFill>
          <a:blip r:embed="rId6"/>
          <a:stretch>
            <a:fillRect/>
          </a:stretch>
        </p:blipFill>
        <p:spPr>
          <a:xfrm>
            <a:off x="8141743" y="4290335"/>
            <a:ext cx="384081" cy="307127"/>
          </a:xfrm>
          <a:prstGeom prst="rect">
            <a:avLst/>
          </a:prstGeom>
        </p:spPr>
      </p:pic>
      <p:sp>
        <p:nvSpPr>
          <p:cNvPr id="268" name="TextBox 267">
            <a:extLst>
              <a:ext uri="{FF2B5EF4-FFF2-40B4-BE49-F238E27FC236}">
                <a16:creationId xmlns:a16="http://schemas.microsoft.com/office/drawing/2014/main" id="{D6B46848-2E81-4D89-835D-26C0454A2502}"/>
              </a:ext>
            </a:extLst>
          </p:cNvPr>
          <p:cNvSpPr txBox="1"/>
          <p:nvPr/>
        </p:nvSpPr>
        <p:spPr>
          <a:xfrm>
            <a:off x="8392535" y="4220180"/>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0,296</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dirty="0">
                <a:latin typeface="Times New Roman" panose="02020603050405020304" pitchFamily="18" charset="0"/>
                <a:cs typeface="Times New Roman" panose="02020603050405020304" pitchFamily="18" charset="0"/>
              </a:rPr>
              <a:t>.</a:t>
            </a:r>
            <a:endParaRPr lang="ru-RU" sz="1200" dirty="0"/>
          </a:p>
        </p:txBody>
      </p:sp>
      <p:sp>
        <p:nvSpPr>
          <p:cNvPr id="269" name="object 5">
            <a:extLst>
              <a:ext uri="{FF2B5EF4-FFF2-40B4-BE49-F238E27FC236}">
                <a16:creationId xmlns:a16="http://schemas.microsoft.com/office/drawing/2014/main" id="{7CAECF1F-9403-49CE-B2D6-89361777EDE1}"/>
              </a:ext>
            </a:extLst>
          </p:cNvPr>
          <p:cNvSpPr txBox="1"/>
          <p:nvPr/>
        </p:nvSpPr>
        <p:spPr>
          <a:xfrm>
            <a:off x="7370746" y="4095193"/>
            <a:ext cx="1881417"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Kashkadarya</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70" name="Picture 2" descr="Дерево">
            <a:extLst>
              <a:ext uri="{FF2B5EF4-FFF2-40B4-BE49-F238E27FC236}">
                <a16:creationId xmlns:a16="http://schemas.microsoft.com/office/drawing/2014/main" id="{9BD7C6C5-D291-4997-8525-11A6E3D83D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280" y="4240584"/>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71" name="Group 17">
            <a:extLst>
              <a:ext uri="{FF2B5EF4-FFF2-40B4-BE49-F238E27FC236}">
                <a16:creationId xmlns:a16="http://schemas.microsoft.com/office/drawing/2014/main" id="{B26A0D38-1438-437C-9F01-75DE395AE401}"/>
              </a:ext>
            </a:extLst>
          </p:cNvPr>
          <p:cNvGrpSpPr>
            <a:grpSpLocks noChangeAspect="1"/>
          </p:cNvGrpSpPr>
          <p:nvPr/>
        </p:nvGrpSpPr>
        <p:grpSpPr bwMode="auto">
          <a:xfrm>
            <a:off x="11922934" y="4143776"/>
            <a:ext cx="66170" cy="21663"/>
            <a:chOff x="4973" y="3723"/>
            <a:chExt cx="57" cy="88"/>
          </a:xfrm>
          <a:solidFill>
            <a:srgbClr val="92D050"/>
          </a:solidFill>
        </p:grpSpPr>
        <p:sp>
          <p:nvSpPr>
            <p:cNvPr id="272" name="Freeform 19">
              <a:extLst>
                <a:ext uri="{FF2B5EF4-FFF2-40B4-BE49-F238E27FC236}">
                  <a16:creationId xmlns:a16="http://schemas.microsoft.com/office/drawing/2014/main" id="{83DCD2C4-7FC8-4D2B-88BD-AF2C1C242CC1}"/>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73" name="Freeform 20">
              <a:extLst>
                <a:ext uri="{FF2B5EF4-FFF2-40B4-BE49-F238E27FC236}">
                  <a16:creationId xmlns:a16="http://schemas.microsoft.com/office/drawing/2014/main" id="{0B34F096-FC52-4F68-AEEE-CE2F10CAA943}"/>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74" name="Freeform 22">
              <a:extLst>
                <a:ext uri="{FF2B5EF4-FFF2-40B4-BE49-F238E27FC236}">
                  <a16:creationId xmlns:a16="http://schemas.microsoft.com/office/drawing/2014/main" id="{AB073D6D-D2FC-4319-A50E-ACF4E2D13917}"/>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75" name="Скругленный прямоугольник 873">
            <a:extLst>
              <a:ext uri="{FF2B5EF4-FFF2-40B4-BE49-F238E27FC236}">
                <a16:creationId xmlns:a16="http://schemas.microsoft.com/office/drawing/2014/main" id="{7E35AE01-587C-4B74-9209-F6064B0EE012}"/>
              </a:ext>
            </a:extLst>
          </p:cNvPr>
          <p:cNvSpPr/>
          <p:nvPr/>
        </p:nvSpPr>
        <p:spPr>
          <a:xfrm>
            <a:off x="9460885" y="4108888"/>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76" name="TextBox 275">
            <a:extLst>
              <a:ext uri="{FF2B5EF4-FFF2-40B4-BE49-F238E27FC236}">
                <a16:creationId xmlns:a16="http://schemas.microsoft.com/office/drawing/2014/main" id="{767437B8-BAF0-4FD2-9EA2-EDA421DD71F2}"/>
              </a:ext>
            </a:extLst>
          </p:cNvPr>
          <p:cNvSpPr txBox="1"/>
          <p:nvPr/>
        </p:nvSpPr>
        <p:spPr>
          <a:xfrm>
            <a:off x="9837326" y="4220180"/>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 </a:t>
            </a:r>
            <a:r>
              <a:rPr lang="ru-RU" sz="1000" b="1" i="1" dirty="0">
                <a:latin typeface="Times New Roman" panose="02020603050405020304" pitchFamily="18" charset="0"/>
                <a:cs typeface="Times New Roman" panose="02020603050405020304" pitchFamily="18" charset="0"/>
              </a:rPr>
              <a:t>0,54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77" name="Рисунок 276">
            <a:extLst>
              <a:ext uri="{FF2B5EF4-FFF2-40B4-BE49-F238E27FC236}">
                <a16:creationId xmlns:a16="http://schemas.microsoft.com/office/drawing/2014/main" id="{3A23EF89-BEEF-49DF-9880-D3EB84D9310C}"/>
              </a:ext>
            </a:extLst>
          </p:cNvPr>
          <p:cNvPicPr>
            <a:picLocks noChangeAspect="1"/>
          </p:cNvPicPr>
          <p:nvPr/>
        </p:nvPicPr>
        <p:blipFill>
          <a:blip r:embed="rId6"/>
          <a:stretch>
            <a:fillRect/>
          </a:stretch>
        </p:blipFill>
        <p:spPr>
          <a:xfrm>
            <a:off x="10829790" y="4290335"/>
            <a:ext cx="384081" cy="307127"/>
          </a:xfrm>
          <a:prstGeom prst="rect">
            <a:avLst/>
          </a:prstGeom>
        </p:spPr>
      </p:pic>
      <p:sp>
        <p:nvSpPr>
          <p:cNvPr id="278" name="TextBox 277">
            <a:extLst>
              <a:ext uri="{FF2B5EF4-FFF2-40B4-BE49-F238E27FC236}">
                <a16:creationId xmlns:a16="http://schemas.microsoft.com/office/drawing/2014/main" id="{E795D8BC-AE81-4B8C-917B-582123F89867}"/>
              </a:ext>
            </a:extLst>
          </p:cNvPr>
          <p:cNvSpPr txBox="1"/>
          <p:nvPr/>
        </p:nvSpPr>
        <p:spPr>
          <a:xfrm>
            <a:off x="11080582" y="4220180"/>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2,74</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279" name="object 5">
            <a:extLst>
              <a:ext uri="{FF2B5EF4-FFF2-40B4-BE49-F238E27FC236}">
                <a16:creationId xmlns:a16="http://schemas.microsoft.com/office/drawing/2014/main" id="{72B65071-622F-4C1B-9BFE-A684F441B7D8}"/>
              </a:ext>
            </a:extLst>
          </p:cNvPr>
          <p:cNvSpPr txBox="1"/>
          <p:nvPr/>
        </p:nvSpPr>
        <p:spPr>
          <a:xfrm>
            <a:off x="10058793" y="4095193"/>
            <a:ext cx="1888235"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Surkhandarya</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80" name="Picture 2" descr="Дерево">
            <a:extLst>
              <a:ext uri="{FF2B5EF4-FFF2-40B4-BE49-F238E27FC236}">
                <a16:creationId xmlns:a16="http://schemas.microsoft.com/office/drawing/2014/main" id="{6C67111D-8B49-4E4D-8AAC-344FC0689D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7327" y="4240584"/>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81" name="Group 17">
            <a:extLst>
              <a:ext uri="{FF2B5EF4-FFF2-40B4-BE49-F238E27FC236}">
                <a16:creationId xmlns:a16="http://schemas.microsoft.com/office/drawing/2014/main" id="{35B81B66-5C68-4800-9F9B-41DEC6590BD1}"/>
              </a:ext>
            </a:extLst>
          </p:cNvPr>
          <p:cNvGrpSpPr>
            <a:grpSpLocks noChangeAspect="1"/>
          </p:cNvGrpSpPr>
          <p:nvPr/>
        </p:nvGrpSpPr>
        <p:grpSpPr bwMode="auto">
          <a:xfrm>
            <a:off x="9258981" y="4885853"/>
            <a:ext cx="66170" cy="21663"/>
            <a:chOff x="4973" y="3723"/>
            <a:chExt cx="57" cy="88"/>
          </a:xfrm>
          <a:solidFill>
            <a:srgbClr val="92D050"/>
          </a:solidFill>
        </p:grpSpPr>
        <p:sp>
          <p:nvSpPr>
            <p:cNvPr id="282" name="Freeform 19">
              <a:extLst>
                <a:ext uri="{FF2B5EF4-FFF2-40B4-BE49-F238E27FC236}">
                  <a16:creationId xmlns:a16="http://schemas.microsoft.com/office/drawing/2014/main" id="{4E9D51E5-C396-4A06-9504-3BD3B9C0BFB0}"/>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83" name="Freeform 20">
              <a:extLst>
                <a:ext uri="{FF2B5EF4-FFF2-40B4-BE49-F238E27FC236}">
                  <a16:creationId xmlns:a16="http://schemas.microsoft.com/office/drawing/2014/main" id="{C14F3F12-8E78-4E9A-A8A9-C4E525AE205D}"/>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84" name="Freeform 22">
              <a:extLst>
                <a:ext uri="{FF2B5EF4-FFF2-40B4-BE49-F238E27FC236}">
                  <a16:creationId xmlns:a16="http://schemas.microsoft.com/office/drawing/2014/main" id="{71B001D7-704D-45A8-96F2-1AE40FE698D3}"/>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85" name="Скругленный прямоугольник 873">
            <a:extLst>
              <a:ext uri="{FF2B5EF4-FFF2-40B4-BE49-F238E27FC236}">
                <a16:creationId xmlns:a16="http://schemas.microsoft.com/office/drawing/2014/main" id="{026097D7-BC17-4360-90AA-716347BAB314}"/>
              </a:ext>
            </a:extLst>
          </p:cNvPr>
          <p:cNvSpPr/>
          <p:nvPr/>
        </p:nvSpPr>
        <p:spPr>
          <a:xfrm>
            <a:off x="6796932" y="4850965"/>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86" name="TextBox 285">
            <a:extLst>
              <a:ext uri="{FF2B5EF4-FFF2-40B4-BE49-F238E27FC236}">
                <a16:creationId xmlns:a16="http://schemas.microsoft.com/office/drawing/2014/main" id="{B34C2E9F-282E-4AA2-B2D3-C01F7DE687F9}"/>
              </a:ext>
            </a:extLst>
          </p:cNvPr>
          <p:cNvSpPr txBox="1"/>
          <p:nvPr/>
        </p:nvSpPr>
        <p:spPr>
          <a:xfrm>
            <a:off x="7173373" y="4962257"/>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0,11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87" name="Рисунок 286">
            <a:extLst>
              <a:ext uri="{FF2B5EF4-FFF2-40B4-BE49-F238E27FC236}">
                <a16:creationId xmlns:a16="http://schemas.microsoft.com/office/drawing/2014/main" id="{109C2458-C712-4202-9366-4FFFAFFCD569}"/>
              </a:ext>
            </a:extLst>
          </p:cNvPr>
          <p:cNvPicPr>
            <a:picLocks noChangeAspect="1"/>
          </p:cNvPicPr>
          <p:nvPr/>
        </p:nvPicPr>
        <p:blipFill>
          <a:blip r:embed="rId6"/>
          <a:stretch>
            <a:fillRect/>
          </a:stretch>
        </p:blipFill>
        <p:spPr>
          <a:xfrm>
            <a:off x="8165837" y="5032412"/>
            <a:ext cx="384081" cy="307127"/>
          </a:xfrm>
          <a:prstGeom prst="rect">
            <a:avLst/>
          </a:prstGeom>
        </p:spPr>
      </p:pic>
      <p:sp>
        <p:nvSpPr>
          <p:cNvPr id="288" name="TextBox 287">
            <a:extLst>
              <a:ext uri="{FF2B5EF4-FFF2-40B4-BE49-F238E27FC236}">
                <a16:creationId xmlns:a16="http://schemas.microsoft.com/office/drawing/2014/main" id="{933D3F5C-7151-4A16-8CFB-C38C4061806D}"/>
              </a:ext>
            </a:extLst>
          </p:cNvPr>
          <p:cNvSpPr txBox="1"/>
          <p:nvPr/>
        </p:nvSpPr>
        <p:spPr>
          <a:xfrm>
            <a:off x="8416629" y="4962257"/>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0,296</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289" name="object 5">
            <a:extLst>
              <a:ext uri="{FF2B5EF4-FFF2-40B4-BE49-F238E27FC236}">
                <a16:creationId xmlns:a16="http://schemas.microsoft.com/office/drawing/2014/main" id="{BCD4BF9B-8D14-49BA-9CE7-2067189ECCDA}"/>
              </a:ext>
            </a:extLst>
          </p:cNvPr>
          <p:cNvSpPr txBox="1"/>
          <p:nvPr/>
        </p:nvSpPr>
        <p:spPr>
          <a:xfrm>
            <a:off x="7394840" y="4837270"/>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Navoi</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290" name="Picture 2" descr="Дерево">
            <a:extLst>
              <a:ext uri="{FF2B5EF4-FFF2-40B4-BE49-F238E27FC236}">
                <a16:creationId xmlns:a16="http://schemas.microsoft.com/office/drawing/2014/main" id="{E6856916-EFBD-419B-B70C-D5D9E2FE5F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3374" y="4982661"/>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291" name="Group 17">
            <a:extLst>
              <a:ext uri="{FF2B5EF4-FFF2-40B4-BE49-F238E27FC236}">
                <a16:creationId xmlns:a16="http://schemas.microsoft.com/office/drawing/2014/main" id="{4A1DD99F-7132-4E5F-AC45-07E49D9B9ADF}"/>
              </a:ext>
            </a:extLst>
          </p:cNvPr>
          <p:cNvGrpSpPr>
            <a:grpSpLocks noChangeAspect="1"/>
          </p:cNvGrpSpPr>
          <p:nvPr/>
        </p:nvGrpSpPr>
        <p:grpSpPr bwMode="auto">
          <a:xfrm>
            <a:off x="11947028" y="4885853"/>
            <a:ext cx="66170" cy="21663"/>
            <a:chOff x="4973" y="3723"/>
            <a:chExt cx="57" cy="88"/>
          </a:xfrm>
          <a:solidFill>
            <a:srgbClr val="92D050"/>
          </a:solidFill>
        </p:grpSpPr>
        <p:sp>
          <p:nvSpPr>
            <p:cNvPr id="292" name="Freeform 19">
              <a:extLst>
                <a:ext uri="{FF2B5EF4-FFF2-40B4-BE49-F238E27FC236}">
                  <a16:creationId xmlns:a16="http://schemas.microsoft.com/office/drawing/2014/main" id="{76D1CEC3-8CDB-46C7-AF65-E63A30B00AA6}"/>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93" name="Freeform 20">
              <a:extLst>
                <a:ext uri="{FF2B5EF4-FFF2-40B4-BE49-F238E27FC236}">
                  <a16:creationId xmlns:a16="http://schemas.microsoft.com/office/drawing/2014/main" id="{B779C2A3-22C0-4982-A0D5-018A15306AEC}"/>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294" name="Freeform 22">
              <a:extLst>
                <a:ext uri="{FF2B5EF4-FFF2-40B4-BE49-F238E27FC236}">
                  <a16:creationId xmlns:a16="http://schemas.microsoft.com/office/drawing/2014/main" id="{EF7231DB-F7F1-40DB-92FF-975586CBAE5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295" name="Скругленный прямоугольник 873">
            <a:extLst>
              <a:ext uri="{FF2B5EF4-FFF2-40B4-BE49-F238E27FC236}">
                <a16:creationId xmlns:a16="http://schemas.microsoft.com/office/drawing/2014/main" id="{5A4242BC-FA9F-41AD-B4E7-43EF56F82643}"/>
              </a:ext>
            </a:extLst>
          </p:cNvPr>
          <p:cNvSpPr/>
          <p:nvPr/>
        </p:nvSpPr>
        <p:spPr>
          <a:xfrm>
            <a:off x="9484979" y="4850965"/>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296" name="TextBox 295">
            <a:extLst>
              <a:ext uri="{FF2B5EF4-FFF2-40B4-BE49-F238E27FC236}">
                <a16:creationId xmlns:a16="http://schemas.microsoft.com/office/drawing/2014/main" id="{36DC2C15-078B-4CE3-AF9C-73D0EBA31811}"/>
              </a:ext>
            </a:extLst>
          </p:cNvPr>
          <p:cNvSpPr txBox="1"/>
          <p:nvPr/>
        </p:nvSpPr>
        <p:spPr>
          <a:xfrm>
            <a:off x="9861420" y="4962257"/>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0,33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297" name="Рисунок 296">
            <a:extLst>
              <a:ext uri="{FF2B5EF4-FFF2-40B4-BE49-F238E27FC236}">
                <a16:creationId xmlns:a16="http://schemas.microsoft.com/office/drawing/2014/main" id="{3AF90D82-4EB7-4F32-83AA-47CC375AD431}"/>
              </a:ext>
            </a:extLst>
          </p:cNvPr>
          <p:cNvPicPr>
            <a:picLocks noChangeAspect="1"/>
          </p:cNvPicPr>
          <p:nvPr/>
        </p:nvPicPr>
        <p:blipFill>
          <a:blip r:embed="rId6"/>
          <a:stretch>
            <a:fillRect/>
          </a:stretch>
        </p:blipFill>
        <p:spPr>
          <a:xfrm>
            <a:off x="10853884" y="5032412"/>
            <a:ext cx="384081" cy="307127"/>
          </a:xfrm>
          <a:prstGeom prst="rect">
            <a:avLst/>
          </a:prstGeom>
        </p:spPr>
      </p:pic>
      <p:sp>
        <p:nvSpPr>
          <p:cNvPr id="298" name="TextBox 297">
            <a:extLst>
              <a:ext uri="{FF2B5EF4-FFF2-40B4-BE49-F238E27FC236}">
                <a16:creationId xmlns:a16="http://schemas.microsoft.com/office/drawing/2014/main" id="{8778725F-6D8A-4E8A-86D6-ADEA1C47667F}"/>
              </a:ext>
            </a:extLst>
          </p:cNvPr>
          <p:cNvSpPr txBox="1"/>
          <p:nvPr/>
        </p:nvSpPr>
        <p:spPr>
          <a:xfrm>
            <a:off x="11104676" y="4962257"/>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0,89</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299" name="object 5">
            <a:extLst>
              <a:ext uri="{FF2B5EF4-FFF2-40B4-BE49-F238E27FC236}">
                <a16:creationId xmlns:a16="http://schemas.microsoft.com/office/drawing/2014/main" id="{32095E5A-15B8-483C-946A-066C350C0805}"/>
              </a:ext>
            </a:extLst>
          </p:cNvPr>
          <p:cNvSpPr txBox="1"/>
          <p:nvPr/>
        </p:nvSpPr>
        <p:spPr>
          <a:xfrm>
            <a:off x="10082887" y="4837270"/>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Bukhara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300" name="Picture 2" descr="Дерево">
            <a:extLst>
              <a:ext uri="{FF2B5EF4-FFF2-40B4-BE49-F238E27FC236}">
                <a16:creationId xmlns:a16="http://schemas.microsoft.com/office/drawing/2014/main" id="{ABF953A2-481E-4C73-8532-03300DAEBA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1421" y="4982661"/>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301" name="Group 17">
            <a:extLst>
              <a:ext uri="{FF2B5EF4-FFF2-40B4-BE49-F238E27FC236}">
                <a16:creationId xmlns:a16="http://schemas.microsoft.com/office/drawing/2014/main" id="{EE78340F-D830-4515-962A-371469E3D02A}"/>
              </a:ext>
            </a:extLst>
          </p:cNvPr>
          <p:cNvGrpSpPr>
            <a:grpSpLocks noChangeAspect="1"/>
          </p:cNvGrpSpPr>
          <p:nvPr/>
        </p:nvGrpSpPr>
        <p:grpSpPr bwMode="auto">
          <a:xfrm>
            <a:off x="9283428" y="5647156"/>
            <a:ext cx="66170" cy="21663"/>
            <a:chOff x="4973" y="3723"/>
            <a:chExt cx="57" cy="88"/>
          </a:xfrm>
          <a:solidFill>
            <a:srgbClr val="92D050"/>
          </a:solidFill>
        </p:grpSpPr>
        <p:sp>
          <p:nvSpPr>
            <p:cNvPr id="302" name="Freeform 19">
              <a:extLst>
                <a:ext uri="{FF2B5EF4-FFF2-40B4-BE49-F238E27FC236}">
                  <a16:creationId xmlns:a16="http://schemas.microsoft.com/office/drawing/2014/main" id="{3DA08826-0E3C-41D3-8001-F10233343EF5}"/>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303" name="Freeform 20">
              <a:extLst>
                <a:ext uri="{FF2B5EF4-FFF2-40B4-BE49-F238E27FC236}">
                  <a16:creationId xmlns:a16="http://schemas.microsoft.com/office/drawing/2014/main" id="{4C4BB19A-2BFE-4135-A525-C788F134B4A0}"/>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304" name="Freeform 22">
              <a:extLst>
                <a:ext uri="{FF2B5EF4-FFF2-40B4-BE49-F238E27FC236}">
                  <a16:creationId xmlns:a16="http://schemas.microsoft.com/office/drawing/2014/main" id="{99F7E5F2-9262-43D1-94E0-5ECF8CBD4316}"/>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305" name="Скругленный прямоугольник 873">
            <a:extLst>
              <a:ext uri="{FF2B5EF4-FFF2-40B4-BE49-F238E27FC236}">
                <a16:creationId xmlns:a16="http://schemas.microsoft.com/office/drawing/2014/main" id="{F65094EF-ACE1-4BC6-A183-E5C0E4ADDFEC}"/>
              </a:ext>
            </a:extLst>
          </p:cNvPr>
          <p:cNvSpPr/>
          <p:nvPr/>
        </p:nvSpPr>
        <p:spPr>
          <a:xfrm>
            <a:off x="6821379" y="5612268"/>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306" name="TextBox 305">
            <a:extLst>
              <a:ext uri="{FF2B5EF4-FFF2-40B4-BE49-F238E27FC236}">
                <a16:creationId xmlns:a16="http://schemas.microsoft.com/office/drawing/2014/main" id="{CA8A95BB-A758-45F2-A5EF-7E9E246728ED}"/>
              </a:ext>
            </a:extLst>
          </p:cNvPr>
          <p:cNvSpPr txBox="1"/>
          <p:nvPr/>
        </p:nvSpPr>
        <p:spPr>
          <a:xfrm>
            <a:off x="7197820" y="5723560"/>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0,11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307" name="Рисунок 306">
            <a:extLst>
              <a:ext uri="{FF2B5EF4-FFF2-40B4-BE49-F238E27FC236}">
                <a16:creationId xmlns:a16="http://schemas.microsoft.com/office/drawing/2014/main" id="{F96BD944-5135-484F-A719-AFB862CCB7DE}"/>
              </a:ext>
            </a:extLst>
          </p:cNvPr>
          <p:cNvPicPr>
            <a:picLocks noChangeAspect="1"/>
          </p:cNvPicPr>
          <p:nvPr/>
        </p:nvPicPr>
        <p:blipFill>
          <a:blip r:embed="rId6"/>
          <a:stretch>
            <a:fillRect/>
          </a:stretch>
        </p:blipFill>
        <p:spPr>
          <a:xfrm>
            <a:off x="8190284" y="5793715"/>
            <a:ext cx="384081" cy="307127"/>
          </a:xfrm>
          <a:prstGeom prst="rect">
            <a:avLst/>
          </a:prstGeom>
        </p:spPr>
      </p:pic>
      <p:sp>
        <p:nvSpPr>
          <p:cNvPr id="308" name="TextBox 307">
            <a:extLst>
              <a:ext uri="{FF2B5EF4-FFF2-40B4-BE49-F238E27FC236}">
                <a16:creationId xmlns:a16="http://schemas.microsoft.com/office/drawing/2014/main" id="{E7733100-B80B-48CD-97BA-1C23017A61BD}"/>
              </a:ext>
            </a:extLst>
          </p:cNvPr>
          <p:cNvSpPr txBox="1"/>
          <p:nvPr/>
        </p:nvSpPr>
        <p:spPr>
          <a:xfrm>
            <a:off x="8441076" y="5723560"/>
            <a:ext cx="1096088" cy="461665"/>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 </a:t>
            </a:r>
          </a:p>
          <a:p>
            <a:pPr algn="ct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0,296</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309" name="object 5">
            <a:extLst>
              <a:ext uri="{FF2B5EF4-FFF2-40B4-BE49-F238E27FC236}">
                <a16:creationId xmlns:a16="http://schemas.microsoft.com/office/drawing/2014/main" id="{B355942C-9AB6-49EB-9839-E665948A8C24}"/>
              </a:ext>
            </a:extLst>
          </p:cNvPr>
          <p:cNvSpPr txBox="1"/>
          <p:nvPr/>
        </p:nvSpPr>
        <p:spPr>
          <a:xfrm>
            <a:off x="7419287" y="5598573"/>
            <a:ext cx="1726601"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err="1">
                <a:solidFill>
                  <a:srgbClr val="0070C0"/>
                </a:solidFill>
                <a:latin typeface="Times New Roman" panose="02020603050405020304" pitchFamily="18" charset="0"/>
                <a:cs typeface="Times New Roman" panose="02020603050405020304" pitchFamily="18" charset="0"/>
              </a:rPr>
              <a:t>Khorezm</a:t>
            </a:r>
            <a:r>
              <a:rPr lang="en-US" sz="1200" b="1" spc="-10" dirty="0">
                <a:solidFill>
                  <a:srgbClr val="0070C0"/>
                </a:solidFill>
                <a:latin typeface="Times New Roman" panose="02020603050405020304" pitchFamily="18" charset="0"/>
                <a:cs typeface="Times New Roman" panose="02020603050405020304" pitchFamily="18" charset="0"/>
              </a:rPr>
              <a:t> region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310" name="Picture 2" descr="Дерево">
            <a:extLst>
              <a:ext uri="{FF2B5EF4-FFF2-40B4-BE49-F238E27FC236}">
                <a16:creationId xmlns:a16="http://schemas.microsoft.com/office/drawing/2014/main" id="{71C343BF-B112-4596-A489-6319280CD5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7821" y="5743964"/>
            <a:ext cx="420660" cy="364681"/>
          </a:xfrm>
          <a:prstGeom prst="rect">
            <a:avLst/>
          </a:prstGeom>
          <a:noFill/>
          <a:extLst>
            <a:ext uri="{909E8E84-426E-40DD-AFC4-6F175D3DCCD1}">
              <a14:hiddenFill xmlns:a14="http://schemas.microsoft.com/office/drawing/2010/main">
                <a:solidFill>
                  <a:srgbClr val="FFFFFF"/>
                </a:solidFill>
              </a14:hiddenFill>
            </a:ext>
          </a:extLst>
        </p:spPr>
      </p:pic>
      <p:grpSp>
        <p:nvGrpSpPr>
          <p:cNvPr id="311" name="Group 17">
            <a:extLst>
              <a:ext uri="{FF2B5EF4-FFF2-40B4-BE49-F238E27FC236}">
                <a16:creationId xmlns:a16="http://schemas.microsoft.com/office/drawing/2014/main" id="{967A3990-0438-4A64-B68C-3E427F5715E4}"/>
              </a:ext>
            </a:extLst>
          </p:cNvPr>
          <p:cNvGrpSpPr>
            <a:grpSpLocks noChangeAspect="1"/>
          </p:cNvGrpSpPr>
          <p:nvPr/>
        </p:nvGrpSpPr>
        <p:grpSpPr bwMode="auto">
          <a:xfrm>
            <a:off x="11971475" y="5647156"/>
            <a:ext cx="66170" cy="21663"/>
            <a:chOff x="4973" y="3723"/>
            <a:chExt cx="57" cy="88"/>
          </a:xfrm>
          <a:solidFill>
            <a:srgbClr val="92D050"/>
          </a:solidFill>
        </p:grpSpPr>
        <p:sp>
          <p:nvSpPr>
            <p:cNvPr id="312" name="Freeform 19">
              <a:extLst>
                <a:ext uri="{FF2B5EF4-FFF2-40B4-BE49-F238E27FC236}">
                  <a16:creationId xmlns:a16="http://schemas.microsoft.com/office/drawing/2014/main" id="{C0ED3157-6A20-469C-9365-427011213E0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313" name="Freeform 20">
              <a:extLst>
                <a:ext uri="{FF2B5EF4-FFF2-40B4-BE49-F238E27FC236}">
                  <a16:creationId xmlns:a16="http://schemas.microsoft.com/office/drawing/2014/main" id="{18E7E3F0-0FC8-4175-B466-5C64066F3655}"/>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314" name="Freeform 22">
              <a:extLst>
                <a:ext uri="{FF2B5EF4-FFF2-40B4-BE49-F238E27FC236}">
                  <a16:creationId xmlns:a16="http://schemas.microsoft.com/office/drawing/2014/main" id="{6D488F82-BF66-4231-ABEF-F163D17DBB67}"/>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315" name="Скругленный прямоугольник 873">
            <a:extLst>
              <a:ext uri="{FF2B5EF4-FFF2-40B4-BE49-F238E27FC236}">
                <a16:creationId xmlns:a16="http://schemas.microsoft.com/office/drawing/2014/main" id="{78BBF5F0-C021-40CF-BD7B-B83814657479}"/>
              </a:ext>
            </a:extLst>
          </p:cNvPr>
          <p:cNvSpPr/>
          <p:nvPr/>
        </p:nvSpPr>
        <p:spPr>
          <a:xfrm>
            <a:off x="9509426" y="5612268"/>
            <a:ext cx="2593230" cy="671698"/>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sp>
        <p:nvSpPr>
          <p:cNvPr id="316" name="TextBox 315">
            <a:extLst>
              <a:ext uri="{FF2B5EF4-FFF2-40B4-BE49-F238E27FC236}">
                <a16:creationId xmlns:a16="http://schemas.microsoft.com/office/drawing/2014/main" id="{A20AE0D0-466F-4B77-9898-BB917CCD047D}"/>
              </a:ext>
            </a:extLst>
          </p:cNvPr>
          <p:cNvSpPr txBox="1"/>
          <p:nvPr/>
        </p:nvSpPr>
        <p:spPr>
          <a:xfrm>
            <a:off x="9885867" y="5723560"/>
            <a:ext cx="1069967" cy="553998"/>
          </a:xfrm>
          <a:prstGeom prst="rect">
            <a:avLst/>
          </a:prstGeom>
          <a:noFill/>
        </p:spPr>
        <p:txBody>
          <a:bodyPr wrap="square">
            <a:spAutoFit/>
          </a:bodyPr>
          <a:lstStyle/>
          <a:p>
            <a:pPr algn="ctr"/>
            <a:r>
              <a:rPr lang="en-US" sz="1000" b="1" i="1" dirty="0">
                <a:latin typeface="Times New Roman" panose="02020603050405020304" pitchFamily="18" charset="0"/>
                <a:cs typeface="Times New Roman" panose="02020603050405020304" pitchFamily="18" charset="0"/>
              </a:rPr>
              <a:t>Hunting area</a:t>
            </a:r>
          </a:p>
          <a:p>
            <a:pPr algn="ctr"/>
            <a:r>
              <a:rPr lang="ru-RU" sz="1000" b="1" i="1" dirty="0">
                <a:latin typeface="Times New Roman" panose="02020603050405020304" pitchFamily="18" charset="0"/>
                <a:cs typeface="Times New Roman" panose="02020603050405020304" pitchFamily="18" charset="0"/>
              </a:rPr>
              <a:t>0,22 </a:t>
            </a:r>
            <a:r>
              <a:rPr lang="en-US" sz="1000" b="1" i="1" dirty="0">
                <a:latin typeface="Times New Roman" panose="02020603050405020304" pitchFamily="18" charset="0"/>
                <a:cs typeface="Times New Roman" panose="02020603050405020304" pitchFamily="18" charset="0"/>
              </a:rPr>
              <a:t>thousand ha</a:t>
            </a:r>
            <a:endParaRPr lang="ru-RU" sz="1000" b="1" i="1" dirty="0">
              <a:latin typeface="Times New Roman" panose="02020603050405020304" pitchFamily="18" charset="0"/>
              <a:cs typeface="Times New Roman" panose="02020603050405020304" pitchFamily="18" charset="0"/>
            </a:endParaRPr>
          </a:p>
        </p:txBody>
      </p:sp>
      <p:pic>
        <p:nvPicPr>
          <p:cNvPr id="317" name="Рисунок 316">
            <a:extLst>
              <a:ext uri="{FF2B5EF4-FFF2-40B4-BE49-F238E27FC236}">
                <a16:creationId xmlns:a16="http://schemas.microsoft.com/office/drawing/2014/main" id="{77E8AAD5-C2D4-4B52-A11E-9D990DD13C8D}"/>
              </a:ext>
            </a:extLst>
          </p:cNvPr>
          <p:cNvPicPr>
            <a:picLocks noChangeAspect="1"/>
          </p:cNvPicPr>
          <p:nvPr/>
        </p:nvPicPr>
        <p:blipFill>
          <a:blip r:embed="rId6"/>
          <a:stretch>
            <a:fillRect/>
          </a:stretch>
        </p:blipFill>
        <p:spPr>
          <a:xfrm>
            <a:off x="10878331" y="5793715"/>
            <a:ext cx="384081" cy="307127"/>
          </a:xfrm>
          <a:prstGeom prst="rect">
            <a:avLst/>
          </a:prstGeom>
        </p:spPr>
      </p:pic>
      <p:sp>
        <p:nvSpPr>
          <p:cNvPr id="318" name="TextBox 317">
            <a:extLst>
              <a:ext uri="{FF2B5EF4-FFF2-40B4-BE49-F238E27FC236}">
                <a16:creationId xmlns:a16="http://schemas.microsoft.com/office/drawing/2014/main" id="{31B16CFF-3CE0-4F7C-A923-DD5244306FA5}"/>
              </a:ext>
            </a:extLst>
          </p:cNvPr>
          <p:cNvSpPr txBox="1"/>
          <p:nvPr/>
        </p:nvSpPr>
        <p:spPr>
          <a:xfrm>
            <a:off x="11129123" y="5723560"/>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Value</a:t>
            </a:r>
          </a:p>
          <a:p>
            <a:pPr algn="ct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0,59</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mln</a:t>
            </a:r>
            <a:r>
              <a:rPr lang="en-US" sz="1200" b="1" i="1" dirty="0">
                <a:latin typeface="Times New Roman" panose="02020603050405020304" pitchFamily="18" charset="0"/>
                <a:cs typeface="Times New Roman" panose="02020603050405020304" pitchFamily="18" charset="0"/>
              </a:rPr>
              <a:t>.</a:t>
            </a:r>
            <a:endParaRPr lang="ru-RU" sz="1200" i="1" dirty="0"/>
          </a:p>
        </p:txBody>
      </p:sp>
      <p:sp>
        <p:nvSpPr>
          <p:cNvPr id="319" name="object 5">
            <a:extLst>
              <a:ext uri="{FF2B5EF4-FFF2-40B4-BE49-F238E27FC236}">
                <a16:creationId xmlns:a16="http://schemas.microsoft.com/office/drawing/2014/main" id="{96471B5C-9B0C-454E-97A3-4F24B3B8864A}"/>
              </a:ext>
            </a:extLst>
          </p:cNvPr>
          <p:cNvSpPr txBox="1"/>
          <p:nvPr/>
        </p:nvSpPr>
        <p:spPr>
          <a:xfrm>
            <a:off x="9875937" y="5589573"/>
            <a:ext cx="2020442"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Republic of </a:t>
            </a:r>
            <a:r>
              <a:rPr lang="en-US" sz="1200" b="1" spc="-10" dirty="0" err="1">
                <a:solidFill>
                  <a:srgbClr val="0070C0"/>
                </a:solidFill>
                <a:latin typeface="Times New Roman" panose="02020603050405020304" pitchFamily="18" charset="0"/>
                <a:cs typeface="Times New Roman" panose="02020603050405020304" pitchFamily="18" charset="0"/>
              </a:rPr>
              <a:t>Karakalpakstan</a:t>
            </a:r>
            <a:endParaRPr lang="ru-RU" sz="1200" b="1" spc="-10" dirty="0">
              <a:solidFill>
                <a:srgbClr val="0070C0"/>
              </a:solidFill>
              <a:latin typeface="Times New Roman" panose="02020603050405020304" pitchFamily="18" charset="0"/>
              <a:cs typeface="Times New Roman" panose="02020603050405020304" pitchFamily="18" charset="0"/>
            </a:endParaRPr>
          </a:p>
        </p:txBody>
      </p:sp>
      <p:pic>
        <p:nvPicPr>
          <p:cNvPr id="320" name="Picture 2" descr="Дерево">
            <a:extLst>
              <a:ext uri="{FF2B5EF4-FFF2-40B4-BE49-F238E27FC236}">
                <a16:creationId xmlns:a16="http://schemas.microsoft.com/office/drawing/2014/main" id="{37F1B455-7EB7-4922-84BF-149D64ABC1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5868" y="5743964"/>
            <a:ext cx="420660" cy="364681"/>
          </a:xfrm>
          <a:prstGeom prst="rect">
            <a:avLst/>
          </a:prstGeom>
          <a:noFill/>
          <a:extLst>
            <a:ext uri="{909E8E84-426E-40DD-AFC4-6F175D3DCCD1}">
              <a14:hiddenFill xmlns:a14="http://schemas.microsoft.com/office/drawing/2010/main">
                <a:solidFill>
                  <a:srgbClr val="FFFFFF"/>
                </a:solidFill>
              </a14:hiddenFill>
            </a:ext>
          </a:extLst>
        </p:spPr>
      </p:pic>
      <p:sp>
        <p:nvSpPr>
          <p:cNvPr id="321" name="object 6">
            <a:extLst>
              <a:ext uri="{FF2B5EF4-FFF2-40B4-BE49-F238E27FC236}">
                <a16:creationId xmlns:a16="http://schemas.microsoft.com/office/drawing/2014/main" id="{2DD3C85F-3EAA-432F-BB70-52ACD69B758D}"/>
              </a:ext>
            </a:extLst>
          </p:cNvPr>
          <p:cNvSpPr txBox="1"/>
          <p:nvPr/>
        </p:nvSpPr>
        <p:spPr>
          <a:xfrm>
            <a:off x="145081" y="5136267"/>
            <a:ext cx="6307806" cy="561051"/>
          </a:xfrm>
          <a:prstGeom prst="rect">
            <a:avLst/>
          </a:prstGeom>
        </p:spPr>
        <p:txBody>
          <a:bodyPr vert="horz" wrap="square" lIns="0" tIns="12065" rIns="0" bIns="0" rtlCol="0">
            <a:spAutoFit/>
          </a:bodyPr>
          <a:lstStyle/>
          <a:p>
            <a:pPr marL="12700" algn="just">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Market</a:t>
            </a:r>
          </a:p>
          <a:p>
            <a:pPr marL="12700" algn="just">
              <a:spcBef>
                <a:spcPts val="195"/>
              </a:spcBef>
            </a:pPr>
            <a:r>
              <a:rPr lang="en-US" sz="1100" b="1" i="1" dirty="0">
                <a:latin typeface="Times New Roman" panose="02020603050405020304" pitchFamily="18" charset="0"/>
                <a:cs typeface="Times New Roman" panose="02020603050405020304" pitchFamily="18" charset="0"/>
              </a:rPr>
              <a:t>The global hunting tourism market is estimated at $369.6 million. According to forecasts, this amount will reach $1,775.7 million by 2030, with an annual growth rate of 21.7%.</a:t>
            </a:r>
            <a:endParaRPr lang="ru-RU" sz="1100" b="1" i="1" dirty="0">
              <a:latin typeface="Times New Roman" panose="02020603050405020304" pitchFamily="18" charset="0"/>
              <a:cs typeface="Times New Roman" panose="02020603050405020304" pitchFamily="18" charset="0"/>
            </a:endParaRPr>
          </a:p>
        </p:txBody>
      </p:sp>
      <p:sp>
        <p:nvSpPr>
          <p:cNvPr id="322" name="object 6">
            <a:extLst>
              <a:ext uri="{FF2B5EF4-FFF2-40B4-BE49-F238E27FC236}">
                <a16:creationId xmlns:a16="http://schemas.microsoft.com/office/drawing/2014/main" id="{3D77ED41-237C-4573-9750-8A2723BB0273}"/>
              </a:ext>
            </a:extLst>
          </p:cNvPr>
          <p:cNvSpPr txBox="1"/>
          <p:nvPr/>
        </p:nvSpPr>
        <p:spPr>
          <a:xfrm>
            <a:off x="136733" y="5787063"/>
            <a:ext cx="6307806" cy="755976"/>
          </a:xfrm>
          <a:prstGeom prst="rect">
            <a:avLst/>
          </a:prstGeom>
        </p:spPr>
        <p:txBody>
          <a:bodyPr vert="horz" wrap="square" lIns="0" tIns="12065" rIns="0" bIns="0" rtlCol="0">
            <a:spAutoFit/>
          </a:bodyPr>
          <a:lstStyle/>
          <a:p>
            <a:pPr marL="12700" algn="just">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Benefits</a:t>
            </a:r>
          </a:p>
          <a:p>
            <a:pPr marL="184150" indent="-171450" algn="just">
              <a:spcBef>
                <a:spcPts val="195"/>
              </a:spcBef>
              <a:buFont typeface="Wingdings" panose="05000000000000000000" pitchFamily="2" charset="2"/>
              <a:buChar char="q"/>
            </a:pPr>
            <a:r>
              <a:rPr lang="en-US" sz="1100" b="1" i="1" dirty="0">
                <a:latin typeface="Times New Roman" panose="02020603050405020304" pitchFamily="18" charset="0"/>
                <a:cs typeface="Times New Roman" panose="02020603050405020304" pitchFamily="18" charset="0"/>
              </a:rPr>
              <a:t>50% profit tax for public catering and VAT compensation of 20% of the share of non-cash settlements for hotels and tour operators.</a:t>
            </a:r>
          </a:p>
          <a:p>
            <a:pPr marL="184150" indent="-171450" algn="just">
              <a:spcBef>
                <a:spcPts val="195"/>
              </a:spcBef>
              <a:buFont typeface="Wingdings" panose="05000000000000000000" pitchFamily="2" charset="2"/>
              <a:buChar char="q"/>
            </a:pPr>
            <a:r>
              <a:rPr lang="en-US" sz="1100" b="1" i="1" dirty="0">
                <a:latin typeface="Times New Roman" panose="02020603050405020304" pitchFamily="18" charset="0"/>
                <a:cs typeface="Times New Roman" panose="02020603050405020304" pitchFamily="18" charset="0"/>
              </a:rPr>
              <a:t>VAT compensation of 40% of the share of non-cash payments for entrepreneurs in this area.</a:t>
            </a:r>
            <a:endParaRPr lang="ru-RU" sz="11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8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4543A3-A871-44B0-9BA4-4FD784D7E9E8}"/>
              </a:ext>
            </a:extLst>
          </p:cNvPr>
          <p:cNvSpPr/>
          <p:nvPr/>
        </p:nvSpPr>
        <p:spPr>
          <a:xfrm>
            <a:off x="-14514" y="-9525"/>
            <a:ext cx="12221029"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3" name="Рисунок 2">
            <a:extLst>
              <a:ext uri="{FF2B5EF4-FFF2-40B4-BE49-F238E27FC236}">
                <a16:creationId xmlns:a16="http://schemas.microsoft.com/office/drawing/2014/main" id="{1000FF98-ACF4-326A-49D2-F3D1CCF13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253858" cy="6867523"/>
          </a:xfrm>
          <a:prstGeom prst="rect">
            <a:avLst/>
          </a:prstGeom>
          <a:solidFill>
            <a:schemeClr val="accent5">
              <a:lumMod val="20000"/>
              <a:lumOff val="80000"/>
            </a:schemeClr>
          </a:solidFill>
        </p:spPr>
      </p:pic>
      <p:grpSp>
        <p:nvGrpSpPr>
          <p:cNvPr id="2" name="Группа 1">
            <a:extLst>
              <a:ext uri="{FF2B5EF4-FFF2-40B4-BE49-F238E27FC236}">
                <a16:creationId xmlns:a16="http://schemas.microsoft.com/office/drawing/2014/main" id="{C58B28FE-9932-3BE4-9E4B-6028C700CAB6}"/>
              </a:ext>
            </a:extLst>
          </p:cNvPr>
          <p:cNvGrpSpPr/>
          <p:nvPr/>
        </p:nvGrpSpPr>
        <p:grpSpPr>
          <a:xfrm>
            <a:off x="2550884" y="3213471"/>
            <a:ext cx="7090229" cy="584775"/>
            <a:chOff x="2550884" y="3436890"/>
            <a:chExt cx="7090229" cy="584775"/>
          </a:xfrm>
        </p:grpSpPr>
        <p:sp>
          <p:nvSpPr>
            <p:cNvPr id="54" name="TextBox 53">
              <a:extLst>
                <a:ext uri="{FF2B5EF4-FFF2-40B4-BE49-F238E27FC236}">
                  <a16:creationId xmlns:a16="http://schemas.microsoft.com/office/drawing/2014/main" id="{44A23744-D77C-42C9-9123-02987EB3A91C}"/>
                </a:ext>
              </a:extLst>
            </p:cNvPr>
            <p:cNvSpPr txBox="1"/>
            <p:nvPr/>
          </p:nvSpPr>
          <p:spPr>
            <a:xfrm>
              <a:off x="2550884" y="3436890"/>
              <a:ext cx="7090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4472C4">
                      <a:lumMod val="75000"/>
                    </a:srgbClr>
                  </a:solidFill>
                  <a:effectLst/>
                  <a:uLnTx/>
                  <a:uFillTx/>
                  <a:latin typeface="Montserrat"/>
                  <a:ea typeface="+mn-ea"/>
                  <a:cs typeface="Arial" panose="020B0604020202020204" pitchFamily="34" charset="0"/>
                </a:rPr>
                <a:t>Project proposals</a:t>
              </a:r>
              <a:endParaRPr kumimoji="0" lang="ru" sz="3200" b="1" i="0" u="none" strike="noStrike" kern="1200" cap="none" spc="300" normalizeH="0" baseline="0" noProof="0" dirty="0">
                <a:ln>
                  <a:noFill/>
                </a:ln>
                <a:solidFill>
                  <a:srgbClr val="4472C4">
                    <a:lumMod val="75000"/>
                  </a:srgbClr>
                </a:solidFill>
                <a:effectLst/>
                <a:uLnTx/>
                <a:uFillTx/>
                <a:latin typeface="Montserrat"/>
                <a:ea typeface="+mn-ea"/>
                <a:cs typeface="Arial" panose="020B0604020202020204" pitchFamily="34" charset="0"/>
              </a:endParaRPr>
            </a:p>
          </p:txBody>
        </p:sp>
        <p:cxnSp>
          <p:nvCxnSpPr>
            <p:cNvPr id="56" name="Straight Connector 55">
              <a:extLst>
                <a:ext uri="{FF2B5EF4-FFF2-40B4-BE49-F238E27FC236}">
                  <a16:creationId xmlns:a16="http://schemas.microsoft.com/office/drawing/2014/main" id="{D3D017D1-9B42-4963-8502-47952533B93E}"/>
                </a:ext>
              </a:extLst>
            </p:cNvPr>
            <p:cNvCxnSpPr/>
            <p:nvPr/>
          </p:nvCxnSpPr>
          <p:spPr>
            <a:xfrm>
              <a:off x="3970425" y="3985389"/>
              <a:ext cx="42511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Freeform 9">
            <a:extLst>
              <a:ext uri="{FF2B5EF4-FFF2-40B4-BE49-F238E27FC236}">
                <a16:creationId xmlns:a16="http://schemas.microsoft.com/office/drawing/2014/main" id="{774CFFF1-0D07-4ED1-B59A-071B59A1FFEA}"/>
              </a:ext>
            </a:extLst>
          </p:cNvPr>
          <p:cNvSpPr>
            <a:spLocks/>
          </p:cNvSpPr>
          <p:nvPr/>
        </p:nvSpPr>
        <p:spPr bwMode="auto">
          <a:xfrm>
            <a:off x="5130800" y="0"/>
            <a:ext cx="7090229" cy="3540351"/>
          </a:xfrm>
          <a:custGeom>
            <a:avLst/>
            <a:gdLst>
              <a:gd name="T0" fmla="*/ 0 w 7680"/>
              <a:gd name="T1" fmla="*/ 0 h 1850"/>
              <a:gd name="T2" fmla="*/ 2319 w 7680"/>
              <a:gd name="T3" fmla="*/ 713 h 1850"/>
              <a:gd name="T4" fmla="*/ 7680 w 7680"/>
              <a:gd name="T5" fmla="*/ 1850 h 1850"/>
              <a:gd name="T6" fmla="*/ 7680 w 7680"/>
              <a:gd name="T7" fmla="*/ 0 h 1850"/>
              <a:gd name="T8" fmla="*/ 0 w 7680"/>
              <a:gd name="T9" fmla="*/ 0 h 1850"/>
            </a:gdLst>
            <a:ahLst/>
            <a:cxnLst>
              <a:cxn ang="0">
                <a:pos x="T0" y="T1"/>
              </a:cxn>
              <a:cxn ang="0">
                <a:pos x="T2" y="T3"/>
              </a:cxn>
              <a:cxn ang="0">
                <a:pos x="T4" y="T5"/>
              </a:cxn>
              <a:cxn ang="0">
                <a:pos x="T6" y="T7"/>
              </a:cxn>
              <a:cxn ang="0">
                <a:pos x="T8" y="T9"/>
              </a:cxn>
            </a:cxnLst>
            <a:rect l="0" t="0" r="r" b="b"/>
            <a:pathLst>
              <a:path w="7680" h="1850">
                <a:moveTo>
                  <a:pt x="0" y="0"/>
                </a:moveTo>
                <a:cubicBezTo>
                  <a:pt x="0" y="0"/>
                  <a:pt x="649" y="713"/>
                  <a:pt x="2319" y="713"/>
                </a:cubicBezTo>
                <a:cubicBezTo>
                  <a:pt x="5172" y="713"/>
                  <a:pt x="4900" y="1850"/>
                  <a:pt x="7680" y="1850"/>
                </a:cubicBezTo>
                <a:cubicBezTo>
                  <a:pt x="7680" y="0"/>
                  <a:pt x="7680" y="0"/>
                  <a:pt x="7680" y="0"/>
                </a:cubicBezTo>
                <a:lnTo>
                  <a:pt x="0" y="0"/>
                </a:lnTo>
                <a:close/>
              </a:path>
            </a:pathLst>
          </a:custGeom>
          <a:gradFill flip="none" rotWithShape="1">
            <a:gsLst>
              <a:gs pos="100000">
                <a:schemeClr val="bg1">
                  <a:alpha val="1000"/>
                </a:schemeClr>
              </a:gs>
              <a:gs pos="0">
                <a:schemeClr val="bg1">
                  <a:alpha val="21000"/>
                </a:schemeClr>
              </a:gs>
            </a:gsLst>
            <a:lin ang="8400000" scaled="0"/>
            <a:tileRect/>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62" name="Freeform 9">
            <a:extLst>
              <a:ext uri="{FF2B5EF4-FFF2-40B4-BE49-F238E27FC236}">
                <a16:creationId xmlns:a16="http://schemas.microsoft.com/office/drawing/2014/main" id="{A58753A7-50CE-43FD-8337-9B132EAD17C5}"/>
              </a:ext>
            </a:extLst>
          </p:cNvPr>
          <p:cNvSpPr>
            <a:spLocks/>
          </p:cNvSpPr>
          <p:nvPr/>
        </p:nvSpPr>
        <p:spPr bwMode="auto">
          <a:xfrm rot="10800000">
            <a:off x="1" y="3317648"/>
            <a:ext cx="7090229" cy="3540351"/>
          </a:xfrm>
          <a:custGeom>
            <a:avLst/>
            <a:gdLst>
              <a:gd name="T0" fmla="*/ 0 w 7680"/>
              <a:gd name="T1" fmla="*/ 0 h 1850"/>
              <a:gd name="T2" fmla="*/ 2319 w 7680"/>
              <a:gd name="T3" fmla="*/ 713 h 1850"/>
              <a:gd name="T4" fmla="*/ 7680 w 7680"/>
              <a:gd name="T5" fmla="*/ 1850 h 1850"/>
              <a:gd name="T6" fmla="*/ 7680 w 7680"/>
              <a:gd name="T7" fmla="*/ 0 h 1850"/>
              <a:gd name="T8" fmla="*/ 0 w 7680"/>
              <a:gd name="T9" fmla="*/ 0 h 1850"/>
            </a:gdLst>
            <a:ahLst/>
            <a:cxnLst>
              <a:cxn ang="0">
                <a:pos x="T0" y="T1"/>
              </a:cxn>
              <a:cxn ang="0">
                <a:pos x="T2" y="T3"/>
              </a:cxn>
              <a:cxn ang="0">
                <a:pos x="T4" y="T5"/>
              </a:cxn>
              <a:cxn ang="0">
                <a:pos x="T6" y="T7"/>
              </a:cxn>
              <a:cxn ang="0">
                <a:pos x="T8" y="T9"/>
              </a:cxn>
            </a:cxnLst>
            <a:rect l="0" t="0" r="r" b="b"/>
            <a:pathLst>
              <a:path w="7680" h="1850">
                <a:moveTo>
                  <a:pt x="0" y="0"/>
                </a:moveTo>
                <a:cubicBezTo>
                  <a:pt x="0" y="0"/>
                  <a:pt x="649" y="713"/>
                  <a:pt x="2319" y="713"/>
                </a:cubicBezTo>
                <a:cubicBezTo>
                  <a:pt x="5172" y="713"/>
                  <a:pt x="4900" y="1850"/>
                  <a:pt x="7680" y="1850"/>
                </a:cubicBezTo>
                <a:cubicBezTo>
                  <a:pt x="7680" y="0"/>
                  <a:pt x="7680" y="0"/>
                  <a:pt x="7680" y="0"/>
                </a:cubicBezTo>
                <a:lnTo>
                  <a:pt x="0" y="0"/>
                </a:lnTo>
                <a:close/>
              </a:path>
            </a:pathLst>
          </a:custGeom>
          <a:gradFill flip="none" rotWithShape="1">
            <a:gsLst>
              <a:gs pos="100000">
                <a:schemeClr val="bg1">
                  <a:alpha val="1000"/>
                </a:schemeClr>
              </a:gs>
              <a:gs pos="0">
                <a:schemeClr val="bg1">
                  <a:alpha val="21000"/>
                </a:schemeClr>
              </a:gs>
            </a:gsLst>
            <a:lin ang="8400000" scaled="0"/>
            <a:tileRect/>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Tree>
    <p:extLst>
      <p:ext uri="{BB962C8B-B14F-4D97-AF65-F5344CB8AC3E}">
        <p14:creationId xmlns:p14="http://schemas.microsoft.com/office/powerpoint/2010/main" val="158639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Hunting tourism</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2080877875"/>
              </p:ext>
            </p:extLst>
          </p:nvPr>
        </p:nvGraphicFramePr>
        <p:xfrm>
          <a:off x="3018503" y="657778"/>
          <a:ext cx="9172089" cy="6299547"/>
        </p:xfrm>
        <a:graphic>
          <a:graphicData uri="http://schemas.openxmlformats.org/drawingml/2006/table">
            <a:tbl>
              <a:tblPr>
                <a:tableStyleId>{5C22544A-7EE6-4342-B048-85BDC9FD1C3A}</a:tableStyleId>
              </a:tblPr>
              <a:tblGrid>
                <a:gridCol w="400917">
                  <a:extLst>
                    <a:ext uri="{9D8B030D-6E8A-4147-A177-3AD203B41FA5}">
                      <a16:colId xmlns:a16="http://schemas.microsoft.com/office/drawing/2014/main" val="3740690573"/>
                    </a:ext>
                  </a:extLst>
                </a:gridCol>
                <a:gridCol w="4996660">
                  <a:extLst>
                    <a:ext uri="{9D8B030D-6E8A-4147-A177-3AD203B41FA5}">
                      <a16:colId xmlns:a16="http://schemas.microsoft.com/office/drawing/2014/main" val="4080480593"/>
                    </a:ext>
                  </a:extLst>
                </a:gridCol>
                <a:gridCol w="1403169">
                  <a:extLst>
                    <a:ext uri="{9D8B030D-6E8A-4147-A177-3AD203B41FA5}">
                      <a16:colId xmlns:a16="http://schemas.microsoft.com/office/drawing/2014/main" val="266207058"/>
                    </a:ext>
                  </a:extLst>
                </a:gridCol>
                <a:gridCol w="1202712">
                  <a:extLst>
                    <a:ext uri="{9D8B030D-6E8A-4147-A177-3AD203B41FA5}">
                      <a16:colId xmlns:a16="http://schemas.microsoft.com/office/drawing/2014/main" val="2620646426"/>
                    </a:ext>
                  </a:extLst>
                </a:gridCol>
                <a:gridCol w="1168631">
                  <a:extLst>
                    <a:ext uri="{9D8B030D-6E8A-4147-A177-3AD203B41FA5}">
                      <a16:colId xmlns:a16="http://schemas.microsoft.com/office/drawing/2014/main" val="1538927199"/>
                    </a:ext>
                  </a:extLst>
                </a:gridCol>
              </a:tblGrid>
              <a:tr h="45884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u="none" strike="noStrike" dirty="0">
                          <a:effectLst/>
                        </a:rPr>
                        <a:t> </a:t>
                      </a:r>
                      <a:r>
                        <a:rPr lang="uz-Cyrl-UZ" sz="1200" b="1" i="0" u="none" strike="noStrike" dirty="0">
                          <a:solidFill>
                            <a:srgbClr val="000000"/>
                          </a:solidFill>
                          <a:effectLst/>
                          <a:latin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Name of projects</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Farm area, ha</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Placement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Project cost, thousand$</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458843">
                <a:tc>
                  <a:txBody>
                    <a:bodyPr/>
                    <a:lstStyle/>
                    <a:p>
                      <a:pPr algn="ctr" fontAlgn="ctr"/>
                      <a:r>
                        <a:rPr lang="ru-RU" sz="1200" u="none" strike="noStrike">
                          <a:effectLst/>
                        </a:rPr>
                        <a:t>1</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Akhangaran</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Navgarzan</a:t>
                      </a:r>
                      <a:r>
                        <a:rPr lang="en-US" sz="1200" b="0" i="0" u="none" strike="noStrike" kern="1200" dirty="0">
                          <a:solidFill>
                            <a:srgbClr val="000000"/>
                          </a:solidFill>
                          <a:effectLst/>
                          <a:latin typeface="Times New Roman" panose="02020603050405020304" pitchFamily="18" charset="0"/>
                          <a:ea typeface="+mn-ea"/>
                          <a:cs typeface="+mn-cs"/>
                        </a:rPr>
                        <a:t> Department, </a:t>
                      </a:r>
                      <a:r>
                        <a:rPr lang="en-US" sz="1200" b="0" i="0" u="none" strike="noStrike" kern="1200" dirty="0" err="1">
                          <a:solidFill>
                            <a:srgbClr val="000000"/>
                          </a:solidFill>
                          <a:effectLst/>
                          <a:latin typeface="Times New Roman" panose="02020603050405020304" pitchFamily="18" charset="0"/>
                          <a:ea typeface="+mn-ea"/>
                          <a:cs typeface="+mn-cs"/>
                        </a:rPr>
                        <a:t>Karagash</a:t>
                      </a:r>
                      <a:r>
                        <a:rPr lang="en-US" sz="1200" b="0" i="0" u="none" strike="noStrike" kern="1200" dirty="0">
                          <a:solidFill>
                            <a:srgbClr val="000000"/>
                          </a:solidFill>
                          <a:effectLst/>
                          <a:latin typeface="Times New Roman" panose="02020603050405020304" pitchFamily="18" charset="0"/>
                          <a:ea typeface="+mn-ea"/>
                          <a:cs typeface="+mn-cs"/>
                        </a:rPr>
                        <a:t> Territory, 49th block 1-2-3-4-5-6-7-8-9-14 views)</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684717">
                <a:tc>
                  <a:txBody>
                    <a:bodyPr/>
                    <a:lstStyle/>
                    <a:p>
                      <a:pPr algn="ctr" fontAlgn="ctr"/>
                      <a:r>
                        <a:rPr lang="ru-RU" sz="1200" u="none" strike="noStrike">
                          <a:effectLst/>
                        </a:rPr>
                        <a:t>2</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Akhangaran</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Yangiobod</a:t>
                      </a:r>
                      <a:r>
                        <a:rPr lang="en-US" sz="1200" b="0" i="0" u="none" strike="noStrike" kern="1200" dirty="0">
                          <a:solidFill>
                            <a:srgbClr val="000000"/>
                          </a:solidFill>
                          <a:effectLst/>
                          <a:latin typeface="Times New Roman" panose="02020603050405020304" pitchFamily="18" charset="0"/>
                          <a:ea typeface="+mn-ea"/>
                          <a:cs typeface="+mn-cs"/>
                        </a:rPr>
                        <a:t> Department, </a:t>
                      </a:r>
                      <a:r>
                        <a:rPr lang="en-US" sz="1200" b="0" i="0" u="none" strike="noStrike" kern="1200" dirty="0" err="1">
                          <a:solidFill>
                            <a:srgbClr val="000000"/>
                          </a:solidFill>
                          <a:effectLst/>
                          <a:latin typeface="Times New Roman" panose="02020603050405020304" pitchFamily="18" charset="0"/>
                          <a:ea typeface="+mn-ea"/>
                          <a:cs typeface="+mn-cs"/>
                        </a:rPr>
                        <a:t>Akcha</a:t>
                      </a:r>
                      <a:r>
                        <a:rPr lang="en-US" sz="1200" b="0" i="0" u="none" strike="noStrike" kern="1200" dirty="0">
                          <a:solidFill>
                            <a:srgbClr val="000000"/>
                          </a:solidFill>
                          <a:effectLst/>
                          <a:latin typeface="Times New Roman" panose="02020603050405020304" pitchFamily="18" charset="0"/>
                          <a:ea typeface="+mn-ea"/>
                          <a:cs typeface="+mn-cs"/>
                        </a:rPr>
                        <a:t> District, 88th block, 12-15-28-29 views)</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58843">
                <a:tc>
                  <a:txBody>
                    <a:bodyPr/>
                    <a:lstStyle/>
                    <a:p>
                      <a:pPr algn="ctr" fontAlgn="ctr"/>
                      <a:r>
                        <a:rPr lang="ru-RU" sz="1200" u="none" strike="noStrike">
                          <a:effectLst/>
                        </a:rPr>
                        <a:t>3</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Akhangaran</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Akchasoy</a:t>
                      </a:r>
                      <a:r>
                        <a:rPr lang="en-US" sz="1200" b="0" i="0" u="none" strike="noStrike" kern="1200" dirty="0">
                          <a:solidFill>
                            <a:srgbClr val="000000"/>
                          </a:solidFill>
                          <a:effectLst/>
                          <a:latin typeface="Times New Roman" panose="02020603050405020304" pitchFamily="18" charset="0"/>
                          <a:ea typeface="+mn-ea"/>
                          <a:cs typeface="+mn-cs"/>
                        </a:rPr>
                        <a:t> District, </a:t>
                      </a:r>
                      <a:r>
                        <a:rPr lang="en-US" sz="1200" b="0" i="0" u="none" strike="noStrike" kern="1200" dirty="0" err="1">
                          <a:solidFill>
                            <a:srgbClr val="000000"/>
                          </a:solidFill>
                          <a:effectLst/>
                          <a:latin typeface="Times New Roman" panose="02020603050405020304" pitchFamily="18" charset="0"/>
                          <a:ea typeface="+mn-ea"/>
                          <a:cs typeface="+mn-cs"/>
                        </a:rPr>
                        <a:t>Akchasoy</a:t>
                      </a:r>
                      <a:r>
                        <a:rPr lang="en-US" sz="1200" b="0" i="0" u="none" strike="noStrike" kern="1200" dirty="0">
                          <a:solidFill>
                            <a:srgbClr val="000000"/>
                          </a:solidFill>
                          <a:effectLst/>
                          <a:latin typeface="Times New Roman" panose="02020603050405020304" pitchFamily="18" charset="0"/>
                          <a:ea typeface="+mn-ea"/>
                          <a:cs typeface="+mn-cs"/>
                        </a:rPr>
                        <a:t> District, 95th block)</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684717">
                <a:tc>
                  <a:txBody>
                    <a:bodyPr/>
                    <a:lstStyle/>
                    <a:p>
                      <a:pPr algn="ctr" fontAlgn="ctr"/>
                      <a:r>
                        <a:rPr lang="ru-RU" sz="1200" u="none" strike="noStrike">
                          <a:effectLst/>
                        </a:rPr>
                        <a:t>4</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Akhangaran</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Karagash</a:t>
                      </a:r>
                      <a:r>
                        <a:rPr lang="en-US" sz="1200" b="0" i="0" u="none" strike="noStrike" kern="1200" dirty="0">
                          <a:solidFill>
                            <a:srgbClr val="000000"/>
                          </a:solidFill>
                          <a:effectLst/>
                          <a:latin typeface="Times New Roman" panose="02020603050405020304" pitchFamily="18" charset="0"/>
                          <a:ea typeface="+mn-ea"/>
                          <a:cs typeface="+mn-cs"/>
                        </a:rPr>
                        <a:t> area, 49th block 1-2-3-4-5-6-7-8-9-14 views)</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40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458843">
                <a:tc>
                  <a:txBody>
                    <a:bodyPr/>
                    <a:lstStyle/>
                    <a:p>
                      <a:pPr algn="ctr" fontAlgn="ctr"/>
                      <a:r>
                        <a:rPr lang="ru-RU" sz="1200" u="none" strike="noStrike">
                          <a:effectLst/>
                        </a:rPr>
                        <a:t>5</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Akhangaran</a:t>
                      </a:r>
                      <a:r>
                        <a:rPr lang="en-US" sz="1200" b="0" i="0" u="none" strike="noStrike" kern="1200" dirty="0">
                          <a:solidFill>
                            <a:srgbClr val="000000"/>
                          </a:solidFill>
                          <a:effectLst/>
                          <a:latin typeface="Times New Roman" panose="02020603050405020304" pitchFamily="18" charset="0"/>
                          <a:ea typeface="+mn-ea"/>
                          <a:cs typeface="+mn-cs"/>
                        </a:rPr>
                        <a:t> State Forestry Enterprise (near the city of </a:t>
                      </a:r>
                      <a:r>
                        <a:rPr lang="en-US" sz="1200" b="0" i="0" u="none" strike="noStrike" kern="1200" dirty="0" err="1">
                          <a:solidFill>
                            <a:srgbClr val="000000"/>
                          </a:solidFill>
                          <a:effectLst/>
                          <a:latin typeface="Times New Roman" panose="02020603050405020304" pitchFamily="18" charset="0"/>
                          <a:ea typeface="+mn-ea"/>
                          <a:cs typeface="+mn-cs"/>
                        </a:rPr>
                        <a:t>Yangiobod</a:t>
                      </a:r>
                      <a:r>
                        <a:rPr lang="en-US" sz="1200" b="0" i="0" u="none" strike="noStrike" kern="1200" dirty="0">
                          <a:solidFill>
                            <a:srgbClr val="000000"/>
                          </a:solidFill>
                          <a:effectLst/>
                          <a:latin typeface="Times New Roman" panose="02020603050405020304" pitchFamily="18" charset="0"/>
                          <a:ea typeface="+mn-ea"/>
                          <a:cs typeface="+mn-cs"/>
                        </a:rPr>
                        <a: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458843">
                <a:tc>
                  <a:txBody>
                    <a:bodyPr/>
                    <a:lstStyle/>
                    <a:p>
                      <a:pPr algn="ctr" fontAlgn="ctr"/>
                      <a:r>
                        <a:rPr lang="ru-RU" sz="1200" u="none" strike="noStrike">
                          <a:effectLst/>
                        </a:rPr>
                        <a:t>6</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a:t>
                      </a:r>
                      <a:r>
                        <a:rPr lang="en-US" sz="1200" b="0" i="0" u="none" strike="noStrike" kern="1200" dirty="0" err="1">
                          <a:solidFill>
                            <a:srgbClr val="000000"/>
                          </a:solidFill>
                          <a:effectLst/>
                          <a:latin typeface="Times New Roman" panose="02020603050405020304" pitchFamily="18" charset="0"/>
                          <a:ea typeface="+mn-ea"/>
                          <a:cs typeface="+mn-cs"/>
                        </a:rPr>
                        <a:t>Akhangaran</a:t>
                      </a:r>
                      <a:r>
                        <a:rPr lang="en-US" sz="1200" b="0" i="0" u="none" strike="noStrike" kern="1200" dirty="0">
                          <a:solidFill>
                            <a:srgbClr val="000000"/>
                          </a:solidFill>
                          <a:effectLst/>
                          <a:latin typeface="Times New Roman" panose="02020603050405020304" pitchFamily="18" charset="0"/>
                          <a:ea typeface="+mn-ea"/>
                          <a:cs typeface="+mn-cs"/>
                        </a:rPr>
                        <a:t> State Forestry Enterprise (near the village of </a:t>
                      </a:r>
                      <a:r>
                        <a:rPr lang="en-US" sz="1200" b="0" i="0" u="none" strike="noStrike" kern="1200" dirty="0" err="1">
                          <a:solidFill>
                            <a:srgbClr val="000000"/>
                          </a:solidFill>
                          <a:effectLst/>
                          <a:latin typeface="Times New Roman" panose="02020603050405020304" pitchFamily="18" charset="0"/>
                          <a:ea typeface="+mn-ea"/>
                          <a:cs typeface="+mn-cs"/>
                        </a:rPr>
                        <a:t>Tokberdi</a:t>
                      </a:r>
                      <a:r>
                        <a:rPr lang="en-US" sz="1200" b="0" i="0" u="none" strike="noStrike" kern="1200" dirty="0">
                          <a:solidFill>
                            <a:srgbClr val="000000"/>
                          </a:solidFill>
                          <a:effectLst/>
                          <a:latin typeface="Times New Roman" panose="02020603050405020304" pitchFamily="18" charset="0"/>
                          <a:ea typeface="+mn-ea"/>
                          <a:cs typeface="+mn-cs"/>
                        </a:rPr>
                        <a: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458843">
                <a:tc>
                  <a:txBody>
                    <a:bodyPr/>
                    <a:lstStyle/>
                    <a:p>
                      <a:pPr algn="ctr" fontAlgn="ctr"/>
                      <a:r>
                        <a:rPr lang="ru-RU" sz="1200" u="none" strike="noStrike">
                          <a:effectLst/>
                        </a:rPr>
                        <a:t>7</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a:t>
                      </a:r>
                      <a:r>
                        <a:rPr lang="en-US" sz="1200" b="0" i="0" u="none" strike="noStrike" kern="1200" dirty="0" err="1">
                          <a:solidFill>
                            <a:srgbClr val="000000"/>
                          </a:solidFill>
                          <a:effectLst/>
                          <a:latin typeface="Times New Roman" panose="02020603050405020304" pitchFamily="18" charset="0"/>
                          <a:ea typeface="+mn-ea"/>
                          <a:cs typeface="+mn-cs"/>
                        </a:rPr>
                        <a:t>Akhangaran</a:t>
                      </a:r>
                      <a:r>
                        <a:rPr lang="en-US" sz="1200" b="0" i="0" u="none" strike="noStrike" kern="1200" dirty="0">
                          <a:solidFill>
                            <a:srgbClr val="000000"/>
                          </a:solidFill>
                          <a:effectLst/>
                          <a:latin typeface="Times New Roman" panose="02020603050405020304" pitchFamily="18" charset="0"/>
                          <a:ea typeface="+mn-ea"/>
                          <a:cs typeface="+mn-cs"/>
                        </a:rPr>
                        <a:t> State Forestry Enterprise (north of the village of Irtysh)</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482425">
                <a:tc>
                  <a:txBody>
                    <a:bodyPr/>
                    <a:lstStyle/>
                    <a:p>
                      <a:pPr algn="ctr" fontAlgn="ctr"/>
                      <a:r>
                        <a:rPr lang="ru-RU" sz="1200" u="none" strike="noStrike">
                          <a:effectLst/>
                        </a:rPr>
                        <a:t>8</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a:t>
                      </a:r>
                      <a:r>
                        <a:rPr lang="en-US" sz="1200" b="0" i="0" u="none" strike="noStrike" kern="1200" dirty="0" err="1">
                          <a:solidFill>
                            <a:srgbClr val="000000"/>
                          </a:solidFill>
                          <a:effectLst/>
                          <a:latin typeface="Times New Roman" panose="02020603050405020304" pitchFamily="18" charset="0"/>
                          <a:ea typeface="+mn-ea"/>
                          <a:cs typeface="+mn-cs"/>
                        </a:rPr>
                        <a:t>Burchmulla</a:t>
                      </a:r>
                      <a:r>
                        <a:rPr lang="en-US" sz="1200" b="0" i="0" u="none" strike="noStrike" kern="1200" dirty="0">
                          <a:solidFill>
                            <a:srgbClr val="000000"/>
                          </a:solidFill>
                          <a:effectLst/>
                          <a:latin typeface="Times New Roman" panose="02020603050405020304" pitchFamily="18" charset="0"/>
                          <a:ea typeface="+mn-ea"/>
                          <a:cs typeface="+mn-cs"/>
                        </a:rPr>
                        <a:t> State Forestry Enterprise of the </a:t>
                      </a:r>
                      <a:r>
                        <a:rPr lang="en-US" sz="1200" b="0" i="0" u="none" strike="noStrike" kern="1200" dirty="0" err="1">
                          <a:solidFill>
                            <a:srgbClr val="000000"/>
                          </a:solidFill>
                          <a:effectLst/>
                          <a:latin typeface="Times New Roman" panose="02020603050405020304" pitchFamily="18" charset="0"/>
                          <a:ea typeface="+mn-ea"/>
                          <a:cs typeface="+mn-cs"/>
                        </a:rPr>
                        <a:t>Bostanlyk</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458843">
                <a:tc>
                  <a:txBody>
                    <a:bodyPr/>
                    <a:lstStyle/>
                    <a:p>
                      <a:pPr algn="ctr" fontAlgn="ctr"/>
                      <a:r>
                        <a:rPr lang="ru-RU" sz="1200" u="none" strike="noStrike">
                          <a:effectLst/>
                        </a:rPr>
                        <a:t>9</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Tashkent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Urtachirchik</a:t>
                      </a:r>
                      <a:r>
                        <a:rPr lang="en-US" sz="1200" b="0" i="0" u="none" strike="noStrike" kern="1200" dirty="0">
                          <a:solidFill>
                            <a:srgbClr val="000000"/>
                          </a:solidFill>
                          <a:effectLst/>
                          <a:latin typeface="Times New Roman" panose="02020603050405020304" pitchFamily="18" charset="0"/>
                          <a:ea typeface="+mn-ea"/>
                          <a:cs typeface="+mn-cs"/>
                        </a:rPr>
                        <a:t> District (</a:t>
                      </a:r>
                      <a:r>
                        <a:rPr lang="en-US" sz="1200" b="0" i="0" u="none" strike="noStrike" kern="1200" dirty="0" err="1">
                          <a:solidFill>
                            <a:srgbClr val="000000"/>
                          </a:solidFill>
                          <a:effectLst/>
                          <a:latin typeface="Times New Roman" panose="02020603050405020304" pitchFamily="18" charset="0"/>
                          <a:ea typeface="+mn-ea"/>
                          <a:cs typeface="+mn-cs"/>
                        </a:rPr>
                        <a:t>Tuyabugiz</a:t>
                      </a:r>
                      <a:r>
                        <a:rPr lang="en-US" sz="1200" b="0" i="0" u="none" strike="noStrike" kern="1200" dirty="0">
                          <a:solidFill>
                            <a:srgbClr val="000000"/>
                          </a:solidFill>
                          <a:effectLst/>
                          <a:latin typeface="Times New Roman" panose="02020603050405020304" pitchFamily="18" charset="0"/>
                          <a:ea typeface="+mn-ea"/>
                          <a:cs typeface="+mn-cs"/>
                        </a:rPr>
                        <a:t> (</a:t>
                      </a:r>
                      <a:r>
                        <a:rPr lang="en-US" sz="1200" b="0" i="0" u="none" strike="noStrike" kern="1200" dirty="0" err="1">
                          <a:solidFill>
                            <a:srgbClr val="000000"/>
                          </a:solidFill>
                          <a:effectLst/>
                          <a:latin typeface="Times New Roman" panose="02020603050405020304" pitchFamily="18" charset="0"/>
                          <a:ea typeface="+mn-ea"/>
                          <a:cs typeface="+mn-cs"/>
                        </a:rPr>
                        <a:t>Tashmore</a:t>
                      </a:r>
                      <a:r>
                        <a:rPr lang="en-US" sz="1200" b="0" i="0" u="none" strike="noStrike" kern="1200" dirty="0">
                          <a:solidFill>
                            <a:srgbClr val="000000"/>
                          </a:solidFill>
                          <a:effectLst/>
                          <a:latin typeface="Times New Roman" panose="02020603050405020304" pitchFamily="18" charset="0"/>
                          <a:ea typeface="+mn-ea"/>
                          <a:cs typeface="+mn-cs"/>
                        </a:rPr>
                        <a:t>) Territory)</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r h="1136465">
                <a:tc>
                  <a:txBody>
                    <a:bodyPr/>
                    <a:lstStyle/>
                    <a:p>
                      <a:pPr algn="ctr" fontAlgn="ctr"/>
                      <a:r>
                        <a:rPr lang="ru-RU" sz="1200" u="none" strike="noStrike">
                          <a:effectLst/>
                        </a:rPr>
                        <a:t>10</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Bekabad</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Bekabad</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Tashkent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536373558"/>
                  </a:ext>
                </a:extLst>
              </a:tr>
            </a:tbl>
          </a:graphicData>
        </a:graphic>
      </p:graphicFrame>
      <p:pic>
        <p:nvPicPr>
          <p:cNvPr id="3" name="Picture 2" descr="Picture background">
            <a:extLst>
              <a:ext uri="{FF2B5EF4-FFF2-40B4-BE49-F238E27FC236}">
                <a16:creationId xmlns:a16="http://schemas.microsoft.com/office/drawing/2014/main" id="{0A8FE5A8-7C76-4AC6-A035-2AA4F472B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62" y="1947046"/>
            <a:ext cx="2362496" cy="296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6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Hunting tourism</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3816907494"/>
              </p:ext>
            </p:extLst>
          </p:nvPr>
        </p:nvGraphicFramePr>
        <p:xfrm>
          <a:off x="3018503" y="657778"/>
          <a:ext cx="9172089" cy="6200224"/>
        </p:xfrm>
        <a:graphic>
          <a:graphicData uri="http://schemas.openxmlformats.org/drawingml/2006/table">
            <a:tbl>
              <a:tblPr>
                <a:tableStyleId>{5C22544A-7EE6-4342-B048-85BDC9FD1C3A}</a:tableStyleId>
              </a:tblPr>
              <a:tblGrid>
                <a:gridCol w="400917">
                  <a:extLst>
                    <a:ext uri="{9D8B030D-6E8A-4147-A177-3AD203B41FA5}">
                      <a16:colId xmlns:a16="http://schemas.microsoft.com/office/drawing/2014/main" val="3740690573"/>
                    </a:ext>
                  </a:extLst>
                </a:gridCol>
                <a:gridCol w="4996660">
                  <a:extLst>
                    <a:ext uri="{9D8B030D-6E8A-4147-A177-3AD203B41FA5}">
                      <a16:colId xmlns:a16="http://schemas.microsoft.com/office/drawing/2014/main" val="4080480593"/>
                    </a:ext>
                  </a:extLst>
                </a:gridCol>
                <a:gridCol w="1408458">
                  <a:extLst>
                    <a:ext uri="{9D8B030D-6E8A-4147-A177-3AD203B41FA5}">
                      <a16:colId xmlns:a16="http://schemas.microsoft.com/office/drawing/2014/main" val="266207058"/>
                    </a:ext>
                  </a:extLst>
                </a:gridCol>
                <a:gridCol w="1197423">
                  <a:extLst>
                    <a:ext uri="{9D8B030D-6E8A-4147-A177-3AD203B41FA5}">
                      <a16:colId xmlns:a16="http://schemas.microsoft.com/office/drawing/2014/main" val="2620646426"/>
                    </a:ext>
                  </a:extLst>
                </a:gridCol>
                <a:gridCol w="1168631">
                  <a:extLst>
                    <a:ext uri="{9D8B030D-6E8A-4147-A177-3AD203B41FA5}">
                      <a16:colId xmlns:a16="http://schemas.microsoft.com/office/drawing/2014/main" val="1538927199"/>
                    </a:ext>
                  </a:extLst>
                </a:gridCol>
              </a:tblGrid>
              <a:tr h="474941">
                <a:tc>
                  <a:txBody>
                    <a:bodyPr/>
                    <a:lstStyle/>
                    <a:p>
                      <a:pPr algn="ctr" fontAlgn="ctr"/>
                      <a:r>
                        <a:rPr lang="ru-RU" sz="1200" b="1" u="none" strike="noStrike" dirty="0">
                          <a:effectLst/>
                        </a:rPr>
                        <a:t> №</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Name of projects</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Farm area, ha</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Placement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Project cost, thousand$</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474941">
                <a:tc>
                  <a:txBody>
                    <a:bodyPr/>
                    <a:lstStyle/>
                    <a:p>
                      <a:pPr algn="ctr" fontAlgn="ctr"/>
                      <a:r>
                        <a:rPr lang="ru-RU" sz="1200" b="0" i="0" u="none" strike="noStrike">
                          <a:solidFill>
                            <a:srgbClr val="000000"/>
                          </a:solidFill>
                          <a:effectLst/>
                          <a:latin typeface="Times New Roman" panose="02020603050405020304" pitchFamily="18" charset="0"/>
                        </a:rPr>
                        <a:t>11</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Pop State Forestry Enterprise, Pop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Namangan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577718">
                <a:tc>
                  <a:txBody>
                    <a:bodyPr/>
                    <a:lstStyle/>
                    <a:p>
                      <a:pPr algn="ctr" fontAlgn="ctr"/>
                      <a:r>
                        <a:rPr lang="ru-RU" sz="1200" b="0" i="0" u="none" strike="noStrike">
                          <a:solidFill>
                            <a:srgbClr val="000000"/>
                          </a:solidFill>
                          <a:effectLst/>
                          <a:latin typeface="Times New Roman" panose="02020603050405020304" pitchFamily="18" charset="0"/>
                        </a:rPr>
                        <a:t>12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Kokand State Forestry Enterprise, </a:t>
                      </a:r>
                      <a:r>
                        <a:rPr lang="en-US" sz="1200" b="0" i="0" u="none" strike="noStrike" kern="1200" dirty="0" err="1">
                          <a:solidFill>
                            <a:srgbClr val="000000"/>
                          </a:solidFill>
                          <a:effectLst/>
                          <a:latin typeface="Times New Roman" panose="02020603050405020304" pitchFamily="18" charset="0"/>
                          <a:ea typeface="+mn-ea"/>
                          <a:cs typeface="+mn-cs"/>
                        </a:rPr>
                        <a:t>Beshariq</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Fergana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74941">
                <a:tc>
                  <a:txBody>
                    <a:bodyPr/>
                    <a:lstStyle/>
                    <a:p>
                      <a:pPr algn="ctr" fontAlgn="ctr"/>
                      <a:r>
                        <a:rPr lang="ru-RU" sz="1200" b="0" i="0" u="none" strike="noStrike">
                          <a:solidFill>
                            <a:srgbClr val="000000"/>
                          </a:solidFill>
                          <a:effectLst/>
                          <a:latin typeface="Times New Roman" panose="02020603050405020304" pitchFamily="18" charset="0"/>
                        </a:rPr>
                        <a:t>13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a:t>
                      </a:r>
                      <a:r>
                        <a:rPr lang="en-US" sz="1200" b="0" i="0" u="none" strike="noStrike" kern="1200" dirty="0" err="1">
                          <a:solidFill>
                            <a:srgbClr val="000000"/>
                          </a:solidFill>
                          <a:effectLst/>
                          <a:latin typeface="Times New Roman" panose="02020603050405020304" pitchFamily="18" charset="0"/>
                          <a:ea typeface="+mn-ea"/>
                          <a:cs typeface="+mn-cs"/>
                        </a:rPr>
                        <a:t>Kalgansyr</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Sirdarya</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Sirdaryo</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708740">
                <a:tc>
                  <a:txBody>
                    <a:bodyPr/>
                    <a:lstStyle/>
                    <a:p>
                      <a:pPr algn="ctr" fontAlgn="ctr"/>
                      <a:r>
                        <a:rPr lang="ru-RU" sz="1200" b="0" i="0" u="none" strike="noStrike">
                          <a:solidFill>
                            <a:srgbClr val="000000"/>
                          </a:solidFill>
                          <a:effectLst/>
                          <a:latin typeface="Times New Roman" panose="02020603050405020304" pitchFamily="18" charset="0"/>
                        </a:rPr>
                        <a:t>14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Syrdarya</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Saykhunabad</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Sirdaryo</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474941">
                <a:tc>
                  <a:txBody>
                    <a:bodyPr/>
                    <a:lstStyle/>
                    <a:p>
                      <a:pPr algn="ctr" fontAlgn="ctr"/>
                      <a:r>
                        <a:rPr lang="ru-RU" sz="1200" b="0" i="0" u="none" strike="noStrike">
                          <a:solidFill>
                            <a:srgbClr val="000000"/>
                          </a:solidFill>
                          <a:effectLst/>
                          <a:latin typeface="Times New Roman" panose="02020603050405020304" pitchFamily="18" charset="0"/>
                        </a:rPr>
                        <a:t>15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a:t>
                      </a:r>
                      <a:r>
                        <a:rPr lang="en-US" sz="1200" b="0" i="0" u="none" strike="noStrike" kern="1200" dirty="0" err="1">
                          <a:solidFill>
                            <a:srgbClr val="000000"/>
                          </a:solidFill>
                          <a:effectLst/>
                          <a:latin typeface="Times New Roman" panose="02020603050405020304" pitchFamily="18" charset="0"/>
                          <a:ea typeface="+mn-ea"/>
                          <a:cs typeface="+mn-cs"/>
                        </a:rPr>
                        <a:t>Farish</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Farish</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Jizzakh</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474941">
                <a:tc>
                  <a:txBody>
                    <a:bodyPr/>
                    <a:lstStyle/>
                    <a:p>
                      <a:pPr algn="ctr" fontAlgn="ctr"/>
                      <a:r>
                        <a:rPr lang="ru-RU" sz="1200" b="0" i="0" u="none" strike="noStrike">
                          <a:solidFill>
                            <a:srgbClr val="000000"/>
                          </a:solidFill>
                          <a:effectLst/>
                          <a:latin typeface="Times New Roman" panose="02020603050405020304" pitchFamily="18" charset="0"/>
                        </a:rPr>
                        <a:t>16</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a:t>
                      </a:r>
                      <a:r>
                        <a:rPr lang="en-US" sz="1200" b="0" i="0" u="none" strike="noStrike" kern="1200" dirty="0" err="1">
                          <a:solidFill>
                            <a:srgbClr val="000000"/>
                          </a:solidFill>
                          <a:effectLst/>
                          <a:latin typeface="Times New Roman" panose="02020603050405020304" pitchFamily="18" charset="0"/>
                          <a:ea typeface="+mn-ea"/>
                          <a:cs typeface="+mn-cs"/>
                        </a:rPr>
                        <a:t>Farish</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Farish</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Jizzakh</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577748">
                <a:tc>
                  <a:txBody>
                    <a:bodyPr/>
                    <a:lstStyle/>
                    <a:p>
                      <a:pPr algn="ctr" fontAlgn="ctr"/>
                      <a:r>
                        <a:rPr lang="ru-RU" sz="1200" b="0" i="0" u="none" strike="noStrike">
                          <a:solidFill>
                            <a:srgbClr val="000000"/>
                          </a:solidFill>
                          <a:effectLst/>
                          <a:latin typeface="Times New Roman" panose="02020603050405020304" pitchFamily="18" charset="0"/>
                        </a:rPr>
                        <a:t>17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Kattakurgan</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Nurabad</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Samarkand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577748">
                <a:tc>
                  <a:txBody>
                    <a:bodyPr/>
                    <a:lstStyle/>
                    <a:p>
                      <a:pPr algn="ctr" fontAlgn="ctr"/>
                      <a:r>
                        <a:rPr lang="ru-RU" sz="1200" b="0" i="0" u="none" strike="noStrike">
                          <a:solidFill>
                            <a:srgbClr val="000000"/>
                          </a:solidFill>
                          <a:effectLst/>
                          <a:latin typeface="Times New Roman" panose="02020603050405020304" pitchFamily="18" charset="0"/>
                        </a:rPr>
                        <a:t>18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on the territory of the Kitab State Forestry Enterprise, Kitab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Kashkadarya</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577748">
                <a:tc>
                  <a:txBody>
                    <a:bodyPr/>
                    <a:lstStyle/>
                    <a:p>
                      <a:pPr algn="ctr" fontAlgn="ctr"/>
                      <a:r>
                        <a:rPr lang="ru-RU" sz="1200" b="0" i="0" u="none" strike="noStrike">
                          <a:solidFill>
                            <a:srgbClr val="000000"/>
                          </a:solidFill>
                          <a:effectLst/>
                          <a:latin typeface="Times New Roman" panose="02020603050405020304" pitchFamily="18" charset="0"/>
                        </a:rPr>
                        <a:t>19</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Aktepa</a:t>
                      </a:r>
                      <a:r>
                        <a:rPr lang="en-US" sz="1200" b="0" i="0" u="none" strike="noStrike" kern="1200" dirty="0">
                          <a:solidFill>
                            <a:srgbClr val="000000"/>
                          </a:solidFill>
                          <a:effectLst/>
                          <a:latin typeface="Times New Roman" panose="02020603050405020304" pitchFamily="18" charset="0"/>
                          <a:ea typeface="+mn-ea"/>
                          <a:cs typeface="+mn-cs"/>
                        </a:rPr>
                        <a:t> Reservoir, </a:t>
                      </a:r>
                      <a:r>
                        <a:rPr lang="en-US" sz="1200" b="0" i="0" u="none" strike="noStrike" kern="1200" dirty="0" err="1">
                          <a:solidFill>
                            <a:srgbClr val="000000"/>
                          </a:solidFill>
                          <a:effectLst/>
                          <a:latin typeface="Times New Roman" panose="02020603050405020304" pitchFamily="18" charset="0"/>
                          <a:ea typeface="+mn-ea"/>
                          <a:cs typeface="+mn-cs"/>
                        </a:rPr>
                        <a:t>Djarkurgan</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Surkhandarya</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r h="805817">
                <a:tc>
                  <a:txBody>
                    <a:bodyPr/>
                    <a:lstStyle/>
                    <a:p>
                      <a:pPr algn="ctr" fontAlgn="ctr"/>
                      <a:r>
                        <a:rPr lang="ru-RU" sz="1200" b="0" i="0" u="none" strike="noStrike">
                          <a:solidFill>
                            <a:srgbClr val="000000"/>
                          </a:solidFill>
                          <a:effectLst/>
                          <a:latin typeface="Times New Roman" panose="02020603050405020304" pitchFamily="18" charset="0"/>
                        </a:rPr>
                        <a:t>20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DO‘X </a:t>
                      </a:r>
                      <a:r>
                        <a:rPr lang="en-US" sz="1200" b="0" i="0" u="none" strike="noStrike" kern="1200" dirty="0" err="1">
                          <a:solidFill>
                            <a:srgbClr val="000000"/>
                          </a:solidFill>
                          <a:effectLst/>
                          <a:latin typeface="Times New Roman" panose="02020603050405020304" pitchFamily="18" charset="0"/>
                          <a:ea typeface="+mn-ea"/>
                          <a:cs typeface="+mn-cs"/>
                        </a:rPr>
                        <a:t>Surkhandarya</a:t>
                      </a:r>
                      <a:r>
                        <a:rPr lang="en-US" sz="1200" b="0" i="0" u="none" strike="noStrike" kern="1200" dirty="0">
                          <a:solidFill>
                            <a:srgbClr val="000000"/>
                          </a:solidFill>
                          <a:effectLst/>
                          <a:latin typeface="Times New Roman" panose="02020603050405020304" pitchFamily="18" charset="0"/>
                          <a:ea typeface="+mn-ea"/>
                          <a:cs typeface="+mn-cs"/>
                        </a:rPr>
                        <a:t> District, Angor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Surkhandarya</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740,7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536373558"/>
                  </a:ext>
                </a:extLst>
              </a:tr>
            </a:tbl>
          </a:graphicData>
        </a:graphic>
      </p:graphicFrame>
      <p:pic>
        <p:nvPicPr>
          <p:cNvPr id="3074" name="Picture 2" descr="Picture background">
            <a:extLst>
              <a:ext uri="{FF2B5EF4-FFF2-40B4-BE49-F238E27FC236}">
                <a16:creationId xmlns:a16="http://schemas.microsoft.com/office/drawing/2014/main" id="{71182069-A380-47B4-9380-FE0C0C7C2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79" y="1482557"/>
            <a:ext cx="2371152" cy="300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9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Hunting tourism</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4197596165"/>
              </p:ext>
            </p:extLst>
          </p:nvPr>
        </p:nvGraphicFramePr>
        <p:xfrm>
          <a:off x="3018503" y="657778"/>
          <a:ext cx="9172089" cy="6200223"/>
        </p:xfrm>
        <a:graphic>
          <a:graphicData uri="http://schemas.openxmlformats.org/drawingml/2006/table">
            <a:tbl>
              <a:tblPr>
                <a:tableStyleId>{5C22544A-7EE6-4342-B048-85BDC9FD1C3A}</a:tableStyleId>
              </a:tblPr>
              <a:tblGrid>
                <a:gridCol w="400917">
                  <a:extLst>
                    <a:ext uri="{9D8B030D-6E8A-4147-A177-3AD203B41FA5}">
                      <a16:colId xmlns:a16="http://schemas.microsoft.com/office/drawing/2014/main" val="3740690573"/>
                    </a:ext>
                  </a:extLst>
                </a:gridCol>
                <a:gridCol w="4996660">
                  <a:extLst>
                    <a:ext uri="{9D8B030D-6E8A-4147-A177-3AD203B41FA5}">
                      <a16:colId xmlns:a16="http://schemas.microsoft.com/office/drawing/2014/main" val="4080480593"/>
                    </a:ext>
                  </a:extLst>
                </a:gridCol>
                <a:gridCol w="1408458">
                  <a:extLst>
                    <a:ext uri="{9D8B030D-6E8A-4147-A177-3AD203B41FA5}">
                      <a16:colId xmlns:a16="http://schemas.microsoft.com/office/drawing/2014/main" val="266207058"/>
                    </a:ext>
                  </a:extLst>
                </a:gridCol>
                <a:gridCol w="1197423">
                  <a:extLst>
                    <a:ext uri="{9D8B030D-6E8A-4147-A177-3AD203B41FA5}">
                      <a16:colId xmlns:a16="http://schemas.microsoft.com/office/drawing/2014/main" val="2620646426"/>
                    </a:ext>
                  </a:extLst>
                </a:gridCol>
                <a:gridCol w="1168631">
                  <a:extLst>
                    <a:ext uri="{9D8B030D-6E8A-4147-A177-3AD203B41FA5}">
                      <a16:colId xmlns:a16="http://schemas.microsoft.com/office/drawing/2014/main" val="1538927199"/>
                    </a:ext>
                  </a:extLst>
                </a:gridCol>
              </a:tblGrid>
              <a:tr h="47875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u="none" strike="noStrike" dirty="0">
                          <a:effectLst/>
                        </a:rPr>
                        <a:t> </a:t>
                      </a:r>
                      <a:r>
                        <a:rPr lang="uz-Cyrl-UZ" sz="1200" b="1" i="0" u="none" strike="noStrike" dirty="0">
                          <a:solidFill>
                            <a:srgbClr val="000000"/>
                          </a:solidFill>
                          <a:effectLst/>
                          <a:latin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Name of projects</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Farm area, ha</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Placement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rPr>
                        <a:t>Project cost, thousand$</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516561">
                <a:tc>
                  <a:txBody>
                    <a:bodyPr/>
                    <a:lstStyle/>
                    <a:p>
                      <a:pPr algn="ctr" fontAlgn="ctr"/>
                      <a:r>
                        <a:rPr lang="ru-RU" sz="1100" b="0" i="0" u="none" strike="noStrike">
                          <a:solidFill>
                            <a:srgbClr val="000000"/>
                          </a:solidFill>
                          <a:effectLst/>
                          <a:latin typeface="Times New Roman" panose="02020603050405020304" pitchFamily="18" charset="0"/>
                        </a:rPr>
                        <a:t>21</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Boysun</a:t>
                      </a:r>
                      <a:r>
                        <a:rPr lang="en-US" sz="1200" b="0" i="0" u="none" strike="noStrike" kern="1200" dirty="0">
                          <a:solidFill>
                            <a:srgbClr val="000000"/>
                          </a:solidFill>
                          <a:effectLst/>
                          <a:latin typeface="Times New Roman" panose="02020603050405020304" pitchFamily="18" charset="0"/>
                          <a:ea typeface="+mn-ea"/>
                          <a:cs typeface="+mn-cs"/>
                        </a:rPr>
                        <a:t> DO’X of </a:t>
                      </a:r>
                      <a:r>
                        <a:rPr lang="en-US" sz="1200" b="0" i="0" u="none" strike="noStrike" kern="1200" dirty="0" err="1">
                          <a:solidFill>
                            <a:srgbClr val="000000"/>
                          </a:solidFill>
                          <a:effectLst/>
                          <a:latin typeface="Times New Roman" panose="02020603050405020304" pitchFamily="18" charset="0"/>
                          <a:ea typeface="+mn-ea"/>
                          <a:cs typeface="+mn-cs"/>
                        </a:rPr>
                        <a:t>Boysun</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Surkhandarya</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740,7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582358">
                <a:tc>
                  <a:txBody>
                    <a:bodyPr/>
                    <a:lstStyle/>
                    <a:p>
                      <a:pPr algn="ctr" fontAlgn="ctr"/>
                      <a:r>
                        <a:rPr lang="ru-RU" sz="1100" b="0" i="0" u="none" strike="noStrike">
                          <a:solidFill>
                            <a:srgbClr val="000000"/>
                          </a:solidFill>
                          <a:effectLst/>
                          <a:latin typeface="Times New Roman" panose="02020603050405020304" pitchFamily="18" charset="0"/>
                        </a:rPr>
                        <a:t>22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Babatag</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Uzun</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Surkhandarya</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740,7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78756">
                <a:tc>
                  <a:txBody>
                    <a:bodyPr/>
                    <a:lstStyle/>
                    <a:p>
                      <a:pPr algn="ctr" fontAlgn="ctr"/>
                      <a:r>
                        <a:rPr lang="ru-RU" sz="1100" b="0" i="0" u="none" strike="noStrike">
                          <a:solidFill>
                            <a:srgbClr val="000000"/>
                          </a:solidFill>
                          <a:effectLst/>
                          <a:latin typeface="Times New Roman" panose="02020603050405020304" pitchFamily="18" charset="0"/>
                        </a:rPr>
                        <a:t>23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Land plot selected for the creation of a hunting farm in the </a:t>
                      </a:r>
                      <a:r>
                        <a:rPr lang="en-US" sz="1200" b="0" i="0" u="none" strike="noStrike" kern="1200" dirty="0" err="1">
                          <a:solidFill>
                            <a:srgbClr val="000000"/>
                          </a:solidFill>
                          <a:effectLst/>
                          <a:latin typeface="Times New Roman" panose="02020603050405020304" pitchFamily="18" charset="0"/>
                          <a:ea typeface="+mn-ea"/>
                          <a:cs typeface="+mn-cs"/>
                        </a:rPr>
                        <a:t>Boysun</a:t>
                      </a:r>
                      <a:r>
                        <a:rPr lang="en-US" sz="1200" b="0" i="0" u="none" strike="noStrike" kern="1200" dirty="0">
                          <a:solidFill>
                            <a:srgbClr val="000000"/>
                          </a:solidFill>
                          <a:effectLst/>
                          <a:latin typeface="Times New Roman" panose="02020603050405020304" pitchFamily="18" charset="0"/>
                          <a:ea typeface="+mn-ea"/>
                          <a:cs typeface="+mn-cs"/>
                        </a:rPr>
                        <a:t> DO‘X of </a:t>
                      </a:r>
                      <a:r>
                        <a:rPr lang="en-US" sz="1200" b="0" i="0" u="none" strike="noStrike" kern="1200" dirty="0" err="1">
                          <a:solidFill>
                            <a:srgbClr val="000000"/>
                          </a:solidFill>
                          <a:effectLst/>
                          <a:latin typeface="Times New Roman" panose="02020603050405020304" pitchFamily="18" charset="0"/>
                          <a:ea typeface="+mn-ea"/>
                          <a:cs typeface="+mn-cs"/>
                        </a:rPr>
                        <a:t>Boysun</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Surkhandarya</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220,0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551214">
                <a:tc>
                  <a:txBody>
                    <a:bodyPr/>
                    <a:lstStyle/>
                    <a:p>
                      <a:pPr algn="ctr" fontAlgn="ctr"/>
                      <a:r>
                        <a:rPr lang="ru-RU" sz="1100" b="0" i="0" u="none" strike="noStrike">
                          <a:solidFill>
                            <a:srgbClr val="000000"/>
                          </a:solidFill>
                          <a:effectLst/>
                          <a:latin typeface="Times New Roman" panose="02020603050405020304" pitchFamily="18" charset="0"/>
                        </a:rPr>
                        <a:t>24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Tomdi</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Tomdi</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Navoi</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516561">
                <a:tc>
                  <a:txBody>
                    <a:bodyPr/>
                    <a:lstStyle/>
                    <a:p>
                      <a:pPr algn="ctr" fontAlgn="ctr"/>
                      <a:r>
                        <a:rPr lang="ru-RU" sz="1100" b="0" i="0" u="none" strike="noStrike">
                          <a:solidFill>
                            <a:srgbClr val="000000"/>
                          </a:solidFill>
                          <a:effectLst/>
                          <a:latin typeface="Times New Roman" panose="02020603050405020304" pitchFamily="18" charset="0"/>
                        </a:rPr>
                        <a:t>25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err="1">
                          <a:solidFill>
                            <a:srgbClr val="000000"/>
                          </a:solidFill>
                          <a:effectLst/>
                          <a:latin typeface="Times New Roman" panose="02020603050405020304" pitchFamily="18" charset="0"/>
                          <a:ea typeface="+mn-ea"/>
                          <a:cs typeface="+mn-cs"/>
                        </a:rPr>
                        <a:t>Karaulbazar</a:t>
                      </a:r>
                      <a:r>
                        <a:rPr lang="en-US" sz="1200" b="0" i="0" u="none" strike="noStrike" kern="1200" dirty="0">
                          <a:solidFill>
                            <a:srgbClr val="000000"/>
                          </a:solidFill>
                          <a:effectLst/>
                          <a:latin typeface="Times New Roman" panose="02020603050405020304" pitchFamily="18" charset="0"/>
                          <a:ea typeface="+mn-ea"/>
                          <a:cs typeface="+mn-cs"/>
                        </a:rPr>
                        <a:t> District, </a:t>
                      </a:r>
                      <a:r>
                        <a:rPr lang="en-US" sz="1200" b="0" i="0" u="none" strike="noStrike" kern="1200" dirty="0" err="1">
                          <a:solidFill>
                            <a:srgbClr val="000000"/>
                          </a:solidFill>
                          <a:effectLst/>
                          <a:latin typeface="Times New Roman" panose="02020603050405020304" pitchFamily="18" charset="0"/>
                          <a:ea typeface="+mn-ea"/>
                          <a:cs typeface="+mn-cs"/>
                        </a:rPr>
                        <a:t>Karaulbazar</a:t>
                      </a:r>
                      <a:r>
                        <a:rPr lang="en-US" sz="1200" b="0" i="0" u="none" strike="noStrike" kern="1200" dirty="0">
                          <a:solidFill>
                            <a:srgbClr val="000000"/>
                          </a:solidFill>
                          <a:effectLst/>
                          <a:latin typeface="Times New Roman" panose="02020603050405020304" pitchFamily="18" charset="0"/>
                          <a:ea typeface="+mn-ea"/>
                          <a:cs typeface="+mn-cs"/>
                        </a:rPr>
                        <a:t> DO‘OX Hunting Farm on the Territory of the State Forest Hunting Farm</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Bukhara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516561">
                <a:tc>
                  <a:txBody>
                    <a:bodyPr/>
                    <a:lstStyle/>
                    <a:p>
                      <a:pPr algn="ctr" fontAlgn="ctr"/>
                      <a:r>
                        <a:rPr lang="ru-RU" sz="1100" b="0" i="0" u="none" strike="noStrike">
                          <a:solidFill>
                            <a:srgbClr val="000000"/>
                          </a:solidFill>
                          <a:effectLst/>
                          <a:latin typeface="Times New Roman" panose="02020603050405020304" pitchFamily="18" charset="0"/>
                        </a:rPr>
                        <a:t>26</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Gijduvan</a:t>
                      </a:r>
                      <a:r>
                        <a:rPr lang="en-US" sz="1200" b="0" i="0" u="none" strike="noStrike" kern="1200" dirty="0">
                          <a:solidFill>
                            <a:srgbClr val="000000"/>
                          </a:solidFill>
                          <a:effectLst/>
                          <a:latin typeface="Times New Roman" panose="02020603050405020304" pitchFamily="18" charset="0"/>
                          <a:ea typeface="+mn-ea"/>
                          <a:cs typeface="+mn-cs"/>
                        </a:rPr>
                        <a:t> State Forestry Enterprise, </a:t>
                      </a:r>
                      <a:r>
                        <a:rPr lang="en-US" sz="1200" b="0" i="0" u="none" strike="noStrike" kern="1200" dirty="0" err="1">
                          <a:solidFill>
                            <a:srgbClr val="000000"/>
                          </a:solidFill>
                          <a:effectLst/>
                          <a:latin typeface="Times New Roman" panose="02020603050405020304" pitchFamily="18" charset="0"/>
                          <a:ea typeface="+mn-ea"/>
                          <a:cs typeface="+mn-cs"/>
                        </a:rPr>
                        <a:t>Gijduvan</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Bukhara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582389">
                <a:tc>
                  <a:txBody>
                    <a:bodyPr/>
                    <a:lstStyle/>
                    <a:p>
                      <a:pPr algn="ctr" fontAlgn="ctr"/>
                      <a:r>
                        <a:rPr lang="ru-RU" sz="1100" b="0" i="0" u="none" strike="noStrike">
                          <a:solidFill>
                            <a:srgbClr val="000000"/>
                          </a:solidFill>
                          <a:effectLst/>
                          <a:latin typeface="Times New Roman" panose="02020603050405020304" pitchFamily="18" charset="0"/>
                        </a:rPr>
                        <a:t>27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Karakul State Forestry Enterprise, Karakul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Bukhara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582389">
                <a:tc>
                  <a:txBody>
                    <a:bodyPr/>
                    <a:lstStyle/>
                    <a:p>
                      <a:pPr algn="ctr" fontAlgn="ctr"/>
                      <a:r>
                        <a:rPr lang="ru-RU" sz="1100" b="0" i="0" u="none" strike="noStrike">
                          <a:solidFill>
                            <a:srgbClr val="000000"/>
                          </a:solidFill>
                          <a:effectLst/>
                          <a:latin typeface="Times New Roman" panose="02020603050405020304" pitchFamily="18" charset="0"/>
                        </a:rPr>
                        <a:t>28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a:t>
                      </a:r>
                      <a:r>
                        <a:rPr lang="en-US" sz="1200" b="0" i="0" u="none" strike="noStrike" kern="1200" dirty="0" err="1">
                          <a:solidFill>
                            <a:srgbClr val="000000"/>
                          </a:solidFill>
                          <a:effectLst/>
                          <a:latin typeface="Times New Roman" panose="02020603050405020304" pitchFamily="18" charset="0"/>
                          <a:ea typeface="+mn-ea"/>
                          <a:cs typeface="+mn-cs"/>
                        </a:rPr>
                        <a:t>Khorezm</a:t>
                      </a:r>
                      <a:r>
                        <a:rPr lang="en-US" sz="1200" b="0" i="0" u="none" strike="noStrike" kern="1200" dirty="0">
                          <a:solidFill>
                            <a:srgbClr val="000000"/>
                          </a:solidFill>
                          <a:effectLst/>
                          <a:latin typeface="Times New Roman" panose="02020603050405020304" pitchFamily="18" charset="0"/>
                          <a:ea typeface="+mn-ea"/>
                          <a:cs typeface="+mn-cs"/>
                        </a:rPr>
                        <a:t> DO‘OX State Forest Hunting Farm, </a:t>
                      </a:r>
                      <a:r>
                        <a:rPr lang="en-US" sz="1200" b="0" i="0" u="none" strike="noStrike" kern="1200" dirty="0" err="1">
                          <a:solidFill>
                            <a:srgbClr val="000000"/>
                          </a:solidFill>
                          <a:effectLst/>
                          <a:latin typeface="Times New Roman" panose="02020603050405020304" pitchFamily="18" charset="0"/>
                          <a:ea typeface="+mn-ea"/>
                          <a:cs typeface="+mn-cs"/>
                        </a:rPr>
                        <a:t>Tuproqqala</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err="1">
                          <a:solidFill>
                            <a:srgbClr val="000000"/>
                          </a:solidFill>
                          <a:effectLst/>
                          <a:latin typeface="Times New Roman" panose="02020603050405020304" pitchFamily="18" charset="0"/>
                          <a:ea typeface="+mn-ea"/>
                          <a:cs typeface="+mn-cs"/>
                        </a:rPr>
                        <a:t>Khorezm</a:t>
                      </a:r>
                      <a:r>
                        <a:rPr lang="en-US" sz="1200" b="0" i="0" u="none" strike="noStrike" kern="1200" dirty="0">
                          <a:solidFill>
                            <a:srgbClr val="000000"/>
                          </a:solidFill>
                          <a:effectLst/>
                          <a:latin typeface="Times New Roman" panose="02020603050405020304" pitchFamily="18" charset="0"/>
                          <a:ea typeface="+mn-ea"/>
                          <a:cs typeface="+mn-cs"/>
                        </a:rPr>
                        <a:t> Region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582389">
                <a:tc>
                  <a:txBody>
                    <a:bodyPr/>
                    <a:lstStyle/>
                    <a:p>
                      <a:pPr algn="ctr" fontAlgn="ctr"/>
                      <a:r>
                        <a:rPr lang="ru-RU" sz="1100" b="0" i="0" u="none" strike="noStrike">
                          <a:solidFill>
                            <a:srgbClr val="000000"/>
                          </a:solidFill>
                          <a:effectLst/>
                          <a:latin typeface="Times New Roman" panose="02020603050405020304" pitchFamily="18" charset="0"/>
                        </a:rPr>
                        <a:t>29</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err="1">
                          <a:solidFill>
                            <a:srgbClr val="000000"/>
                          </a:solidFill>
                          <a:effectLst/>
                          <a:latin typeface="Times New Roman" panose="02020603050405020304" pitchFamily="18" charset="0"/>
                          <a:ea typeface="+mn-ea"/>
                          <a:cs typeface="+mn-cs"/>
                        </a:rPr>
                        <a:t>Muynak</a:t>
                      </a:r>
                      <a:r>
                        <a:rPr lang="en-US" sz="1200" b="0" i="0" u="none" strike="noStrike" kern="1200" dirty="0">
                          <a:solidFill>
                            <a:srgbClr val="000000"/>
                          </a:solidFill>
                          <a:effectLst/>
                          <a:latin typeface="Times New Roman" panose="02020603050405020304" pitchFamily="18" charset="0"/>
                          <a:ea typeface="+mn-ea"/>
                          <a:cs typeface="+mn-cs"/>
                        </a:rPr>
                        <a:t> District, Hunting Farm on the Territory of the </a:t>
                      </a:r>
                      <a:r>
                        <a:rPr lang="en-US" sz="1200" b="0" i="0" u="none" strike="noStrike" kern="1200" dirty="0" err="1">
                          <a:solidFill>
                            <a:srgbClr val="000000"/>
                          </a:solidFill>
                          <a:effectLst/>
                          <a:latin typeface="Times New Roman" panose="02020603050405020304" pitchFamily="18" charset="0"/>
                          <a:ea typeface="+mn-ea"/>
                          <a:cs typeface="+mn-cs"/>
                        </a:rPr>
                        <a:t>Kazakhdarya</a:t>
                      </a:r>
                      <a:r>
                        <a:rPr lang="en-US" sz="1200" b="0" i="0" u="none" strike="noStrike" kern="1200" dirty="0">
                          <a:solidFill>
                            <a:srgbClr val="000000"/>
                          </a:solidFill>
                          <a:effectLst/>
                          <a:latin typeface="Times New Roman" panose="02020603050405020304" pitchFamily="18" charset="0"/>
                          <a:ea typeface="+mn-ea"/>
                          <a:cs typeface="+mn-cs"/>
                        </a:rPr>
                        <a:t> DO‘OX State Forest Hunting Farm</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Republic of </a:t>
                      </a:r>
                      <a:r>
                        <a:rPr lang="en-US" sz="1200" b="0" i="0" u="none" strike="noStrike" kern="1200" dirty="0" err="1">
                          <a:solidFill>
                            <a:srgbClr val="000000"/>
                          </a:solidFill>
                          <a:effectLst/>
                          <a:latin typeface="Times New Roman" panose="02020603050405020304" pitchFamily="18" charset="0"/>
                          <a:ea typeface="+mn-ea"/>
                          <a:cs typeface="+mn-cs"/>
                        </a:rPr>
                        <a:t>Karakalpakstan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r h="812289">
                <a:tc>
                  <a:txBody>
                    <a:bodyPr/>
                    <a:lstStyle/>
                    <a:p>
                      <a:pPr algn="ctr" fontAlgn="ctr"/>
                      <a:r>
                        <a:rPr lang="ru-RU" sz="1100" b="0" i="0" u="none" strike="noStrike">
                          <a:solidFill>
                            <a:srgbClr val="000000"/>
                          </a:solidFill>
                          <a:effectLst/>
                          <a:latin typeface="Times New Roman" panose="02020603050405020304" pitchFamily="18" charset="0"/>
                        </a:rPr>
                        <a:t>30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kern="1200" dirty="0">
                          <a:solidFill>
                            <a:srgbClr val="000000"/>
                          </a:solidFill>
                          <a:effectLst/>
                          <a:latin typeface="Times New Roman" panose="02020603050405020304" pitchFamily="18" charset="0"/>
                          <a:ea typeface="+mn-ea"/>
                          <a:cs typeface="+mn-cs"/>
                        </a:rPr>
                        <a:t>Hunting Farm in the territory of the Nukus State Forestry Enterprise, </a:t>
                      </a:r>
                      <a:r>
                        <a:rPr lang="en-US" sz="1200" b="0" i="0" u="none" strike="noStrike" kern="1200" dirty="0" err="1">
                          <a:solidFill>
                            <a:srgbClr val="000000"/>
                          </a:solidFill>
                          <a:effectLst/>
                          <a:latin typeface="Times New Roman" panose="02020603050405020304" pitchFamily="18" charset="0"/>
                          <a:ea typeface="+mn-ea"/>
                          <a:cs typeface="+mn-cs"/>
                        </a:rPr>
                        <a:t>Kegeyli</a:t>
                      </a:r>
                      <a:r>
                        <a:rPr lang="en-US" sz="1200" b="0" i="0" u="none" strike="noStrike" kern="1200" dirty="0">
                          <a:solidFill>
                            <a:srgbClr val="000000"/>
                          </a:solidFill>
                          <a:effectLst/>
                          <a:latin typeface="Times New Roman" panose="02020603050405020304" pitchFamily="18" charset="0"/>
                          <a:ea typeface="+mn-ea"/>
                          <a:cs typeface="+mn-cs"/>
                        </a:rPr>
                        <a:t> District</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110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kern="1200" dirty="0">
                          <a:solidFill>
                            <a:srgbClr val="000000"/>
                          </a:solidFill>
                          <a:effectLst/>
                          <a:latin typeface="Times New Roman" panose="02020603050405020304" pitchFamily="18" charset="0"/>
                          <a:ea typeface="+mn-ea"/>
                          <a:cs typeface="+mn-cs"/>
                        </a:rPr>
                        <a:t>Republic of </a:t>
                      </a:r>
                      <a:r>
                        <a:rPr lang="en-US" sz="1200" b="0" i="0" u="none" strike="noStrike" kern="1200" dirty="0" err="1">
                          <a:solidFill>
                            <a:srgbClr val="000000"/>
                          </a:solidFill>
                          <a:effectLst/>
                          <a:latin typeface="Times New Roman" panose="02020603050405020304" pitchFamily="18" charset="0"/>
                          <a:ea typeface="+mn-ea"/>
                          <a:cs typeface="+mn-cs"/>
                        </a:rPr>
                        <a:t>Karakalpakstan</a:t>
                      </a:r>
                      <a:endParaRPr lang="ru-RU" sz="12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kern="1200" dirty="0">
                          <a:solidFill>
                            <a:srgbClr val="000000"/>
                          </a:solidFill>
                          <a:effectLst/>
                          <a:latin typeface="Times New Roman" panose="02020603050405020304" pitchFamily="18" charset="0"/>
                          <a:ea typeface="+mn-ea"/>
                          <a:cs typeface="+mn-cs"/>
                        </a:rPr>
                        <a:t>296,3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536373558"/>
                  </a:ext>
                </a:extLst>
              </a:tr>
            </a:tbl>
          </a:graphicData>
        </a:graphic>
      </p:graphicFrame>
      <p:pic>
        <p:nvPicPr>
          <p:cNvPr id="4100" name="Picture 4" descr="Picture background">
            <a:extLst>
              <a:ext uri="{FF2B5EF4-FFF2-40B4-BE49-F238E27FC236}">
                <a16:creationId xmlns:a16="http://schemas.microsoft.com/office/drawing/2014/main" id="{26065C16-F303-411F-BDEE-F47710A8D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31" y="2301553"/>
            <a:ext cx="2543248" cy="189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8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332"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77182" y="204593"/>
            <a:ext cx="6986038"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5" name="Рисунок 164">
            <a:extLst>
              <a:ext uri="{FF2B5EF4-FFF2-40B4-BE49-F238E27FC236}">
                <a16:creationId xmlns:a16="http://schemas.microsoft.com/office/drawing/2014/main" id="{1FCDFBDE-A70F-491A-AB1F-DBBBDAF3F808}"/>
              </a:ext>
            </a:extLst>
          </p:cNvPr>
          <p:cNvPicPr>
            <a:picLocks noChangeAspect="1"/>
          </p:cNvPicPr>
          <p:nvPr/>
        </p:nvPicPr>
        <p:blipFill rotWithShape="1">
          <a:blip r:embed="rId4">
            <a:extLst>
              <a:ext uri="{28A0092B-C50C-407E-A947-70E740481C1C}">
                <a14:useLocalDpi xmlns:a14="http://schemas.microsoft.com/office/drawing/2010/main" val="0"/>
              </a:ext>
            </a:extLst>
          </a:blip>
          <a:srcRect l="6642" t="10557" r="3456" b="21888"/>
          <a:stretch/>
        </p:blipFill>
        <p:spPr>
          <a:xfrm>
            <a:off x="245807" y="18307"/>
            <a:ext cx="1663578" cy="593740"/>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2846"/>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486333" y="85869"/>
            <a:ext cx="7219335" cy="55399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425F"/>
                </a:solidFill>
                <a:latin typeface="Montserrat" pitchFamily="2" charset="-52"/>
              </a:rPr>
              <a:t>High-quality air service from Tashkent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425F"/>
                </a:solidFill>
                <a:latin typeface="Montserrat" pitchFamily="2" charset="-52"/>
              </a:rPr>
              <a:t>other airports of Uzbekistan</a:t>
            </a:r>
            <a:r>
              <a:rPr kumimoji="0" lang="ru-RU" sz="1800" b="0" i="0" u="none" strike="noStrike" kern="1200" cap="none" spc="0" normalizeH="0" baseline="0" noProof="0" dirty="0">
                <a:ln>
                  <a:noFill/>
                </a:ln>
                <a:solidFill>
                  <a:srgbClr val="00425F"/>
                </a:solidFill>
                <a:effectLst/>
                <a:uLnTx/>
                <a:uFillTx/>
                <a:latin typeface="Montserrat" pitchFamily="2" charset="-52"/>
                <a:ea typeface="+mn-ea"/>
                <a:cs typeface="+mn-cs"/>
              </a:rPr>
              <a:t>.</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5253" y="4345888"/>
            <a:ext cx="2513370" cy="1869743"/>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Visa-free regime for tourists from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wide range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of 59 air carriers </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represented at Uzbekistan's airports.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There are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 </a:t>
            </a: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across the country, the main ones being in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Tashkent, Samarkand</a:t>
            </a: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 and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22C76313-1FA0-4A8F-A574-E30C83DC5F01}"/>
              </a:ext>
            </a:extLst>
          </p:cNvPr>
          <p:cNvPicPr>
            <a:picLocks noChangeAspect="1"/>
          </p:cNvPicPr>
          <p:nvPr/>
        </p:nvPicPr>
        <p:blipFill rotWithShape="1">
          <a:blip r:embed="rId5">
            <a:extLst>
              <a:ext uri="{28A0092B-C50C-407E-A947-70E740481C1C}">
                <a14:useLocalDpi xmlns:a14="http://schemas.microsoft.com/office/drawing/2010/main" val="0"/>
              </a:ext>
            </a:extLst>
          </a:blip>
          <a:srcRect l="6110" t="16007" r="3559" b="20960"/>
          <a:stretch/>
        </p:blipFill>
        <p:spPr>
          <a:xfrm>
            <a:off x="235975" y="66205"/>
            <a:ext cx="1671484" cy="553998"/>
          </a:xfrm>
          <a:prstGeom prst="rect">
            <a:avLst/>
          </a:prstGeom>
        </p:spPr>
      </p:pic>
    </p:spTree>
    <p:extLst>
      <p:ext uri="{BB962C8B-B14F-4D97-AF65-F5344CB8AC3E}">
        <p14:creationId xmlns:p14="http://schemas.microsoft.com/office/powerpoint/2010/main" val="1023022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6043</TotalTime>
  <Words>1355</Words>
  <Application>Microsoft Office PowerPoint</Application>
  <PresentationFormat>Широкоэкранный</PresentationFormat>
  <Paragraphs>314</Paragraphs>
  <Slides>7</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7</vt:i4>
      </vt:variant>
    </vt:vector>
  </HeadingPairs>
  <TitlesOfParts>
    <vt:vector size="17" baseType="lpstr">
      <vt:lpstr>Arial</vt:lpstr>
      <vt:lpstr>Calibri</vt:lpstr>
      <vt:lpstr>Calibri Light</vt:lpstr>
      <vt:lpstr>Montserrat</vt:lpstr>
      <vt:lpstr>Segoe UI</vt:lpstr>
      <vt:lpstr>Segoe UI Light</vt:lpstr>
      <vt:lpstr>Times New Roman</vt:lpstr>
      <vt:lpstr>Wingdings</vt:lpstr>
      <vt:lpstr>Тема Office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Admin</cp:lastModifiedBy>
  <cp:revision>190</cp:revision>
  <dcterms:created xsi:type="dcterms:W3CDTF">2025-05-06T13:27:45Z</dcterms:created>
  <dcterms:modified xsi:type="dcterms:W3CDTF">2025-06-26T07:06:39Z</dcterms:modified>
</cp:coreProperties>
</file>