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79659" r:id="rId2"/>
    <p:sldId id="2147479702" r:id="rId3"/>
    <p:sldId id="21474796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01T18:15:21.027" idx="1">
    <p:pos x="676" y="3319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AE92-B9DA-4728-A9B9-0B076605A383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0A36-D95E-474C-BE99-9E0E9D6E7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CCC6-E41F-4E71-BF68-1D93A6F9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F6C02A-D458-4963-BBF4-71B5405F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F8755-C90D-403E-B410-2159D294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34E8B-8D70-4D55-A5F6-54F48B6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4430D-C24A-4556-B915-2963C26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C3FD0-D24E-4510-8D59-7A1A2A3E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ACC61-97BF-4AE8-8FBC-9B327A45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2DDED-F8CC-4F17-BFE9-F85CFDC2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4B02B-1F8D-4B75-B5DF-2ECADEA0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9ED16-EAFD-4284-AF39-AABEFAD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AC545-23C2-40E7-9C4D-0432676D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AEAC0-93AD-4212-B1FF-CC0EC484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5B403-3286-43DE-8FD7-6FD29CE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09C0C-D2C9-4506-86CA-C946053D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94819-CCC3-4063-AB36-3C67579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2E68-3963-4E30-AB49-65CF4B6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463B7-66DC-4558-B64A-B04161AA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171C0-F7A3-4307-B8B0-7C50914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CA8DF-0515-4F58-BF45-F193E22F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B97B5-9829-4AAA-A573-DC85C69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D56F-57F0-4ED3-B2DF-660026C9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5DE9C-FF9F-41FE-8986-6CA0D5E6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DB5B9-5083-4F14-B358-F75003D3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BFD2-4F3F-49E1-8CC5-8247B7D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0B8BB-EBEA-4935-8567-C99DCACF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E87E9-0080-4F01-8D6A-CA3A1156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E5584-7476-4D18-B536-8BDB556A5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C5C21-9C69-4EAE-9EB5-39C12B49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4A76C-18A7-42A6-8EF7-EAA24C3C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94A2B8-EDFE-4972-BC65-821D9E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2B965C-ABA0-43B1-ADC6-99C77BB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D1EA-C709-4DDE-A2C8-52A53699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A8E7E-C6A1-4EBB-B9FC-055F5984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5DA781-9B6F-4892-B9F9-0EBDF29F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BCF597-C772-4C32-B0A7-5377966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62252C-90C9-4257-BA94-3A87518C6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B7C11-7831-4715-90AD-94BA1B9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C26A3A-EB8B-4CD2-A83D-1FAA609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704493-A90F-401D-A55D-F5C08C8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34CC4-C2C8-4640-9AFF-7C008EEE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673278-F425-49B4-AFBB-498DF57A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D3956B-E49E-483A-B095-0F7A913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299FC1-365E-4A96-A7E1-31948B1E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A13FC-D782-426E-9967-98483D0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E87E5-625A-4985-B013-C95323DA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F82B2A-BDB9-48F2-AC36-54BF899D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BA10B-3363-4DBF-978F-4704B83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E43AA-495D-4E3C-9116-7D90BC24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C8EBF-DB72-4E3F-B8B7-49BC8BFA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5277B-E999-478E-AB50-0CA8396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5147C1-FF9B-4A7B-93A9-194F3853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AA723C-2D6D-4D09-A0EE-9405C873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50F6B9-B8E7-4C98-BEA1-5B7BC384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5B5D8-1DA2-4448-818C-16B617D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78D1F-AA49-418B-B022-CE0E158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B2B1F-3106-4920-A6FB-E4FA98F4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06FE2D-A5E7-4576-9ECB-E1E4E70E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CCFC9-61D9-4B27-BDA2-2BC556F1E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F425-89B5-48C8-9C7F-3F5DD54E47F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FF3F3-84E5-4BA2-A35B-5462AE4F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B7504-0D9D-46F3-9466-FD4324D8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comments" Target="../comments/comment1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3">
            <a:extLst>
              <a:ext uri="{FF2B5EF4-FFF2-40B4-BE49-F238E27FC236}">
                <a16:creationId xmlns:a16="http://schemas.microsoft.com/office/drawing/2014/main" id="{D8D54B31-2D7C-44B0-81DC-E59CA57D825F}"/>
              </a:ext>
            </a:extLst>
          </p:cNvPr>
          <p:cNvSpPr/>
          <p:nvPr/>
        </p:nvSpPr>
        <p:spPr>
          <a:xfrm>
            <a:off x="5417186" y="784345"/>
            <a:ext cx="6715765" cy="599884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A2AF73D7-B325-4A1B-B5E0-40D1674E6C47}"/>
              </a:ext>
            </a:extLst>
          </p:cNvPr>
          <p:cNvSpPr/>
          <p:nvPr/>
        </p:nvSpPr>
        <p:spPr>
          <a:xfrm>
            <a:off x="0" y="1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319352" y="49558"/>
            <a:ext cx="9215618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10" dirty="0">
                <a:solidFill>
                  <a:srgbClr val="5BC4BF"/>
                </a:solidFill>
                <a:latin typeface="Montserrat" pitchFamily="2" charset="-52"/>
              </a:rPr>
              <a:t>ПРОИЗВОДСТВО ИНВАЛИДНЫХ КОЛЯСОК И ПРОЧИХ ТОВАРОВ ДЛЯ ЛИЦ ОГРАНИЧЕННОЙ ФИЗИЧЕСКОЙ ВОЗМОЖНОСТЬЮ</a:t>
            </a:r>
            <a:endParaRPr lang="en-US" sz="2000" b="1" spc="-10" noProof="1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761700" y="773139"/>
            <a:ext cx="1015563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Отрасль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587319" y="3732277"/>
            <a:ext cx="6492048" cy="720161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534369" y="3907529"/>
            <a:ext cx="1567342" cy="39497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Производство  </a:t>
            </a: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д</a:t>
            </a:r>
            <a:r>
              <a:rPr kumimoji="0" lang="ru-RU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еталей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и узлов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7299031" y="3885105"/>
            <a:ext cx="1513460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Доукомлектация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комплектующими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9029119" y="3878697"/>
            <a:ext cx="1133555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Сборка и покраска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555507" y="3802625"/>
            <a:ext cx="1262272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Контроль качества и упаковка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690327" y="3457875"/>
            <a:ext cx="442344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Технологический процесс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3" name="object 29">
            <a:extLst>
              <a:ext uri="{FF2B5EF4-FFF2-40B4-BE49-F238E27FC236}">
                <a16:creationId xmlns:a16="http://schemas.microsoft.com/office/drawing/2014/main" id="{6DB5783D-ED59-4D44-954A-08946FF8F506}"/>
              </a:ext>
            </a:extLst>
          </p:cNvPr>
          <p:cNvSpPr txBox="1"/>
          <p:nvPr/>
        </p:nvSpPr>
        <p:spPr>
          <a:xfrm>
            <a:off x="5661658" y="820560"/>
            <a:ext cx="20707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Показатели проекта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id="{C840FD61-18E0-4578-8789-2E69D49CF6E2}"/>
              </a:ext>
            </a:extLst>
          </p:cNvPr>
          <p:cNvSpPr txBox="1"/>
          <p:nvPr/>
        </p:nvSpPr>
        <p:spPr>
          <a:xfrm>
            <a:off x="6109011" y="1980291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uz-Cyrl-UZ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Мо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щ</a:t>
            </a:r>
            <a:r>
              <a:rPr kumimoji="0" lang="uz-Cyrl-UZ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ность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id="{3A40AA44-5DCB-4729-8890-E18116E84D63}"/>
              </a:ext>
            </a:extLst>
          </p:cNvPr>
          <p:cNvSpPr txBox="1"/>
          <p:nvPr/>
        </p:nvSpPr>
        <p:spPr>
          <a:xfrm>
            <a:off x="9378681" y="1257293"/>
            <a:ext cx="2070688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Потребность в инвестициях</a:t>
            </a:r>
          </a:p>
        </p:txBody>
      </p:sp>
      <p:sp>
        <p:nvSpPr>
          <p:cNvPr id="118" name="object 35">
            <a:extLst>
              <a:ext uri="{FF2B5EF4-FFF2-40B4-BE49-F238E27FC236}">
                <a16:creationId xmlns:a16="http://schemas.microsoft.com/office/drawing/2014/main" id="{9EBB8C31-034F-4627-B2E0-5D784D685581}"/>
              </a:ext>
            </a:extLst>
          </p:cNvPr>
          <p:cNvSpPr txBox="1"/>
          <p:nvPr/>
        </p:nvSpPr>
        <p:spPr>
          <a:xfrm>
            <a:off x="9097221" y="2001930"/>
            <a:ext cx="2611709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Местный рынок – 80%</a:t>
            </a: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Экспорт – 20%</a:t>
            </a:r>
          </a:p>
        </p:txBody>
      </p:sp>
      <p:sp>
        <p:nvSpPr>
          <p:cNvPr id="119" name="object 38">
            <a:extLst>
              <a:ext uri="{FF2B5EF4-FFF2-40B4-BE49-F238E27FC236}">
                <a16:creationId xmlns:a16="http://schemas.microsoft.com/office/drawing/2014/main" id="{1054FB01-7950-45C1-95C2-B7F9417EBC31}"/>
              </a:ext>
            </a:extLst>
          </p:cNvPr>
          <p:cNvSpPr/>
          <p:nvPr/>
        </p:nvSpPr>
        <p:spPr>
          <a:xfrm>
            <a:off x="5573671" y="120371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3" name="object 48">
            <a:extLst>
              <a:ext uri="{FF2B5EF4-FFF2-40B4-BE49-F238E27FC236}">
                <a16:creationId xmlns:a16="http://schemas.microsoft.com/office/drawing/2014/main" id="{BE2F7029-DD2A-454F-80B2-A472A0A9E93A}"/>
              </a:ext>
            </a:extLst>
          </p:cNvPr>
          <p:cNvSpPr/>
          <p:nvPr/>
        </p:nvSpPr>
        <p:spPr>
          <a:xfrm>
            <a:off x="8669597" y="120371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9" name="object 38">
            <a:extLst>
              <a:ext uri="{FF2B5EF4-FFF2-40B4-BE49-F238E27FC236}">
                <a16:creationId xmlns:a16="http://schemas.microsoft.com/office/drawing/2014/main" id="{7259FB1E-CB88-4618-B7C5-303F1FF74923}"/>
              </a:ext>
            </a:extLst>
          </p:cNvPr>
          <p:cNvSpPr/>
          <p:nvPr/>
        </p:nvSpPr>
        <p:spPr>
          <a:xfrm>
            <a:off x="8669597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0" name="object 38">
            <a:extLst>
              <a:ext uri="{FF2B5EF4-FFF2-40B4-BE49-F238E27FC236}">
                <a16:creationId xmlns:a16="http://schemas.microsoft.com/office/drawing/2014/main" id="{A5ECA765-6F43-4F00-8508-F17A2B4F326F}"/>
              </a:ext>
            </a:extLst>
          </p:cNvPr>
          <p:cNvSpPr/>
          <p:nvPr/>
        </p:nvSpPr>
        <p:spPr>
          <a:xfrm>
            <a:off x="5630264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32" name="Picture 2" descr="Производство ">
            <a:extLst>
              <a:ext uri="{FF2B5EF4-FFF2-40B4-BE49-F238E27FC236}">
                <a16:creationId xmlns:a16="http://schemas.microsoft.com/office/drawing/2014/main" id="{727D9175-CFFE-4019-805A-1B081266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89" y="201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Рынок ">
            <a:extLst>
              <a:ext uri="{FF2B5EF4-FFF2-40B4-BE49-F238E27FC236}">
                <a16:creationId xmlns:a16="http://schemas.microsoft.com/office/drawing/2014/main" id="{FA2517F1-A515-4D27-A1D5-D7346792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17" y="1928663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8E3135A8-6741-433D-83E9-6CBCCDBF3D6F}"/>
              </a:ext>
            </a:extLst>
          </p:cNvPr>
          <p:cNvSpPr/>
          <p:nvPr/>
        </p:nvSpPr>
        <p:spPr>
          <a:xfrm>
            <a:off x="5495504" y="2498869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B19699-519A-453B-817A-B4A54A65E475}"/>
              </a:ext>
            </a:extLst>
          </p:cNvPr>
          <p:cNvSpPr txBox="1"/>
          <p:nvPr/>
        </p:nvSpPr>
        <p:spPr>
          <a:xfrm>
            <a:off x="8416310" y="4454279"/>
            <a:ext cx="1583396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165" algn="l"/>
              </a:tabLst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Размещение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grpSp>
        <p:nvGrpSpPr>
          <p:cNvPr id="43" name="Graphic 4">
            <a:extLst>
              <a:ext uri="{FF2B5EF4-FFF2-40B4-BE49-F238E27FC236}">
                <a16:creationId xmlns:a16="http://schemas.microsoft.com/office/drawing/2014/main" id="{60A5DA83-9C51-4113-B97B-FB82CC23AB37}"/>
              </a:ext>
            </a:extLst>
          </p:cNvPr>
          <p:cNvGrpSpPr/>
          <p:nvPr/>
        </p:nvGrpSpPr>
        <p:grpSpPr>
          <a:xfrm>
            <a:off x="9340208" y="4822015"/>
            <a:ext cx="2726448" cy="1887211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F2F1F412-D72C-4E20-9C2D-2419B4BB7A8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5" name="Freeform: Shape 7">
              <a:extLst>
                <a:ext uri="{FF2B5EF4-FFF2-40B4-BE49-F238E27FC236}">
                  <a16:creationId xmlns:a16="http://schemas.microsoft.com/office/drawing/2014/main" id="{B2D71118-FF4E-4587-A5AC-4B99979CEAE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6" name="Freeform: Shape 8">
              <a:extLst>
                <a:ext uri="{FF2B5EF4-FFF2-40B4-BE49-F238E27FC236}">
                  <a16:creationId xmlns:a16="http://schemas.microsoft.com/office/drawing/2014/main" id="{FDCFFB9A-60CC-4CD4-9A66-69DCCABFC86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id="{AC471197-2B8B-440F-B32A-A46F58F56056}"/>
                </a:ext>
              </a:extLst>
            </p:cNvPr>
            <p:cNvSpPr/>
            <p:nvPr/>
          </p:nvSpPr>
          <p:spPr>
            <a:xfrm>
              <a:off x="4535805" y="1762124"/>
              <a:ext cx="2799396" cy="3153726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8" name="Freeform: Shape 10">
              <a:extLst>
                <a:ext uri="{FF2B5EF4-FFF2-40B4-BE49-F238E27FC236}">
                  <a16:creationId xmlns:a16="http://schemas.microsoft.com/office/drawing/2014/main" id="{C9B2F088-F72E-419A-BEB5-A9ADE0BE2BF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id="{9EFC4389-0D5F-434B-89F4-4FAA56F221F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id="{D17356DC-C737-4C94-87D1-F724B1250962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id="{ED4417DA-BEF6-4C0D-AD03-C77702A8E0D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id="{8FBD442C-D36A-4EB5-B720-606B151CBA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C0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id="{6CFB2D73-72ED-49EA-8F31-4FAEA5B4A8F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id="{016A1753-D54A-404F-B38C-C994DE6127C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id="{C70FCCAC-9018-4471-86BA-97BB68D83EC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E975386E-574C-451C-8215-CB2485141801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: Shape 19">
              <a:extLst>
                <a:ext uri="{FF2B5EF4-FFF2-40B4-BE49-F238E27FC236}">
                  <a16:creationId xmlns:a16="http://schemas.microsoft.com/office/drawing/2014/main" id="{29C076B3-5321-4890-8341-F2CF68A2DDBD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20">
              <a:extLst>
                <a:ext uri="{FF2B5EF4-FFF2-40B4-BE49-F238E27FC236}">
                  <a16:creationId xmlns:a16="http://schemas.microsoft.com/office/drawing/2014/main" id="{BDF0AAEB-AD96-4A47-9A76-A9B8D81B996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id="{3196F8FC-2D3F-4A84-B2A8-5FE4C685E32B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22">
              <a:extLst>
                <a:ext uri="{FF2B5EF4-FFF2-40B4-BE49-F238E27FC236}">
                  <a16:creationId xmlns:a16="http://schemas.microsoft.com/office/drawing/2014/main" id="{16FB16E2-D45C-4CF7-BD20-EC6BCBC555F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65" name="Table 24">
            <a:extLst>
              <a:ext uri="{FF2B5EF4-FFF2-40B4-BE49-F238E27FC236}">
                <a16:creationId xmlns:a16="http://schemas.microsoft.com/office/drawing/2014/main" id="{E22096A5-C0C5-4CEE-A07D-DEE594BE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74394"/>
              </p:ext>
            </p:extLst>
          </p:nvPr>
        </p:nvGraphicFramePr>
        <p:xfrm>
          <a:off x="8952010" y="5994173"/>
          <a:ext cx="1318255" cy="71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8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1367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41337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Ферганская область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6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8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~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66" name="Rectangle 21">
            <a:extLst>
              <a:ext uri="{FF2B5EF4-FFF2-40B4-BE49-F238E27FC236}">
                <a16:creationId xmlns:a16="http://schemas.microsoft.com/office/drawing/2014/main" id="{E1E50199-5872-457C-B50F-5435584E54F3}"/>
              </a:ext>
            </a:extLst>
          </p:cNvPr>
          <p:cNvSpPr/>
          <p:nvPr/>
        </p:nvSpPr>
        <p:spPr>
          <a:xfrm>
            <a:off x="10500999" y="4728195"/>
            <a:ext cx="1441218" cy="31427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Ферганская область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67" name="Connector: Elbow 26">
            <a:extLst>
              <a:ext uri="{FF2B5EF4-FFF2-40B4-BE49-F238E27FC236}">
                <a16:creationId xmlns:a16="http://schemas.microsoft.com/office/drawing/2014/main" id="{11F42D09-B942-4DD6-958A-0B08F83264E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252451" y="5513117"/>
            <a:ext cx="979946" cy="13751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bject 32">
            <a:extLst>
              <a:ext uri="{FF2B5EF4-FFF2-40B4-BE49-F238E27FC236}">
                <a16:creationId xmlns:a16="http://schemas.microsoft.com/office/drawing/2014/main" id="{69F6A5D8-A86F-4C76-90EF-08D06D5DF334}"/>
              </a:ext>
            </a:extLst>
          </p:cNvPr>
          <p:cNvSpPr txBox="1"/>
          <p:nvPr/>
        </p:nvSpPr>
        <p:spPr>
          <a:xfrm>
            <a:off x="6101845" y="1268030"/>
            <a:ext cx="195008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Стоимость проекта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object 29">
            <a:extLst>
              <a:ext uri="{FF2B5EF4-FFF2-40B4-BE49-F238E27FC236}">
                <a16:creationId xmlns:a16="http://schemas.microsoft.com/office/drawing/2014/main" id="{9B0CAE90-9AED-45E3-A170-12CE536508DA}"/>
              </a:ext>
            </a:extLst>
          </p:cNvPr>
          <p:cNvSpPr txBox="1"/>
          <p:nvPr/>
        </p:nvSpPr>
        <p:spPr>
          <a:xfrm>
            <a:off x="5725886" y="4551704"/>
            <a:ext cx="2644797" cy="53091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Инициатор проекта</a:t>
            </a:r>
            <a:endParaRPr lang="uz-Cyrl-UZ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ОК 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«ZARINA MARIYAM»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517B5D-93A0-453B-833F-95EB00A5D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" y="-43141"/>
            <a:ext cx="1676400" cy="796248"/>
          </a:xfrm>
          <a:prstGeom prst="rect">
            <a:avLst/>
          </a:prstGeom>
        </p:spPr>
      </p:pic>
      <p:sp>
        <p:nvSpPr>
          <p:cNvPr id="76" name="object 2">
            <a:extLst>
              <a:ext uri="{FF2B5EF4-FFF2-40B4-BE49-F238E27FC236}">
                <a16:creationId xmlns:a16="http://schemas.microsoft.com/office/drawing/2014/main" id="{2C33DE4C-31F6-44CB-8E7C-B22C94A2EA07}"/>
              </a:ext>
            </a:extLst>
          </p:cNvPr>
          <p:cNvSpPr/>
          <p:nvPr/>
        </p:nvSpPr>
        <p:spPr>
          <a:xfrm>
            <a:off x="5495504" y="1813617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object 2">
            <a:extLst>
              <a:ext uri="{FF2B5EF4-FFF2-40B4-BE49-F238E27FC236}">
                <a16:creationId xmlns:a16="http://schemas.microsoft.com/office/drawing/2014/main" id="{A46BE272-1CC8-40FD-9738-168841B1C0AD}"/>
              </a:ext>
            </a:extLst>
          </p:cNvPr>
          <p:cNvSpPr/>
          <p:nvPr/>
        </p:nvSpPr>
        <p:spPr>
          <a:xfrm>
            <a:off x="5495504" y="1131415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63767786-C57D-4644-8DD5-2B8CE26B4403}"/>
              </a:ext>
            </a:extLst>
          </p:cNvPr>
          <p:cNvSpPr txBox="1"/>
          <p:nvPr/>
        </p:nvSpPr>
        <p:spPr>
          <a:xfrm>
            <a:off x="5734984" y="5182920"/>
            <a:ext cx="2644798" cy="15427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Создано 1 февраля 2024 г.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Уставный фонд – 10,0 млн. сум.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Учредители 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uz-Cyrl-UZ" sz="1000" spc="-25" dirty="0">
                <a:solidFill>
                  <a:srgbClr val="00425F"/>
                </a:solidFill>
                <a:latin typeface="Montserrat" pitchFamily="2" charset="-52"/>
              </a:rPr>
              <a:t>Ш. Инобиддинов     –  50,0%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uz-Cyrl-UZ" sz="1000" spc="-25" dirty="0">
                <a:solidFill>
                  <a:srgbClr val="00425F"/>
                </a:solidFill>
                <a:latin typeface="Montserrat" pitchFamily="2" charset="-52"/>
              </a:rPr>
              <a:t>И. Арентоев                 – 50,0%</a:t>
            </a: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Ферганская область, Ферганский район, улица </a:t>
            </a:r>
            <a:r>
              <a:rPr lang="ru-RU" sz="1000" spc="-25" dirty="0" err="1">
                <a:solidFill>
                  <a:srgbClr val="00425F"/>
                </a:solidFill>
                <a:latin typeface="Montserrat" pitchFamily="2" charset="-52"/>
              </a:rPr>
              <a:t>Лянгар</a:t>
            </a: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, дом 15</a:t>
            </a:r>
            <a:endParaRPr sz="10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id="{BED2BCBB-8E7D-43AD-9961-1E7C8248970A}"/>
              </a:ext>
            </a:extLst>
          </p:cNvPr>
          <p:cNvSpPr txBox="1"/>
          <p:nvPr/>
        </p:nvSpPr>
        <p:spPr>
          <a:xfrm>
            <a:off x="2929855" y="1390870"/>
            <a:ext cx="2412584" cy="52693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Производство колясок, протезно-ортопедических изделий и технических средств реабилитации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7" name="AutoShape 2" descr="Picture background">
            <a:extLst>
              <a:ext uri="{FF2B5EF4-FFF2-40B4-BE49-F238E27FC236}">
                <a16:creationId xmlns:a16="http://schemas.microsoft.com/office/drawing/2014/main" id="{7CDF0741-0E21-4674-A181-0881F8E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78" y="164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ACEEF6CC-3704-4BC8-8E71-0D19BF7E989A}"/>
              </a:ext>
            </a:extLst>
          </p:cNvPr>
          <p:cNvSpPr txBox="1"/>
          <p:nvPr/>
        </p:nvSpPr>
        <p:spPr>
          <a:xfrm>
            <a:off x="184955" y="2636583"/>
            <a:ext cx="5186604" cy="247362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Рынок инвалидных колясок 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— важный сегмент в секторах здравоохранения и вспомогательных технологий, который влияет на качество жизни людей с проблемами мобильности. </a:t>
            </a:r>
          </a:p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Инвестиции в эту отрасль 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связаны с растущим спросом на инвалидные коляски, технологическими инновациями и государственными инициативами, направленными на содействие доступности. </a:t>
            </a:r>
          </a:p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Рост спроса 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из-за растущей распространённости инвалидности, стареющего населения и осведомлённости о мобильных средствах. Например, в 2024 году объём рынка инвалидных колясок превысил 5,64 млрд долларов США, по прогнозам, достигнет 14,44 млрд долларов США к 2037 году.</a:t>
            </a:r>
          </a:p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Создание рабочих мест для инвалидов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 Компании, основанные людьми с ОВЗ, часто трудоустраивают других людей с ограниченными возможностями, способствуя их интеграции в общество и улучшению качества жизни.</a:t>
            </a:r>
          </a:p>
        </p:txBody>
      </p:sp>
      <p:sp>
        <p:nvSpPr>
          <p:cNvPr id="87" name="object 10">
            <a:extLst>
              <a:ext uri="{FF2B5EF4-FFF2-40B4-BE49-F238E27FC236}">
                <a16:creationId xmlns:a16="http://schemas.microsoft.com/office/drawing/2014/main" id="{08A247B2-6BC4-4987-8D59-73794881FC12}"/>
              </a:ext>
            </a:extLst>
          </p:cNvPr>
          <p:cNvSpPr txBox="1"/>
          <p:nvPr/>
        </p:nvSpPr>
        <p:spPr>
          <a:xfrm>
            <a:off x="2906279" y="951482"/>
            <a:ext cx="2649085" cy="17607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Машиностроение и ремесленничество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id="{14000D3A-808E-46E3-ACC3-DF5E3795FE0D}"/>
              </a:ext>
            </a:extLst>
          </p:cNvPr>
          <p:cNvSpPr txBox="1"/>
          <p:nvPr/>
        </p:nvSpPr>
        <p:spPr>
          <a:xfrm>
            <a:off x="2800534" y="1169285"/>
            <a:ext cx="1360598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Цель проекта</a:t>
            </a:r>
          </a:p>
        </p:txBody>
      </p:sp>
      <p:sp>
        <p:nvSpPr>
          <p:cNvPr id="90" name="object 10">
            <a:extLst>
              <a:ext uri="{FF2B5EF4-FFF2-40B4-BE49-F238E27FC236}">
                <a16:creationId xmlns:a16="http://schemas.microsoft.com/office/drawing/2014/main" id="{596D2F02-D2A5-409A-8F8E-B8434BC0AFCD}"/>
              </a:ext>
            </a:extLst>
          </p:cNvPr>
          <p:cNvSpPr txBox="1"/>
          <p:nvPr/>
        </p:nvSpPr>
        <p:spPr>
          <a:xfrm>
            <a:off x="105575" y="2439094"/>
            <a:ext cx="3456190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Т</a:t>
            </a:r>
            <a:r>
              <a:rPr kumimoji="0" lang="ru-RU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енденции</a:t>
            </a: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рынка инвалидных изделий</a:t>
            </a:r>
          </a:p>
        </p:txBody>
      </p:sp>
      <p:sp>
        <p:nvSpPr>
          <p:cNvPr id="91" name="object 10">
            <a:extLst>
              <a:ext uri="{FF2B5EF4-FFF2-40B4-BE49-F238E27FC236}">
                <a16:creationId xmlns:a16="http://schemas.microsoft.com/office/drawing/2014/main" id="{46346EB9-6B5F-406F-9107-FBA5D8EE2DA0}"/>
              </a:ext>
            </a:extLst>
          </p:cNvPr>
          <p:cNvSpPr txBox="1"/>
          <p:nvPr/>
        </p:nvSpPr>
        <p:spPr>
          <a:xfrm>
            <a:off x="2800244" y="1925528"/>
            <a:ext cx="186477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Готовая продукция</a:t>
            </a:r>
          </a:p>
        </p:txBody>
      </p:sp>
      <p:sp>
        <p:nvSpPr>
          <p:cNvPr id="94" name="object 10">
            <a:extLst>
              <a:ext uri="{FF2B5EF4-FFF2-40B4-BE49-F238E27FC236}">
                <a16:creationId xmlns:a16="http://schemas.microsoft.com/office/drawing/2014/main" id="{27922923-B8B4-445B-BEC1-168208B17C86}"/>
              </a:ext>
            </a:extLst>
          </p:cNvPr>
          <p:cNvSpPr txBox="1"/>
          <p:nvPr/>
        </p:nvSpPr>
        <p:spPr>
          <a:xfrm>
            <a:off x="132336" y="5257525"/>
            <a:ext cx="5186604" cy="153234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4151" marR="5080" lvl="0" indent="-17145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</a:t>
            </a:r>
            <a:r>
              <a:rPr kumimoji="0" lang="ru-RU" sz="1000" b="0" i="0" u="none" strike="noStrike" kern="1200" cap="none" spc="-1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свобождение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от ЕНП и обязательных отчислений в государственные целевые фонды (кроме ЕСП).</a:t>
            </a:r>
          </a:p>
          <a:p>
            <a:pPr marL="184151" marR="5080" lvl="0" indent="-17145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</a:t>
            </a:r>
            <a:r>
              <a:rPr kumimoji="0" lang="ru-RU" sz="1000" b="0" i="0" u="none" strike="noStrike" kern="1200" cap="none" spc="-1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свобождение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от уплаты таможенных платежей (кроме сборов за таможенное оформление) за комплектующие изделия и запчасти, инструменты и приборы, компьютерное и диагностическое оборудование.</a:t>
            </a:r>
          </a:p>
          <a:p>
            <a:pPr marL="184151" marR="5080" lvl="0" indent="-17145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Банковскому сектору рекомендовали выдавать кредиты по ставке рефинансирования ЦБ предприятиям, производящим протезно-ортопедические изделия и технические средства реабилитации. 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95" name="object 10">
            <a:extLst>
              <a:ext uri="{FF2B5EF4-FFF2-40B4-BE49-F238E27FC236}">
                <a16:creationId xmlns:a16="http://schemas.microsoft.com/office/drawing/2014/main" id="{C4C3A6C8-7DCD-4B0A-8B85-B049B2BBB2F7}"/>
              </a:ext>
            </a:extLst>
          </p:cNvPr>
          <p:cNvSpPr txBox="1"/>
          <p:nvPr/>
        </p:nvSpPr>
        <p:spPr>
          <a:xfrm>
            <a:off x="143612" y="5087539"/>
            <a:ext cx="3676406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проекта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0" name="object 33">
            <a:extLst>
              <a:ext uri="{FF2B5EF4-FFF2-40B4-BE49-F238E27FC236}">
                <a16:creationId xmlns:a16="http://schemas.microsoft.com/office/drawing/2014/main" id="{AE6E7D58-60A5-4EA8-BBA0-1DA914865412}"/>
              </a:ext>
            </a:extLst>
          </p:cNvPr>
          <p:cNvSpPr txBox="1"/>
          <p:nvPr/>
        </p:nvSpPr>
        <p:spPr>
          <a:xfrm>
            <a:off x="9733227" y="2869646"/>
            <a:ext cx="134302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~35</a:t>
            </a:r>
            <a:r>
              <a:rPr kumimoji="0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ru-RU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работников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object 38">
            <a:extLst>
              <a:ext uri="{FF2B5EF4-FFF2-40B4-BE49-F238E27FC236}">
                <a16:creationId xmlns:a16="http://schemas.microsoft.com/office/drawing/2014/main" id="{0B48B8F0-3E87-4EC3-AEB8-A42F14D3850F}"/>
              </a:ext>
            </a:extLst>
          </p:cNvPr>
          <p:cNvSpPr/>
          <p:nvPr/>
        </p:nvSpPr>
        <p:spPr>
          <a:xfrm>
            <a:off x="8705119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9E045137-14F2-4940-B6CB-18A8907C5D23}"/>
              </a:ext>
            </a:extLst>
          </p:cNvPr>
          <p:cNvSpPr/>
          <p:nvPr/>
        </p:nvSpPr>
        <p:spPr>
          <a:xfrm>
            <a:off x="5665786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3" name="Picture 4" descr="Размер ">
            <a:extLst>
              <a:ext uri="{FF2B5EF4-FFF2-40B4-BE49-F238E27FC236}">
                <a16:creationId xmlns:a16="http://schemas.microsoft.com/office/drawing/2014/main" id="{C7DFA4DF-20E3-4F5C-B887-5523A670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06" y="272810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Рабочие ">
            <a:extLst>
              <a:ext uri="{FF2B5EF4-FFF2-40B4-BE49-F238E27FC236}">
                <a16:creationId xmlns:a16="http://schemas.microsoft.com/office/drawing/2014/main" id="{2C8F82EE-2E6C-48B1-890C-A13A322D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92" y="278848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32">
            <a:extLst>
              <a:ext uri="{FF2B5EF4-FFF2-40B4-BE49-F238E27FC236}">
                <a16:creationId xmlns:a16="http://schemas.microsoft.com/office/drawing/2014/main" id="{7B43C286-2843-4131-8D4E-2BF5D71EEE8A}"/>
              </a:ext>
            </a:extLst>
          </p:cNvPr>
          <p:cNvSpPr txBox="1"/>
          <p:nvPr/>
        </p:nvSpPr>
        <p:spPr>
          <a:xfrm>
            <a:off x="6241887" y="2775948"/>
            <a:ext cx="1950085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Окупаемость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3,3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года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96ED9B-CC66-4570-A090-CA970702432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0611" y="1239771"/>
            <a:ext cx="380830" cy="38083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D907E1-CDD0-439C-81E2-F52CAE8305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2500" y="1195698"/>
            <a:ext cx="542353" cy="542353"/>
          </a:xfrm>
          <a:prstGeom prst="rect">
            <a:avLst/>
          </a:prstGeom>
        </p:spPr>
      </p:pic>
      <p:sp>
        <p:nvSpPr>
          <p:cNvPr id="112" name="object 21">
            <a:extLst>
              <a:ext uri="{FF2B5EF4-FFF2-40B4-BE49-F238E27FC236}">
                <a16:creationId xmlns:a16="http://schemas.microsoft.com/office/drawing/2014/main" id="{FE83AB74-E9C1-4AA3-B01B-D2F5071BD2FB}"/>
              </a:ext>
            </a:extLst>
          </p:cNvPr>
          <p:cNvSpPr txBox="1"/>
          <p:nvPr/>
        </p:nvSpPr>
        <p:spPr>
          <a:xfrm>
            <a:off x="6535715" y="1421686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0,5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5" name="object 21">
            <a:extLst>
              <a:ext uri="{FF2B5EF4-FFF2-40B4-BE49-F238E27FC236}">
                <a16:creationId xmlns:a16="http://schemas.microsoft.com/office/drawing/2014/main" id="{71C893CD-97C7-4868-B95A-F464A41194F2}"/>
              </a:ext>
            </a:extLst>
          </p:cNvPr>
          <p:cNvSpPr txBox="1"/>
          <p:nvPr/>
        </p:nvSpPr>
        <p:spPr>
          <a:xfrm>
            <a:off x="9830319" y="1355850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0,4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6" name="object 2">
            <a:extLst>
              <a:ext uri="{FF2B5EF4-FFF2-40B4-BE49-F238E27FC236}">
                <a16:creationId xmlns:a16="http://schemas.microsoft.com/office/drawing/2014/main" id="{4CE6C8C4-A457-424B-9715-4EEA814F3FD8}"/>
              </a:ext>
            </a:extLst>
          </p:cNvPr>
          <p:cNvSpPr/>
          <p:nvPr/>
        </p:nvSpPr>
        <p:spPr>
          <a:xfrm>
            <a:off x="5495504" y="3353931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object 31">
            <a:extLst>
              <a:ext uri="{FF2B5EF4-FFF2-40B4-BE49-F238E27FC236}">
                <a16:creationId xmlns:a16="http://schemas.microsoft.com/office/drawing/2014/main" id="{AF73FAFB-BDEB-4393-A1F7-3F4208F5D787}"/>
              </a:ext>
            </a:extLst>
          </p:cNvPr>
          <p:cNvSpPr txBox="1"/>
          <p:nvPr/>
        </p:nvSpPr>
        <p:spPr>
          <a:xfrm>
            <a:off x="6167298" y="2180652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3000 изделий 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(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 год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object 10">
            <a:extLst>
              <a:ext uri="{FF2B5EF4-FFF2-40B4-BE49-F238E27FC236}">
                <a16:creationId xmlns:a16="http://schemas.microsoft.com/office/drawing/2014/main" id="{4FA4085D-981D-45EC-A823-463464D688BA}"/>
              </a:ext>
            </a:extLst>
          </p:cNvPr>
          <p:cNvSpPr txBox="1"/>
          <p:nvPr/>
        </p:nvSpPr>
        <p:spPr>
          <a:xfrm>
            <a:off x="2898063" y="2096562"/>
            <a:ext cx="2412584" cy="35150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Инвалидные коляски, трость, костыли и другие изделия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5745A8-C1E3-432D-9659-7A1ADAFE7A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75" y="778161"/>
            <a:ext cx="2768828" cy="162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International logistics transport corridors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Air connections from Tashkent and other airports of Uzbekistan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 visa-free policy for tourists from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countries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Diverse range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carriers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in Uzbekistan’s airport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airports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430</Words>
  <Application>Microsoft Office PowerPoint</Application>
  <PresentationFormat>Широкоэкранный</PresentationFormat>
  <Paragraphs>101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26</cp:revision>
  <dcterms:created xsi:type="dcterms:W3CDTF">2025-06-26T10:47:44Z</dcterms:created>
  <dcterms:modified xsi:type="dcterms:W3CDTF">2025-07-01T13:16:11Z</dcterms:modified>
</cp:coreProperties>
</file>