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59" r:id="rId2"/>
    <p:sldId id="2147479702"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01T18:15:21.027" idx="1">
    <p:pos x="1780" y="3139"/>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AE92-B9DA-4728-A9B9-0B076605A383}" type="datetimeFigureOut">
              <a:rPr lang="ru-RU" smtClean="0"/>
              <a:t>23.07.2025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A36-D95E-474C-BE99-9E0E9D6E7838}" type="slidenum">
              <a:rPr lang="ru-RU" smtClean="0"/>
              <a:t>‹#›</a:t>
            </a:fld>
            <a:endParaRPr lang="ru-RU"/>
          </a:p>
        </p:txBody>
      </p:sp>
    </p:spTree>
    <p:extLst>
      <p:ext uri="{BB962C8B-B14F-4D97-AF65-F5344CB8AC3E}">
        <p14:creationId xmlns:p14="http://schemas.microsoft.com/office/powerpoint/2010/main" val="353103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DCCC6-E41F-4E71-BF68-1D93A6F9136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F6C02A-D458-4963-BBF4-71B5405F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1F8755-C90D-403E-B410-2159D294E8B5}"/>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5" name="Нижний колонтитул 4">
            <a:extLst>
              <a:ext uri="{FF2B5EF4-FFF2-40B4-BE49-F238E27FC236}">
                <a16:creationId xmlns:a16="http://schemas.microsoft.com/office/drawing/2014/main" id="{67C34E8B-8D70-4D55-A5F6-54F48B6016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34430D-C24A-4556-B915-2963C2682443}"/>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14191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C3FD0-D24E-4510-8D59-7A1A2A3E74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8ACC61-97BF-4AE8-8FBC-9B327A4527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DDED-F8CC-4F17-BFE9-F85CFDC20806}"/>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5" name="Нижний колонтитул 4">
            <a:extLst>
              <a:ext uri="{FF2B5EF4-FFF2-40B4-BE49-F238E27FC236}">
                <a16:creationId xmlns:a16="http://schemas.microsoft.com/office/drawing/2014/main" id="{CA44B02B-1F8D-4B75-B5DF-2ECADEA0F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49ED16-EAFD-4284-AF39-AABEFAD08D35}"/>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4879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AC545-23C2-40E7-9C4D-0432676DE5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0AEAC0-93AD-4212-B1FF-CC0EC484AB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05B403-3286-43DE-8FD7-6FD29CE63A7B}"/>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5" name="Нижний колонтитул 4">
            <a:extLst>
              <a:ext uri="{FF2B5EF4-FFF2-40B4-BE49-F238E27FC236}">
                <a16:creationId xmlns:a16="http://schemas.microsoft.com/office/drawing/2014/main" id="{9E909C0C-D2C9-4506-86CA-C946053D0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94819-CCC3-4063-AB36-3C67579F3C31}"/>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5803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32E68-3963-4E30-AB49-65CF4B6AA4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B463B7-66DC-4558-B64A-B04161AA100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F171C0-F7A3-4307-B8B0-7C5091422D22}"/>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5" name="Нижний колонтитул 4">
            <a:extLst>
              <a:ext uri="{FF2B5EF4-FFF2-40B4-BE49-F238E27FC236}">
                <a16:creationId xmlns:a16="http://schemas.microsoft.com/office/drawing/2014/main" id="{D5BCA8DF-0515-4F58-BF45-F193E22FCE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B97B5-9829-4AAA-A573-DC85C69385D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0389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2D56F-57F0-4ED3-B2DF-660026C9B4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05DE9C-FF9F-41FE-8986-6CA0D5E6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37DB5B9-5083-4F14-B358-F75003D3867C}"/>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5" name="Нижний колонтитул 4">
            <a:extLst>
              <a:ext uri="{FF2B5EF4-FFF2-40B4-BE49-F238E27FC236}">
                <a16:creationId xmlns:a16="http://schemas.microsoft.com/office/drawing/2014/main" id="{DD7EBFD2-4F3F-49E1-8CC5-8247B7D465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C0B8BB-EBEA-4935-8567-C99DCACF6C0A}"/>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26584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E87E9-0080-4F01-8D6A-CA3A115664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E5584-7476-4D18-B536-8BDB556A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5C5C21-9C69-4EAE-9EB5-39C12B49A2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A4A76C-18A7-42A6-8EF7-EAA24C3C4365}"/>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6" name="Нижний колонтитул 5">
            <a:extLst>
              <a:ext uri="{FF2B5EF4-FFF2-40B4-BE49-F238E27FC236}">
                <a16:creationId xmlns:a16="http://schemas.microsoft.com/office/drawing/2014/main" id="{FE94A2B8-EDFE-4972-BC65-821D9E03DC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2B965C-ABA0-43B1-ADC6-99C77BB4880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455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D1EA-C709-4DDE-A2C8-52A53699CF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AA8E7E-C6A1-4EBB-B9FC-055F5984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D5DA781-9B6F-4892-B9F9-0EBDF29F6F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EBCF597-C772-4C32-B0A7-5377966B1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62252C-90C9-4257-BA94-3A87518C63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BB7C11-7831-4715-90AD-94BA1B9FC5BB}"/>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8" name="Нижний колонтитул 7">
            <a:extLst>
              <a:ext uri="{FF2B5EF4-FFF2-40B4-BE49-F238E27FC236}">
                <a16:creationId xmlns:a16="http://schemas.microsoft.com/office/drawing/2014/main" id="{31C26A3A-EB8B-4CD2-A83D-1FAA6096CF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1704493-A90F-401D-A55D-F5C08C8B712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8892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34CC4-C2C8-4640-9AFF-7C008EEE99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673278-F425-49B4-AFBB-498DF57A8CC4}"/>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4" name="Нижний колонтитул 3">
            <a:extLst>
              <a:ext uri="{FF2B5EF4-FFF2-40B4-BE49-F238E27FC236}">
                <a16:creationId xmlns:a16="http://schemas.microsoft.com/office/drawing/2014/main" id="{00D3956B-E49E-483A-B095-0F7A9134E4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299FC1-365E-4A96-A7E1-31948B1E0DF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8839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71E95C-77AA-4DEE-B035-A0A87A7A9C0D}"/>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3" name="Нижний колонтитул 2">
            <a:extLst>
              <a:ext uri="{FF2B5EF4-FFF2-40B4-BE49-F238E27FC236}">
                <a16:creationId xmlns:a16="http://schemas.microsoft.com/office/drawing/2014/main" id="{C4E25531-9993-4C2B-A8FF-0068E89F73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FCA083-4EF8-4BD5-8B4A-0A875AC75666}"/>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7167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A13FC-D782-426E-9967-98483D0C90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BBE87E5-625A-4985-B013-C95323DA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F82B2A-BDB9-48F2-AC36-54BF899D0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BA10B-3363-4DBF-978F-4704B83BFD78}"/>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6" name="Нижний колонтитул 5">
            <a:extLst>
              <a:ext uri="{FF2B5EF4-FFF2-40B4-BE49-F238E27FC236}">
                <a16:creationId xmlns:a16="http://schemas.microsoft.com/office/drawing/2014/main" id="{443E43AA-495D-4E3C-9116-7D90BC24AD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EC8EBF-DB72-4E3F-B8B7-49BC8BFA079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107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5277B-E999-478E-AB50-0CA83966D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5147C1-FF9B-4A7B-93A9-194F3853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CAA723C-2D6D-4D09-A0EE-9405C873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50F6B9-B8E7-4C98-BEA1-5B7BC384B6C5}"/>
              </a:ext>
            </a:extLst>
          </p:cNvPr>
          <p:cNvSpPr>
            <a:spLocks noGrp="1"/>
          </p:cNvSpPr>
          <p:nvPr>
            <p:ph type="dt" sz="half" idx="10"/>
          </p:nvPr>
        </p:nvSpPr>
        <p:spPr/>
        <p:txBody>
          <a:bodyPr/>
          <a:lstStyle/>
          <a:p>
            <a:fld id="{E7EBF425-89B5-48C8-9C7F-3F5DD54E47FF}" type="datetimeFigureOut">
              <a:rPr lang="ru-RU" smtClean="0"/>
              <a:t>23.07.2025</a:t>
            </a:fld>
            <a:endParaRPr lang="ru-RU"/>
          </a:p>
        </p:txBody>
      </p:sp>
      <p:sp>
        <p:nvSpPr>
          <p:cNvPr id="6" name="Нижний колонтитул 5">
            <a:extLst>
              <a:ext uri="{FF2B5EF4-FFF2-40B4-BE49-F238E27FC236}">
                <a16:creationId xmlns:a16="http://schemas.microsoft.com/office/drawing/2014/main" id="{7E55B5D8-1DA2-4448-818C-16B617D316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378D1F-AA49-418B-B022-CE0E158B6D8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1684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2B1F-3106-4920-A6FB-E4FA98F4F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F06FE2D-A5E7-4576-9ECB-E1E4E70E1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ACCFC9-61D9-4B27-BDA2-2BC556F1E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F425-89B5-48C8-9C7F-3F5DD54E47FF}" type="datetimeFigureOut">
              <a:rPr lang="ru-RU" smtClean="0"/>
              <a:t>23.07.2025</a:t>
            </a:fld>
            <a:endParaRPr lang="ru-RU"/>
          </a:p>
        </p:txBody>
      </p:sp>
      <p:sp>
        <p:nvSpPr>
          <p:cNvPr id="5" name="Нижний колонтитул 4">
            <a:extLst>
              <a:ext uri="{FF2B5EF4-FFF2-40B4-BE49-F238E27FC236}">
                <a16:creationId xmlns:a16="http://schemas.microsoft.com/office/drawing/2014/main" id="{C49FF3F3-84E5-4BA2-A35B-5462AE4F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CB7504-0D9D-46F3-9466-FD4324D8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C2A68-9070-4500-BAD8-937DDC63A0E6}" type="slidenum">
              <a:rPr lang="ru-RU" smtClean="0"/>
              <a:t>‹#›</a:t>
            </a:fld>
            <a:endParaRPr lang="ru-RU"/>
          </a:p>
        </p:txBody>
      </p:sp>
    </p:spTree>
    <p:extLst>
      <p:ext uri="{BB962C8B-B14F-4D97-AF65-F5344CB8AC3E}">
        <p14:creationId xmlns:p14="http://schemas.microsoft.com/office/powerpoint/2010/main" val="274432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bject 3">
            <a:extLst>
              <a:ext uri="{FF2B5EF4-FFF2-40B4-BE49-F238E27FC236}">
                <a16:creationId xmlns:a16="http://schemas.microsoft.com/office/drawing/2014/main" id="{D8D54B31-2D7C-44B0-81DC-E59CA57D825F}"/>
              </a:ext>
            </a:extLst>
          </p:cNvPr>
          <p:cNvSpPr/>
          <p:nvPr/>
        </p:nvSpPr>
        <p:spPr>
          <a:xfrm>
            <a:off x="5417186" y="784345"/>
            <a:ext cx="6715765" cy="5998844"/>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rgbClr val="CCEBE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54" name="object 7">
            <a:extLst>
              <a:ext uri="{FF2B5EF4-FFF2-40B4-BE49-F238E27FC236}">
                <a16:creationId xmlns:a16="http://schemas.microsoft.com/office/drawing/2014/main" id="{A2AF73D7-B325-4A1B-B5E0-40D1674E6C47}"/>
              </a:ext>
            </a:extLst>
          </p:cNvPr>
          <p:cNvSpPr/>
          <p:nvPr/>
        </p:nvSpPr>
        <p:spPr>
          <a:xfrm>
            <a:off x="0" y="1"/>
            <a:ext cx="12192000" cy="728603"/>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a:ln>
            <a:noFill/>
          </a:ln>
        </p:spPr>
        <p:txBody>
          <a:bodyPr wrap="square" lIns="0" tIns="0" rIns="0" bIns="0" rtlCol="0"/>
          <a:lstStyle/>
          <a:p>
            <a:endParaRPr dirty="0">
              <a:solidFill>
                <a:prstClr val="black"/>
              </a:solidFill>
              <a:latin typeface="Montserrat" pitchFamily="2" charset="-52"/>
            </a:endParaRPr>
          </a:p>
        </p:txBody>
      </p:sp>
      <p:sp>
        <p:nvSpPr>
          <p:cNvPr id="7" name="object 8">
            <a:extLst>
              <a:ext uri="{FF2B5EF4-FFF2-40B4-BE49-F238E27FC236}">
                <a16:creationId xmlns:a16="http://schemas.microsoft.com/office/drawing/2014/main" id="{34847051-B081-4D3D-8556-DD48C913F393}"/>
              </a:ext>
            </a:extLst>
          </p:cNvPr>
          <p:cNvSpPr txBox="1"/>
          <p:nvPr/>
        </p:nvSpPr>
        <p:spPr>
          <a:xfrm>
            <a:off x="2319352" y="49558"/>
            <a:ext cx="9215618" cy="628376"/>
          </a:xfrm>
          <a:prstGeom prst="rect">
            <a:avLst/>
          </a:prstGeom>
        </p:spPr>
        <p:txBody>
          <a:bodyPr vert="horz" wrap="square" lIns="0" tIns="12699" rIns="0" bIns="0" rtlCol="0">
            <a:spAutoFit/>
          </a:bodyPr>
          <a:lstStyle/>
          <a:p>
            <a:pPr marL="12701" marR="5080" lvl="0" algn="ctr">
              <a:spcBef>
                <a:spcPts val="100"/>
              </a:spcBef>
              <a:defRPr/>
            </a:pPr>
            <a:r>
              <a:rPr lang="en-US" sz="2000" b="1" spc="-10" dirty="0">
                <a:solidFill>
                  <a:srgbClr val="5BC4BF"/>
                </a:solidFill>
                <a:latin typeface="Montserrat" pitchFamily="2" charset="-52"/>
              </a:rPr>
              <a:t>Manufacture of wheelchairs and other products for persons with limited physical abilities</a:t>
            </a:r>
            <a:endParaRPr lang="en-US" sz="2000" b="1" spc="-10" noProof="1">
              <a:solidFill>
                <a:srgbClr val="5BC4BF"/>
              </a:solidFill>
              <a:latin typeface="Montserrat" pitchFamily="2" charset="-52"/>
            </a:endParaRPr>
          </a:p>
        </p:txBody>
      </p:sp>
      <p:sp>
        <p:nvSpPr>
          <p:cNvPr id="9" name="object 10">
            <a:extLst>
              <a:ext uri="{FF2B5EF4-FFF2-40B4-BE49-F238E27FC236}">
                <a16:creationId xmlns:a16="http://schemas.microsoft.com/office/drawing/2014/main" id="{E6DC329C-BE58-4B79-8A6D-52B4DA07CA0D}"/>
              </a:ext>
            </a:extLst>
          </p:cNvPr>
          <p:cNvSpPr txBox="1"/>
          <p:nvPr/>
        </p:nvSpPr>
        <p:spPr>
          <a:xfrm>
            <a:off x="2761700" y="773139"/>
            <a:ext cx="1015563" cy="197489"/>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525"/>
              </a:spcBef>
              <a:spcAft>
                <a:spcPts val="0"/>
              </a:spcAft>
              <a:buClrTx/>
              <a:buSzTx/>
              <a:buFontTx/>
              <a:buNone/>
              <a:tabLst/>
              <a:defRPr/>
            </a:pPr>
            <a:r>
              <a:rPr kumimoji="0" lang="en-US" sz="1200" b="1" i="0" u="none" strike="noStrike" kern="1200" cap="none" spc="-10" normalizeH="0" baseline="0" noProof="0" dirty="0">
                <a:ln>
                  <a:noFill/>
                </a:ln>
                <a:solidFill>
                  <a:srgbClr val="5BC4BF"/>
                </a:solidFill>
                <a:effectLst/>
                <a:uLnTx/>
                <a:uFillTx/>
                <a:latin typeface="Montserrat" pitchFamily="2" charset="-52"/>
                <a:ea typeface="+mn-ea"/>
                <a:cs typeface="+mn-cs"/>
              </a:rPr>
              <a:t>Industry</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25" name="object 4">
            <a:extLst>
              <a:ext uri="{FF2B5EF4-FFF2-40B4-BE49-F238E27FC236}">
                <a16:creationId xmlns:a16="http://schemas.microsoft.com/office/drawing/2014/main" id="{1627B92C-05CB-42FF-B4BE-672893685964}"/>
              </a:ext>
            </a:extLst>
          </p:cNvPr>
          <p:cNvSpPr/>
          <p:nvPr/>
        </p:nvSpPr>
        <p:spPr>
          <a:xfrm>
            <a:off x="5543554" y="3724791"/>
            <a:ext cx="6492048" cy="720161"/>
          </a:xfrm>
          <a:custGeom>
            <a:avLst/>
            <a:gdLst/>
            <a:ahLst/>
            <a:cxnLst/>
            <a:rect l="l" t="t" r="r" b="b"/>
            <a:pathLst>
              <a:path w="6492875" h="814070">
                <a:moveTo>
                  <a:pt x="1643303" y="407111"/>
                </a:moveTo>
                <a:lnTo>
                  <a:pt x="1430413" y="0"/>
                </a:lnTo>
                <a:lnTo>
                  <a:pt x="0" y="0"/>
                </a:lnTo>
                <a:lnTo>
                  <a:pt x="0" y="814057"/>
                </a:lnTo>
                <a:lnTo>
                  <a:pt x="1430413" y="814057"/>
                </a:lnTo>
                <a:lnTo>
                  <a:pt x="1643303" y="407111"/>
                </a:lnTo>
                <a:close/>
              </a:path>
              <a:path w="6492875" h="814070">
                <a:moveTo>
                  <a:pt x="3245993" y="407111"/>
                </a:moveTo>
                <a:lnTo>
                  <a:pt x="3033103" y="0"/>
                </a:lnTo>
                <a:lnTo>
                  <a:pt x="1567116" y="0"/>
                </a:lnTo>
                <a:lnTo>
                  <a:pt x="1780006" y="407111"/>
                </a:lnTo>
                <a:lnTo>
                  <a:pt x="1567116" y="814057"/>
                </a:lnTo>
                <a:lnTo>
                  <a:pt x="3033103" y="814057"/>
                </a:lnTo>
                <a:lnTo>
                  <a:pt x="3245993" y="407111"/>
                </a:lnTo>
                <a:close/>
              </a:path>
              <a:path w="6492875" h="814070">
                <a:moveTo>
                  <a:pt x="4869002" y="407111"/>
                </a:moveTo>
                <a:lnTo>
                  <a:pt x="4656112" y="0"/>
                </a:lnTo>
                <a:lnTo>
                  <a:pt x="3170809" y="0"/>
                </a:lnTo>
                <a:lnTo>
                  <a:pt x="3383699" y="407111"/>
                </a:lnTo>
                <a:lnTo>
                  <a:pt x="3170809" y="814057"/>
                </a:lnTo>
                <a:lnTo>
                  <a:pt x="4656112" y="814057"/>
                </a:lnTo>
                <a:lnTo>
                  <a:pt x="4869002" y="407111"/>
                </a:lnTo>
                <a:close/>
              </a:path>
              <a:path w="6492875" h="814070">
                <a:moveTo>
                  <a:pt x="6492811" y="407111"/>
                </a:moveTo>
                <a:lnTo>
                  <a:pt x="6279921" y="0"/>
                </a:lnTo>
                <a:lnTo>
                  <a:pt x="4794618" y="0"/>
                </a:lnTo>
                <a:lnTo>
                  <a:pt x="5007508" y="407111"/>
                </a:lnTo>
                <a:lnTo>
                  <a:pt x="4794618" y="814057"/>
                </a:lnTo>
                <a:lnTo>
                  <a:pt x="6279921" y="814057"/>
                </a:lnTo>
                <a:lnTo>
                  <a:pt x="6492811" y="407111"/>
                </a:lnTo>
                <a:close/>
              </a:path>
            </a:pathLst>
          </a:custGeom>
          <a:solidFill>
            <a:srgbClr val="5BC4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26" name="object 25">
            <a:extLst>
              <a:ext uri="{FF2B5EF4-FFF2-40B4-BE49-F238E27FC236}">
                <a16:creationId xmlns:a16="http://schemas.microsoft.com/office/drawing/2014/main" id="{C6A0101E-3FAA-4DC8-9C71-55207A8790A4}"/>
              </a:ext>
            </a:extLst>
          </p:cNvPr>
          <p:cNvSpPr txBox="1"/>
          <p:nvPr/>
        </p:nvSpPr>
        <p:spPr>
          <a:xfrm>
            <a:off x="5531844" y="3832979"/>
            <a:ext cx="1567342" cy="394979"/>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Manufacturing </a:t>
            </a:r>
            <a:br>
              <a:rPr lang="en-US" sz="1200" spc="-10" dirty="0">
                <a:solidFill>
                  <a:srgbClr val="FFFFFF"/>
                </a:solidFill>
                <a:latin typeface="Montserrat" pitchFamily="2" charset="-52"/>
                <a:cs typeface="Arial MT"/>
              </a:rPr>
            </a:br>
            <a:r>
              <a:rPr lang="en-US" sz="1200" spc="-10" dirty="0">
                <a:solidFill>
                  <a:srgbClr val="FFFFFF"/>
                </a:solidFill>
                <a:latin typeface="Montserrat" pitchFamily="2" charset="-52"/>
                <a:cs typeface="Arial MT"/>
              </a:rPr>
              <a:t>of parts and assemblies</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7" name="object 26">
            <a:extLst>
              <a:ext uri="{FF2B5EF4-FFF2-40B4-BE49-F238E27FC236}">
                <a16:creationId xmlns:a16="http://schemas.microsoft.com/office/drawing/2014/main" id="{35E55C6B-F6DB-4AAF-B5A0-BFA5DCAF8D3C}"/>
              </a:ext>
            </a:extLst>
          </p:cNvPr>
          <p:cNvSpPr txBox="1"/>
          <p:nvPr/>
        </p:nvSpPr>
        <p:spPr>
          <a:xfrm>
            <a:off x="7261608" y="3826511"/>
            <a:ext cx="1513460" cy="566821"/>
          </a:xfrm>
          <a:prstGeom prst="rect">
            <a:avLst/>
          </a:prstGeom>
        </p:spPr>
        <p:txBody>
          <a:bodyPr vert="horz" wrap="square" lIns="0" tIns="12699" rIns="0" bIns="0" rtlCol="0">
            <a:spAutoFit/>
          </a:bodyPr>
          <a:lstStyle/>
          <a:p>
            <a:pPr marL="12701" marR="5080" lvl="0" algn="ctr">
              <a:spcBef>
                <a:spcPts val="100"/>
              </a:spcBef>
              <a:defRPr/>
            </a:pPr>
            <a:r>
              <a:rPr lang="en-US" sz="1200" spc="-10" dirty="0">
                <a:solidFill>
                  <a:srgbClr val="FFFFFF"/>
                </a:solidFill>
                <a:latin typeface="Montserrat" pitchFamily="2" charset="-52"/>
                <a:cs typeface="Arial MT"/>
              </a:rPr>
              <a:t>Supplementary completion with components</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8" name="object 27">
            <a:extLst>
              <a:ext uri="{FF2B5EF4-FFF2-40B4-BE49-F238E27FC236}">
                <a16:creationId xmlns:a16="http://schemas.microsoft.com/office/drawing/2014/main" id="{2122D9BB-0F54-4449-A6CD-F28417375FED}"/>
              </a:ext>
            </a:extLst>
          </p:cNvPr>
          <p:cNvSpPr txBox="1"/>
          <p:nvPr/>
        </p:nvSpPr>
        <p:spPr>
          <a:xfrm>
            <a:off x="9013676" y="3895578"/>
            <a:ext cx="1133555" cy="382155"/>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Assembly and painting</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9" name="object 28">
            <a:extLst>
              <a:ext uri="{FF2B5EF4-FFF2-40B4-BE49-F238E27FC236}">
                <a16:creationId xmlns:a16="http://schemas.microsoft.com/office/drawing/2014/main" id="{36DAE9B9-41CF-44DE-9F35-FAD671280E6B}"/>
              </a:ext>
            </a:extLst>
          </p:cNvPr>
          <p:cNvSpPr txBox="1"/>
          <p:nvPr/>
        </p:nvSpPr>
        <p:spPr>
          <a:xfrm>
            <a:off x="10559064" y="3897415"/>
            <a:ext cx="1263811" cy="382155"/>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Quality control and packaging</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59" name="object 57">
            <a:extLst>
              <a:ext uri="{FF2B5EF4-FFF2-40B4-BE49-F238E27FC236}">
                <a16:creationId xmlns:a16="http://schemas.microsoft.com/office/drawing/2014/main" id="{E09A7005-4829-4710-BD6E-85DD6705B938}"/>
              </a:ext>
            </a:extLst>
          </p:cNvPr>
          <p:cNvSpPr txBox="1"/>
          <p:nvPr/>
        </p:nvSpPr>
        <p:spPr>
          <a:xfrm>
            <a:off x="5690327" y="3457875"/>
            <a:ext cx="4423444" cy="197489"/>
          </a:xfrm>
          <a:prstGeom prst="rect">
            <a:avLst/>
          </a:prstGeom>
        </p:spPr>
        <p:txBody>
          <a:bodyPr vert="horz" wrap="square" lIns="0" tIns="12699" rIns="0" bIns="0" rtlCol="0">
            <a:spAutoFit/>
          </a:bodyPr>
          <a:lstStyle/>
          <a:p>
            <a:pPr marL="12700" lvl="0">
              <a:spcBef>
                <a:spcPts val="890"/>
              </a:spcBef>
              <a:defRPr/>
            </a:pPr>
            <a:r>
              <a:rPr lang="en-US" sz="1200" b="1" spc="-10" dirty="0">
                <a:solidFill>
                  <a:srgbClr val="5BC4BF"/>
                </a:solidFill>
                <a:latin typeface="Montserrat" pitchFamily="2" charset="-52"/>
              </a:rPr>
              <a:t>Technological process</a:t>
            </a:r>
          </a:p>
        </p:txBody>
      </p:sp>
      <p:sp>
        <p:nvSpPr>
          <p:cNvPr id="113" name="object 29">
            <a:extLst>
              <a:ext uri="{FF2B5EF4-FFF2-40B4-BE49-F238E27FC236}">
                <a16:creationId xmlns:a16="http://schemas.microsoft.com/office/drawing/2014/main" id="{6DB5783D-ED59-4D44-954A-08946FF8F506}"/>
              </a:ext>
            </a:extLst>
          </p:cNvPr>
          <p:cNvSpPr txBox="1"/>
          <p:nvPr/>
        </p:nvSpPr>
        <p:spPr>
          <a:xfrm>
            <a:off x="5661658" y="820560"/>
            <a:ext cx="2070791" cy="197489"/>
          </a:xfrm>
          <a:prstGeom prst="rect">
            <a:avLst/>
          </a:prstGeom>
        </p:spPr>
        <p:txBody>
          <a:bodyPr vert="horz" wrap="square" lIns="0" tIns="12699" rIns="0" bIns="0" rtlCol="0">
            <a:spAutoFit/>
          </a:bodyPr>
          <a:lstStyle/>
          <a:p>
            <a:pPr marL="12701" lvl="0">
              <a:spcBef>
                <a:spcPts val="100"/>
              </a:spcBef>
              <a:defRPr/>
            </a:pPr>
            <a:r>
              <a:rPr lang="en-US" sz="1200" b="1" spc="-10" dirty="0">
                <a:solidFill>
                  <a:srgbClr val="5BC4BF"/>
                </a:solidFill>
                <a:latin typeface="Montserrat" pitchFamily="2" charset="-52"/>
              </a:rPr>
              <a:t>Project indicators</a:t>
            </a:r>
            <a:endParaRPr sz="1200" b="1" spc="-10" dirty="0">
              <a:solidFill>
                <a:srgbClr val="5BC4BF"/>
              </a:solidFill>
              <a:latin typeface="Montserrat" pitchFamily="2" charset="-52"/>
            </a:endParaRPr>
          </a:p>
        </p:txBody>
      </p:sp>
      <p:sp>
        <p:nvSpPr>
          <p:cNvPr id="114" name="object 31">
            <a:extLst>
              <a:ext uri="{FF2B5EF4-FFF2-40B4-BE49-F238E27FC236}">
                <a16:creationId xmlns:a16="http://schemas.microsoft.com/office/drawing/2014/main" id="{C840FD61-18E0-4578-8789-2E69D49CF6E2}"/>
              </a:ext>
            </a:extLst>
          </p:cNvPr>
          <p:cNvSpPr txBox="1"/>
          <p:nvPr/>
        </p:nvSpPr>
        <p:spPr>
          <a:xfrm>
            <a:off x="6109011" y="1980291"/>
            <a:ext cx="2024674" cy="166711"/>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lang="en-US" sz="1000" spc="10" dirty="0">
                <a:solidFill>
                  <a:srgbClr val="00425F"/>
                </a:solidFill>
                <a:latin typeface="Montserrat" pitchFamily="2" charset="-52"/>
              </a:rPr>
              <a:t>Capacity</a:t>
            </a:r>
            <a:r>
              <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mn-cs"/>
              </a:rPr>
              <a:t>: </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7" name="object 33">
            <a:extLst>
              <a:ext uri="{FF2B5EF4-FFF2-40B4-BE49-F238E27FC236}">
                <a16:creationId xmlns:a16="http://schemas.microsoft.com/office/drawing/2014/main" id="{3A40AA44-5DCB-4729-8890-E18116E84D63}"/>
              </a:ext>
            </a:extLst>
          </p:cNvPr>
          <p:cNvSpPr txBox="1"/>
          <p:nvPr/>
        </p:nvSpPr>
        <p:spPr>
          <a:xfrm>
            <a:off x="9378681" y="1257293"/>
            <a:ext cx="2070688"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dirty="0">
                <a:solidFill>
                  <a:srgbClr val="00425F"/>
                </a:solidFill>
                <a:latin typeface="Montserrat" pitchFamily="2" charset="-52"/>
                <a:cs typeface="Arial MT"/>
              </a:rPr>
              <a:t>Investment requirements</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endParaRPr>
          </a:p>
        </p:txBody>
      </p:sp>
      <p:sp>
        <p:nvSpPr>
          <p:cNvPr id="118" name="object 35">
            <a:extLst>
              <a:ext uri="{FF2B5EF4-FFF2-40B4-BE49-F238E27FC236}">
                <a16:creationId xmlns:a16="http://schemas.microsoft.com/office/drawing/2014/main" id="{9EBB8C31-034F-4627-B2E0-5D784D685581}"/>
              </a:ext>
            </a:extLst>
          </p:cNvPr>
          <p:cNvSpPr txBox="1"/>
          <p:nvPr/>
        </p:nvSpPr>
        <p:spPr>
          <a:xfrm>
            <a:off x="9097221" y="2001930"/>
            <a:ext cx="2611709" cy="333424"/>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Domestic market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80%</a:t>
            </a:r>
          </a:p>
          <a:p>
            <a:pPr marL="12701" marR="0" lvl="0" indent="0" algn="ctr" defTabSz="914400" rtl="0" eaLnBrk="1" fontAlgn="auto" latinLnBrk="0" hangingPunct="1">
              <a:lnSpc>
                <a:spcPct val="100000"/>
              </a:lnSpc>
              <a:spcBef>
                <a:spcPts val="100"/>
              </a:spcBef>
              <a:spcAft>
                <a:spcPts val="0"/>
              </a:spcAft>
              <a:buClrTx/>
              <a:buSzTx/>
              <a:buFontTx/>
              <a:buNone/>
              <a:tabLst/>
              <a:defRPr/>
            </a:pPr>
            <a:r>
              <a:rPr lang="en-US" sz="1000" dirty="0">
                <a:solidFill>
                  <a:srgbClr val="00425F"/>
                </a:solidFill>
                <a:latin typeface="Montserrat" pitchFamily="2" charset="-52"/>
              </a:rPr>
              <a:t>Export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 20%</a:t>
            </a:r>
          </a:p>
        </p:txBody>
      </p:sp>
      <p:sp>
        <p:nvSpPr>
          <p:cNvPr id="119" name="object 38">
            <a:extLst>
              <a:ext uri="{FF2B5EF4-FFF2-40B4-BE49-F238E27FC236}">
                <a16:creationId xmlns:a16="http://schemas.microsoft.com/office/drawing/2014/main" id="{1054FB01-7950-45C1-95C2-B7F9417EBC31}"/>
              </a:ext>
            </a:extLst>
          </p:cNvPr>
          <p:cNvSpPr/>
          <p:nvPr/>
        </p:nvSpPr>
        <p:spPr>
          <a:xfrm>
            <a:off x="5573671" y="1203713"/>
            <a:ext cx="648000"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23" name="object 48">
            <a:extLst>
              <a:ext uri="{FF2B5EF4-FFF2-40B4-BE49-F238E27FC236}">
                <a16:creationId xmlns:a16="http://schemas.microsoft.com/office/drawing/2014/main" id="{BE2F7029-DD2A-454F-80B2-A472A0A9E93A}"/>
              </a:ext>
            </a:extLst>
          </p:cNvPr>
          <p:cNvSpPr/>
          <p:nvPr/>
        </p:nvSpPr>
        <p:spPr>
          <a:xfrm>
            <a:off x="8669597" y="1203712"/>
            <a:ext cx="648000" cy="540386"/>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9" name="object 38">
            <a:extLst>
              <a:ext uri="{FF2B5EF4-FFF2-40B4-BE49-F238E27FC236}">
                <a16:creationId xmlns:a16="http://schemas.microsoft.com/office/drawing/2014/main" id="{7259FB1E-CB88-4618-B7C5-303F1FF74923}"/>
              </a:ext>
            </a:extLst>
          </p:cNvPr>
          <p:cNvSpPr/>
          <p:nvPr/>
        </p:nvSpPr>
        <p:spPr>
          <a:xfrm>
            <a:off x="8669597"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30" name="object 38">
            <a:extLst>
              <a:ext uri="{FF2B5EF4-FFF2-40B4-BE49-F238E27FC236}">
                <a16:creationId xmlns:a16="http://schemas.microsoft.com/office/drawing/2014/main" id="{A5ECA765-6F43-4F00-8508-F17A2B4F326F}"/>
              </a:ext>
            </a:extLst>
          </p:cNvPr>
          <p:cNvSpPr/>
          <p:nvPr/>
        </p:nvSpPr>
        <p:spPr>
          <a:xfrm>
            <a:off x="5630264"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32" name="Picture 2" descr="Производство ">
            <a:extLst>
              <a:ext uri="{FF2B5EF4-FFF2-40B4-BE49-F238E27FC236}">
                <a16:creationId xmlns:a16="http://schemas.microsoft.com/office/drawing/2014/main" id="{727D9175-CFFE-4019-805A-1B081266C325}"/>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2989" y="2017595"/>
            <a:ext cx="358305" cy="358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Рынок ">
            <a:extLst>
              <a:ext uri="{FF2B5EF4-FFF2-40B4-BE49-F238E27FC236}">
                <a16:creationId xmlns:a16="http://schemas.microsoft.com/office/drawing/2014/main" id="{FA2517F1-A515-4D27-A1D5-D7346792375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5117" y="1928663"/>
            <a:ext cx="476959" cy="476959"/>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2">
            <a:extLst>
              <a:ext uri="{FF2B5EF4-FFF2-40B4-BE49-F238E27FC236}">
                <a16:creationId xmlns:a16="http://schemas.microsoft.com/office/drawing/2014/main" id="{8E3135A8-6741-433D-83E9-6CBCCDBF3D6F}"/>
              </a:ext>
            </a:extLst>
          </p:cNvPr>
          <p:cNvSpPr/>
          <p:nvPr/>
        </p:nvSpPr>
        <p:spPr>
          <a:xfrm>
            <a:off x="5495504" y="2498869"/>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42" name="TextBox 41">
            <a:extLst>
              <a:ext uri="{FF2B5EF4-FFF2-40B4-BE49-F238E27FC236}">
                <a16:creationId xmlns:a16="http://schemas.microsoft.com/office/drawing/2014/main" id="{5DB19699-519A-453B-817A-B4A54A65E475}"/>
              </a:ext>
            </a:extLst>
          </p:cNvPr>
          <p:cNvSpPr txBox="1"/>
          <p:nvPr/>
        </p:nvSpPr>
        <p:spPr>
          <a:xfrm>
            <a:off x="8416310" y="4454279"/>
            <a:ext cx="1583396" cy="338106"/>
          </a:xfrm>
          <a:prstGeom prst="rect">
            <a:avLst/>
          </a:prstGeom>
          <a:noFill/>
        </p:spPr>
        <p:txBody>
          <a:bodyPr wrap="square">
            <a:spAutoFit/>
          </a:bodyPr>
          <a:lstStyle/>
          <a:p>
            <a:pPr marL="12701" marR="0" lvl="0" indent="0" fontAlgn="auto">
              <a:lnSpc>
                <a:spcPct val="150000"/>
              </a:lnSpc>
              <a:spcBef>
                <a:spcPts val="100"/>
              </a:spcBef>
              <a:spcAft>
                <a:spcPts val="0"/>
              </a:spcAft>
              <a:buClrTx/>
              <a:buSzTx/>
              <a:buFontTx/>
              <a:buNone/>
              <a:tabLst>
                <a:tab pos="304165" algn="l"/>
              </a:tabLst>
              <a:defRPr/>
            </a:pPr>
            <a:r>
              <a:rPr lang="en-US" sz="1200" b="1" spc="-10" dirty="0">
                <a:solidFill>
                  <a:srgbClr val="5BC4BF"/>
                </a:solidFill>
                <a:latin typeface="Montserrat" pitchFamily="2" charset="-52"/>
              </a:rPr>
              <a:t>Location</a:t>
            </a:r>
          </a:p>
        </p:txBody>
      </p:sp>
      <p:grpSp>
        <p:nvGrpSpPr>
          <p:cNvPr id="43" name="Graphic 4">
            <a:extLst>
              <a:ext uri="{FF2B5EF4-FFF2-40B4-BE49-F238E27FC236}">
                <a16:creationId xmlns:a16="http://schemas.microsoft.com/office/drawing/2014/main" id="{60A5DA83-9C51-4113-B97B-FB82CC23AB37}"/>
              </a:ext>
            </a:extLst>
          </p:cNvPr>
          <p:cNvGrpSpPr/>
          <p:nvPr/>
        </p:nvGrpSpPr>
        <p:grpSpPr>
          <a:xfrm>
            <a:off x="8688481" y="4822015"/>
            <a:ext cx="3378175" cy="1887211"/>
            <a:chOff x="1343025" y="333375"/>
            <a:chExt cx="9505949" cy="6191249"/>
          </a:xfrm>
          <a:solidFill>
            <a:schemeClr val="bg1">
              <a:lumMod val="75000"/>
            </a:schemeClr>
          </a:solidFill>
        </p:grpSpPr>
        <p:sp>
          <p:nvSpPr>
            <p:cNvPr id="44" name="Freeform: Shape 6">
              <a:extLst>
                <a:ext uri="{FF2B5EF4-FFF2-40B4-BE49-F238E27FC236}">
                  <a16:creationId xmlns:a16="http://schemas.microsoft.com/office/drawing/2014/main" id="{F2F1F412-D72C-4E20-9C2D-2419B4BB7A8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5" name="Freeform: Shape 7">
              <a:extLst>
                <a:ext uri="{FF2B5EF4-FFF2-40B4-BE49-F238E27FC236}">
                  <a16:creationId xmlns:a16="http://schemas.microsoft.com/office/drawing/2014/main" id="{B2D71118-FF4E-4587-A5AC-4B99979CEAE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6" name="Freeform: Shape 8">
              <a:extLst>
                <a:ext uri="{FF2B5EF4-FFF2-40B4-BE49-F238E27FC236}">
                  <a16:creationId xmlns:a16="http://schemas.microsoft.com/office/drawing/2014/main" id="{FDCFFB9A-60CC-4CD4-9A66-69DCCABFC860}"/>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7" name="Freeform: Shape 9">
              <a:extLst>
                <a:ext uri="{FF2B5EF4-FFF2-40B4-BE49-F238E27FC236}">
                  <a16:creationId xmlns:a16="http://schemas.microsoft.com/office/drawing/2014/main" id="{AC471197-2B8B-440F-B32A-A46F58F56056}"/>
                </a:ext>
              </a:extLst>
            </p:cNvPr>
            <p:cNvSpPr/>
            <p:nvPr/>
          </p:nvSpPr>
          <p:spPr>
            <a:xfrm>
              <a:off x="4535805" y="1762124"/>
              <a:ext cx="2799396" cy="3153726"/>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8" name="Freeform: Shape 10">
              <a:extLst>
                <a:ext uri="{FF2B5EF4-FFF2-40B4-BE49-F238E27FC236}">
                  <a16:creationId xmlns:a16="http://schemas.microsoft.com/office/drawing/2014/main" id="{C9B2F088-F72E-419A-BEB5-A9ADE0BE2BF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9" name="Freeform: Shape 11">
              <a:extLst>
                <a:ext uri="{FF2B5EF4-FFF2-40B4-BE49-F238E27FC236}">
                  <a16:creationId xmlns:a16="http://schemas.microsoft.com/office/drawing/2014/main" id="{9EFC4389-0D5F-434B-89F4-4FAA56F221F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0" name="Freeform: Shape 12">
              <a:extLst>
                <a:ext uri="{FF2B5EF4-FFF2-40B4-BE49-F238E27FC236}">
                  <a16:creationId xmlns:a16="http://schemas.microsoft.com/office/drawing/2014/main" id="{D17356DC-C737-4C94-87D1-F724B1250962}"/>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1" name="Freeform: Shape 13">
              <a:extLst>
                <a:ext uri="{FF2B5EF4-FFF2-40B4-BE49-F238E27FC236}">
                  <a16:creationId xmlns:a16="http://schemas.microsoft.com/office/drawing/2014/main" id="{ED4417DA-BEF6-4C0D-AD03-C77702A8E0D8}"/>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5" name="Freeform: Shape 14">
              <a:extLst>
                <a:ext uri="{FF2B5EF4-FFF2-40B4-BE49-F238E27FC236}">
                  <a16:creationId xmlns:a16="http://schemas.microsoft.com/office/drawing/2014/main" id="{8FBD442C-D36A-4EB5-B720-606B151CBA0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C00000"/>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6" name="Freeform: Shape 15">
              <a:extLst>
                <a:ext uri="{FF2B5EF4-FFF2-40B4-BE49-F238E27FC236}">
                  <a16:creationId xmlns:a16="http://schemas.microsoft.com/office/drawing/2014/main" id="{6CFB2D73-72ED-49EA-8F31-4FAEA5B4A8F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7" name="Freeform: Shape 16">
              <a:extLst>
                <a:ext uri="{FF2B5EF4-FFF2-40B4-BE49-F238E27FC236}">
                  <a16:creationId xmlns:a16="http://schemas.microsoft.com/office/drawing/2014/main" id="{016A1753-D54A-404F-B38C-C994DE6127C7}"/>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8" name="Freeform: Shape 17">
              <a:extLst>
                <a:ext uri="{FF2B5EF4-FFF2-40B4-BE49-F238E27FC236}">
                  <a16:creationId xmlns:a16="http://schemas.microsoft.com/office/drawing/2014/main" id="{C70FCCAC-9018-4471-86BA-97BB68D83EC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0" name="Freeform: Shape 18">
              <a:extLst>
                <a:ext uri="{FF2B5EF4-FFF2-40B4-BE49-F238E27FC236}">
                  <a16:creationId xmlns:a16="http://schemas.microsoft.com/office/drawing/2014/main" id="{E975386E-574C-451C-8215-CB2485141801}"/>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19">
              <a:extLst>
                <a:ext uri="{FF2B5EF4-FFF2-40B4-BE49-F238E27FC236}">
                  <a16:creationId xmlns:a16="http://schemas.microsoft.com/office/drawing/2014/main" id="{29C076B3-5321-4890-8341-F2CF68A2DDB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2" name="Freeform: Shape 20">
              <a:extLst>
                <a:ext uri="{FF2B5EF4-FFF2-40B4-BE49-F238E27FC236}">
                  <a16:creationId xmlns:a16="http://schemas.microsoft.com/office/drawing/2014/main" id="{BDF0AAEB-AD96-4A47-9A76-A9B8D81B996A}"/>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3" name="Freeform: Shape 21">
              <a:extLst>
                <a:ext uri="{FF2B5EF4-FFF2-40B4-BE49-F238E27FC236}">
                  <a16:creationId xmlns:a16="http://schemas.microsoft.com/office/drawing/2014/main" id="{3196F8FC-2D3F-4A84-B2A8-5FE4C685E32B}"/>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22">
              <a:extLst>
                <a:ext uri="{FF2B5EF4-FFF2-40B4-BE49-F238E27FC236}">
                  <a16:creationId xmlns:a16="http://schemas.microsoft.com/office/drawing/2014/main" id="{16FB16E2-D45C-4CF7-BD20-EC6BCBC555F8}"/>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graphicFrame>
        <p:nvGraphicFramePr>
          <p:cNvPr id="65" name="Table 24">
            <a:extLst>
              <a:ext uri="{FF2B5EF4-FFF2-40B4-BE49-F238E27FC236}">
                <a16:creationId xmlns:a16="http://schemas.microsoft.com/office/drawing/2014/main" id="{E22096A5-C0C5-4CEE-A07D-DEE594BE22BB}"/>
              </a:ext>
            </a:extLst>
          </p:cNvPr>
          <p:cNvGraphicFramePr>
            <a:graphicFrameLocks noGrp="1"/>
          </p:cNvGraphicFramePr>
          <p:nvPr>
            <p:extLst>
              <p:ext uri="{D42A27DB-BD31-4B8C-83A1-F6EECF244321}">
                <p14:modId xmlns:p14="http://schemas.microsoft.com/office/powerpoint/2010/main" val="3855943908"/>
              </p:ext>
            </p:extLst>
          </p:nvPr>
        </p:nvGraphicFramePr>
        <p:xfrm>
          <a:off x="8498017" y="5924242"/>
          <a:ext cx="1318255" cy="710487"/>
        </p:xfrm>
        <a:graphic>
          <a:graphicData uri="http://schemas.openxmlformats.org/drawingml/2006/table">
            <a:tbl>
              <a:tblPr firstRow="1" bandRow="1">
                <a:tableStyleId>{5C22544A-7EE6-4342-B048-85BDC9FD1C3A}</a:tableStyleId>
              </a:tblPr>
              <a:tblGrid>
                <a:gridCol w="704581">
                  <a:extLst>
                    <a:ext uri="{9D8B030D-6E8A-4147-A177-3AD203B41FA5}">
                      <a16:colId xmlns:a16="http://schemas.microsoft.com/office/drawing/2014/main" val="2785237355"/>
                    </a:ext>
                  </a:extLst>
                </a:gridCol>
                <a:gridCol w="613674">
                  <a:extLst>
                    <a:ext uri="{9D8B030D-6E8A-4147-A177-3AD203B41FA5}">
                      <a16:colId xmlns:a16="http://schemas.microsoft.com/office/drawing/2014/main" val="4039501386"/>
                    </a:ext>
                  </a:extLst>
                </a:gridCol>
              </a:tblGrid>
              <a:tr h="241337">
                <a:tc gridSpan="2">
                  <a:txBody>
                    <a:bodyPr/>
                    <a:lstStyle/>
                    <a:p>
                      <a:pPr marL="87313" indent="0" algn="ctr"/>
                      <a:r>
                        <a:rPr lang="en-US" sz="800" kern="1200" spc="-10" dirty="0">
                          <a:solidFill>
                            <a:srgbClr val="164A69"/>
                          </a:solidFill>
                          <a:latin typeface="Montserrat" pitchFamily="2" charset="-52"/>
                          <a:ea typeface="+mn-ea"/>
                        </a:rPr>
                        <a:t>Fergana region</a:t>
                      </a:r>
                      <a:endParaRPr lang="ru-RU" sz="800" kern="1200" spc="-10" dirty="0">
                        <a:solidFill>
                          <a:srgbClr val="164A69"/>
                        </a:solidFill>
                        <a:latin typeface="Montserrat" pitchFamily="2" charset="-52"/>
                        <a:ea typeface="+mn-ea"/>
                      </a:endParaRPr>
                    </a:p>
                  </a:txBody>
                  <a:tcPr marL="0" marR="0" marT="0" marB="0" anchor="ctr">
                    <a:solidFill>
                      <a:srgbClr val="CCEBEE"/>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25310">
                <a:tc>
                  <a:txBody>
                    <a:bodyPr/>
                    <a:lstStyle/>
                    <a:p>
                      <a:pPr marL="87313" indent="0"/>
                      <a:r>
                        <a:rPr lang="en-GB" sz="800" kern="1200" spc="-10" dirty="0">
                          <a:solidFill>
                            <a:srgbClr val="164A69"/>
                          </a:solidFill>
                          <a:latin typeface="Montserrat" pitchFamily="2" charset="-52"/>
                          <a:ea typeface="+mn-ea"/>
                          <a:cs typeface="+mn-cs"/>
                        </a:rPr>
                        <a:t>Size</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ru-RU" sz="800" kern="1200" spc="-10" dirty="0">
                          <a:solidFill>
                            <a:srgbClr val="164A69"/>
                          </a:solidFill>
                          <a:latin typeface="Montserrat" pitchFamily="2" charset="-52"/>
                          <a:ea typeface="+mn-ea"/>
                        </a:rPr>
                        <a:t>6</a:t>
                      </a:r>
                      <a:r>
                        <a:rPr lang="en-US" sz="800" kern="1200" spc="-10" dirty="0">
                          <a:solidFill>
                            <a:srgbClr val="164A69"/>
                          </a:solidFill>
                          <a:latin typeface="Montserrat" pitchFamily="2" charset="-52"/>
                          <a:ea typeface="+mn-ea"/>
                        </a:rPr>
                        <a:t> </a:t>
                      </a:r>
                      <a:r>
                        <a:rPr lang="ru-RU" sz="800" kern="1200" spc="-10" dirty="0">
                          <a:solidFill>
                            <a:srgbClr val="164A69"/>
                          </a:solidFill>
                          <a:latin typeface="Montserrat" pitchFamily="2" charset="-52"/>
                          <a:ea typeface="+mn-ea"/>
                        </a:rPr>
                        <a:t>8</a:t>
                      </a:r>
                      <a:r>
                        <a:rPr lang="en-US" sz="800" kern="1200" spc="-10" dirty="0">
                          <a:solidFill>
                            <a:srgbClr val="164A69"/>
                          </a:solidFill>
                          <a:latin typeface="Montserrat" pitchFamily="2" charset="-52"/>
                          <a:ea typeface="+mn-ea"/>
                        </a:rPr>
                        <a:t>00</a:t>
                      </a:r>
                      <a:r>
                        <a:rPr lang="uz-Cyrl-UZ" sz="800" kern="1200" spc="-10" dirty="0">
                          <a:solidFill>
                            <a:srgbClr val="164A69"/>
                          </a:solidFill>
                          <a:latin typeface="Montserrat" pitchFamily="2" charset="-52"/>
                          <a:ea typeface="+mn-ea"/>
                        </a:rPr>
                        <a:t>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2222744316"/>
                  </a:ext>
                </a:extLst>
              </a:tr>
              <a:tr h="226970">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tc>
                  <a:txBody>
                    <a:bodyPr/>
                    <a:lstStyle/>
                    <a:p>
                      <a:pPr marL="87313" indent="0"/>
                      <a:r>
                        <a:rPr lang="en-GB" sz="800" kern="1200" spc="-10" dirty="0">
                          <a:solidFill>
                            <a:srgbClr val="164A69"/>
                          </a:solidFill>
                          <a:latin typeface="Montserrat" pitchFamily="2" charset="-52"/>
                          <a:ea typeface="+mn-ea"/>
                          <a:cs typeface="+mn-cs"/>
                        </a:rPr>
                        <a:t>  ~</a:t>
                      </a:r>
                      <a:r>
                        <a:rPr lang="uz-Cyrl-UZ" sz="800" kern="1200" spc="-10" dirty="0">
                          <a:solidFill>
                            <a:srgbClr val="164A69"/>
                          </a:solidFill>
                          <a:latin typeface="Montserrat" pitchFamily="2" charset="-52"/>
                          <a:ea typeface="+mn-ea"/>
                          <a:cs typeface="+mn-cs"/>
                        </a:rPr>
                        <a:t>4</a:t>
                      </a:r>
                      <a:r>
                        <a:rPr lang="en-GB" sz="800" kern="1200" spc="-10" dirty="0">
                          <a:solidFill>
                            <a:srgbClr val="164A69"/>
                          </a:solidFill>
                          <a:latin typeface="Montserrat" pitchFamily="2" charset="-52"/>
                          <a:ea typeface="+mn-ea"/>
                          <a:cs typeface="+mn-cs"/>
                        </a:rPr>
                        <a:t>,</a:t>
                      </a:r>
                      <a:r>
                        <a:rPr lang="ru-RU" sz="800" kern="1200" spc="-10" dirty="0">
                          <a:solidFill>
                            <a:srgbClr val="164A69"/>
                          </a:solidFill>
                          <a:latin typeface="Montserrat" pitchFamily="2" charset="-52"/>
                          <a:ea typeface="+mn-ea"/>
                          <a:cs typeface="+mn-cs"/>
                        </a:rPr>
                        <a:t>1</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162272106"/>
                  </a:ext>
                </a:extLst>
              </a:tr>
            </a:tbl>
          </a:graphicData>
        </a:graphic>
      </p:graphicFrame>
      <p:sp>
        <p:nvSpPr>
          <p:cNvPr id="66" name="Rectangle 21">
            <a:extLst>
              <a:ext uri="{FF2B5EF4-FFF2-40B4-BE49-F238E27FC236}">
                <a16:creationId xmlns:a16="http://schemas.microsoft.com/office/drawing/2014/main" id="{E1E50199-5872-457C-B50F-5435584E54F3}"/>
              </a:ext>
            </a:extLst>
          </p:cNvPr>
          <p:cNvSpPr/>
          <p:nvPr/>
        </p:nvSpPr>
        <p:spPr>
          <a:xfrm>
            <a:off x="10500999" y="4728195"/>
            <a:ext cx="1441218" cy="314272"/>
          </a:xfrm>
          <a:prstGeom prst="rect">
            <a:avLst/>
          </a:prstGeom>
          <a:noFill/>
          <a:ln w="9525">
            <a:solidFill>
              <a:srgbClr val="5E9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GB" sz="800" b="1" i="0" u="none" strike="noStrike" kern="1200" cap="none" spc="0" normalizeH="0" baseline="0" noProof="0" dirty="0">
                <a:ln>
                  <a:noFill/>
                </a:ln>
                <a:solidFill>
                  <a:srgbClr val="00425F"/>
                </a:solidFill>
                <a:effectLst/>
                <a:uLnTx/>
                <a:uFillTx/>
                <a:latin typeface="Montserrat" pitchFamily="2" charset="-52"/>
                <a:ea typeface="+mn-ea"/>
                <a:cs typeface="+mn-cs"/>
              </a:rPr>
              <a:t>Fergana region</a:t>
            </a:r>
          </a:p>
        </p:txBody>
      </p:sp>
      <p:cxnSp>
        <p:nvCxnSpPr>
          <p:cNvPr id="67" name="Connector: Elbow 26">
            <a:extLst>
              <a:ext uri="{FF2B5EF4-FFF2-40B4-BE49-F238E27FC236}">
                <a16:creationId xmlns:a16="http://schemas.microsoft.com/office/drawing/2014/main" id="{11F42D09-B942-4DD6-958A-0B08F83264E2}"/>
              </a:ext>
            </a:extLst>
          </p:cNvPr>
          <p:cNvCxnSpPr>
            <a:cxnSpLocks/>
          </p:cNvCxnSpPr>
          <p:nvPr/>
        </p:nvCxnSpPr>
        <p:spPr>
          <a:xfrm rot="16200000" flipH="1">
            <a:off x="11252451" y="5513117"/>
            <a:ext cx="979946" cy="13751"/>
          </a:xfrm>
          <a:prstGeom prst="bentConnector3">
            <a:avLst>
              <a:gd name="adj1" fmla="val 50000"/>
            </a:avLst>
          </a:prstGeom>
          <a:ln w="6350">
            <a:solidFill>
              <a:srgbClr val="5E90A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object 32">
            <a:extLst>
              <a:ext uri="{FF2B5EF4-FFF2-40B4-BE49-F238E27FC236}">
                <a16:creationId xmlns:a16="http://schemas.microsoft.com/office/drawing/2014/main" id="{69F6A5D8-A86F-4C76-90EF-08D06D5DF334}"/>
              </a:ext>
            </a:extLst>
          </p:cNvPr>
          <p:cNvSpPr txBox="1"/>
          <p:nvPr/>
        </p:nvSpPr>
        <p:spPr>
          <a:xfrm>
            <a:off x="6101845" y="1268030"/>
            <a:ext cx="1950085" cy="166711"/>
          </a:xfrm>
          <a:prstGeom prst="rect">
            <a:avLst/>
          </a:prstGeom>
        </p:spPr>
        <p:txBody>
          <a:bodyPr vert="horz" wrap="square" lIns="0" tIns="12699" rIns="0" bIns="0" rtlCol="0">
            <a:spAutoFit/>
          </a:bodyPr>
          <a:lstStyle/>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Cost of the project: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4" name="object 29">
            <a:extLst>
              <a:ext uri="{FF2B5EF4-FFF2-40B4-BE49-F238E27FC236}">
                <a16:creationId xmlns:a16="http://schemas.microsoft.com/office/drawing/2014/main" id="{9B0CAE90-9AED-45E3-A170-12CE536508DA}"/>
              </a:ext>
            </a:extLst>
          </p:cNvPr>
          <p:cNvSpPr txBox="1"/>
          <p:nvPr/>
        </p:nvSpPr>
        <p:spPr>
          <a:xfrm>
            <a:off x="5725886" y="4551704"/>
            <a:ext cx="2644797" cy="364201"/>
          </a:xfrm>
          <a:prstGeom prst="rect">
            <a:avLst/>
          </a:prstGeom>
        </p:spPr>
        <p:txBody>
          <a:bodyPr vert="horz" wrap="square" lIns="0" tIns="12699" rIns="0" bIns="0" rtlCol="0">
            <a:spAutoFit/>
          </a:bodyPr>
          <a:lstStyle/>
          <a:p>
            <a:pPr marL="12701">
              <a:spcBef>
                <a:spcPts val="100"/>
              </a:spcBef>
            </a:pPr>
            <a:r>
              <a:rPr lang="en-US" sz="1200" b="1" spc="-10" dirty="0">
                <a:solidFill>
                  <a:srgbClr val="5BC4BF"/>
                </a:solidFill>
                <a:latin typeface="Montserrat" pitchFamily="2" charset="-52"/>
              </a:rPr>
              <a:t>Project initiator</a:t>
            </a:r>
            <a:endParaRPr lang="ru-RU" sz="1000" spc="-25" dirty="0">
              <a:solidFill>
                <a:srgbClr val="00425F"/>
              </a:solidFill>
              <a:latin typeface="Montserrat" pitchFamily="2" charset="-52"/>
            </a:endParaRPr>
          </a:p>
          <a:p>
            <a:pPr marL="12701" marR="0" lvl="0" indent="0" algn="l" defTabSz="914400" rtl="0" eaLnBrk="1" fontAlgn="auto" latinLnBrk="0" hangingPunct="1">
              <a:lnSpc>
                <a:spcPct val="100000"/>
              </a:lnSpc>
              <a:spcBef>
                <a:spcPts val="100"/>
              </a:spcBef>
              <a:spcAft>
                <a:spcPts val="0"/>
              </a:spcAft>
              <a:buClrTx/>
              <a:buSzTx/>
              <a:buFontTx/>
              <a:buNone/>
              <a:tabLst/>
              <a:defRPr/>
            </a:pPr>
            <a:r>
              <a:rPr lang="ru-RU" sz="1000" spc="-25" dirty="0">
                <a:solidFill>
                  <a:srgbClr val="00425F"/>
                </a:solidFill>
                <a:latin typeface="Montserrat" pitchFamily="2" charset="-52"/>
              </a:rPr>
              <a:t>ОК </a:t>
            </a:r>
            <a:r>
              <a:rPr lang="en-US" sz="1000" spc="-25" dirty="0">
                <a:solidFill>
                  <a:srgbClr val="00425F"/>
                </a:solidFill>
                <a:latin typeface="Montserrat" pitchFamily="2" charset="-52"/>
              </a:rPr>
              <a:t>«ZARINA MARIYAM»</a:t>
            </a:r>
            <a:endParaRPr kumimoji="0" sz="1000" b="1"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pic>
        <p:nvPicPr>
          <p:cNvPr id="75" name="Рисунок 74">
            <a:extLst>
              <a:ext uri="{FF2B5EF4-FFF2-40B4-BE49-F238E27FC236}">
                <a16:creationId xmlns:a16="http://schemas.microsoft.com/office/drawing/2014/main" id="{88517B5D-93A0-453B-833F-95EB00A5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1" y="-43141"/>
            <a:ext cx="1676400" cy="796248"/>
          </a:xfrm>
          <a:prstGeom prst="rect">
            <a:avLst/>
          </a:prstGeom>
        </p:spPr>
      </p:pic>
      <p:sp>
        <p:nvSpPr>
          <p:cNvPr id="76" name="object 2">
            <a:extLst>
              <a:ext uri="{FF2B5EF4-FFF2-40B4-BE49-F238E27FC236}">
                <a16:creationId xmlns:a16="http://schemas.microsoft.com/office/drawing/2014/main" id="{2C33DE4C-31F6-44CB-8E7C-B22C94A2EA07}"/>
              </a:ext>
            </a:extLst>
          </p:cNvPr>
          <p:cNvSpPr/>
          <p:nvPr/>
        </p:nvSpPr>
        <p:spPr>
          <a:xfrm>
            <a:off x="5495504" y="181361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7" name="object 2">
            <a:extLst>
              <a:ext uri="{FF2B5EF4-FFF2-40B4-BE49-F238E27FC236}">
                <a16:creationId xmlns:a16="http://schemas.microsoft.com/office/drawing/2014/main" id="{A46BE272-1CC8-40FD-9738-168841B1C0AD}"/>
              </a:ext>
            </a:extLst>
          </p:cNvPr>
          <p:cNvSpPr/>
          <p:nvPr/>
        </p:nvSpPr>
        <p:spPr>
          <a:xfrm>
            <a:off x="5495504" y="1131415"/>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9" name="object 19">
            <a:extLst>
              <a:ext uri="{FF2B5EF4-FFF2-40B4-BE49-F238E27FC236}">
                <a16:creationId xmlns:a16="http://schemas.microsoft.com/office/drawing/2014/main" id="{63767786-C57D-4644-8DD5-2B8CE26B4403}"/>
              </a:ext>
            </a:extLst>
          </p:cNvPr>
          <p:cNvSpPr txBox="1"/>
          <p:nvPr/>
        </p:nvSpPr>
        <p:spPr>
          <a:xfrm>
            <a:off x="5734984" y="5182920"/>
            <a:ext cx="2644798" cy="1233928"/>
          </a:xfrm>
          <a:prstGeom prst="rect">
            <a:avLst/>
          </a:prstGeom>
        </p:spPr>
        <p:txBody>
          <a:bodyPr vert="horz" wrap="square" lIns="0" tIns="24130" rIns="0" bIns="0" rtlCol="0">
            <a:spAutoFit/>
          </a:bodyPr>
          <a:lstStyle/>
          <a:p>
            <a:pPr marR="38100" algn="just">
              <a:lnSpc>
                <a:spcPct val="92100"/>
              </a:lnSpc>
              <a:spcBef>
                <a:spcPts val="95"/>
              </a:spcBef>
              <a:tabLst>
                <a:tab pos="184785" algn="l"/>
              </a:tabLst>
              <a:defRPr/>
            </a:pPr>
            <a:r>
              <a:rPr lang="en-US" sz="1000" spc="-25" dirty="0">
                <a:solidFill>
                  <a:srgbClr val="00425F"/>
                </a:solidFill>
                <a:latin typeface="Montserrat" pitchFamily="2" charset="-52"/>
              </a:rPr>
              <a:t>Established on February 1, 2024.</a:t>
            </a:r>
          </a:p>
          <a:p>
            <a:pPr marR="38100" algn="just">
              <a:lnSpc>
                <a:spcPct val="92100"/>
              </a:lnSpc>
              <a:spcBef>
                <a:spcPts val="95"/>
              </a:spcBef>
              <a:tabLst>
                <a:tab pos="184785" algn="l"/>
              </a:tabLst>
              <a:defRPr/>
            </a:pPr>
            <a:endParaRPr lang="en-US" sz="1000" spc="-25" dirty="0">
              <a:solidFill>
                <a:srgbClr val="00425F"/>
              </a:solidFill>
              <a:latin typeface="Montserrat" pitchFamily="2" charset="-52"/>
            </a:endParaRPr>
          </a:p>
          <a:p>
            <a:pPr marR="38100" algn="just">
              <a:lnSpc>
                <a:spcPct val="92100"/>
              </a:lnSpc>
              <a:spcBef>
                <a:spcPts val="95"/>
              </a:spcBef>
              <a:tabLst>
                <a:tab pos="184785" algn="l"/>
              </a:tabLst>
              <a:defRPr/>
            </a:pPr>
            <a:r>
              <a:rPr lang="en-US" sz="1000" spc="-25" dirty="0">
                <a:solidFill>
                  <a:srgbClr val="00425F"/>
                </a:solidFill>
                <a:latin typeface="Montserrat" pitchFamily="2" charset="-52"/>
              </a:rPr>
              <a:t>Authorized capital – 10.0 million sums.</a:t>
            </a:r>
          </a:p>
          <a:p>
            <a:pPr marR="38100" algn="just">
              <a:lnSpc>
                <a:spcPct val="92100"/>
              </a:lnSpc>
              <a:spcBef>
                <a:spcPts val="95"/>
              </a:spcBef>
              <a:tabLst>
                <a:tab pos="184785" algn="l"/>
              </a:tabLst>
              <a:defRPr/>
            </a:pPr>
            <a:r>
              <a:rPr lang="en-US" sz="1000" spc="-25" dirty="0">
                <a:solidFill>
                  <a:srgbClr val="00425F"/>
                </a:solidFill>
                <a:latin typeface="Montserrat" pitchFamily="2" charset="-52"/>
              </a:rPr>
              <a:t>Founders: Sh. </a:t>
            </a:r>
            <a:r>
              <a:rPr lang="en-US" sz="1000" spc="-25" dirty="0" err="1">
                <a:solidFill>
                  <a:srgbClr val="00425F"/>
                </a:solidFill>
                <a:latin typeface="Montserrat" pitchFamily="2" charset="-52"/>
              </a:rPr>
              <a:t>Inobiddinov</a:t>
            </a:r>
            <a:r>
              <a:rPr lang="en-US" sz="1000" spc="-25" dirty="0">
                <a:solidFill>
                  <a:srgbClr val="00425F"/>
                </a:solidFill>
                <a:latin typeface="Montserrat" pitchFamily="2" charset="-52"/>
              </a:rPr>
              <a:t> – 50.0%</a:t>
            </a:r>
          </a:p>
          <a:p>
            <a:pPr marR="38100" algn="just">
              <a:lnSpc>
                <a:spcPct val="92100"/>
              </a:lnSpc>
              <a:spcBef>
                <a:spcPts val="95"/>
              </a:spcBef>
              <a:tabLst>
                <a:tab pos="184785" algn="l"/>
              </a:tabLst>
              <a:defRPr/>
            </a:pPr>
            <a:r>
              <a:rPr lang="en-US" sz="1000" spc="-25" dirty="0">
                <a:solidFill>
                  <a:srgbClr val="00425F"/>
                </a:solidFill>
                <a:latin typeface="Montserrat" pitchFamily="2" charset="-52"/>
              </a:rPr>
              <a:t>I. </a:t>
            </a:r>
            <a:r>
              <a:rPr lang="en-US" sz="1000" spc="-25" dirty="0" err="1">
                <a:solidFill>
                  <a:srgbClr val="00425F"/>
                </a:solidFill>
                <a:latin typeface="Montserrat" pitchFamily="2" charset="-52"/>
              </a:rPr>
              <a:t>Arentoev</a:t>
            </a:r>
            <a:r>
              <a:rPr lang="en-US" sz="1000" spc="-25" dirty="0">
                <a:solidFill>
                  <a:srgbClr val="00425F"/>
                </a:solidFill>
                <a:latin typeface="Montserrat" pitchFamily="2" charset="-52"/>
              </a:rPr>
              <a:t> – 50.0%</a:t>
            </a:r>
          </a:p>
          <a:p>
            <a:pPr marR="38100" algn="just">
              <a:lnSpc>
                <a:spcPct val="92100"/>
              </a:lnSpc>
              <a:spcBef>
                <a:spcPts val="95"/>
              </a:spcBef>
              <a:tabLst>
                <a:tab pos="184785" algn="l"/>
              </a:tabLst>
              <a:defRPr/>
            </a:pPr>
            <a:endParaRPr lang="en-US" sz="1000" spc="-25" dirty="0">
              <a:solidFill>
                <a:srgbClr val="00425F"/>
              </a:solidFill>
              <a:latin typeface="Montserrat" pitchFamily="2" charset="-52"/>
            </a:endParaRPr>
          </a:p>
          <a:p>
            <a:pPr marR="38100" algn="just">
              <a:lnSpc>
                <a:spcPct val="92100"/>
              </a:lnSpc>
              <a:spcBef>
                <a:spcPts val="95"/>
              </a:spcBef>
              <a:tabLst>
                <a:tab pos="184785" algn="l"/>
              </a:tabLst>
              <a:defRPr/>
            </a:pPr>
            <a:r>
              <a:rPr lang="en-US" sz="1000" spc="-25" dirty="0">
                <a:solidFill>
                  <a:srgbClr val="00425F"/>
                </a:solidFill>
                <a:latin typeface="Montserrat" pitchFamily="2" charset="-52"/>
              </a:rPr>
              <a:t>Fergana Region, Fergana District, </a:t>
            </a:r>
            <a:r>
              <a:rPr lang="en-US" sz="1000" spc="-25" dirty="0" err="1">
                <a:solidFill>
                  <a:srgbClr val="00425F"/>
                </a:solidFill>
                <a:latin typeface="Montserrat" pitchFamily="2" charset="-52"/>
              </a:rPr>
              <a:t>Lyangar</a:t>
            </a:r>
            <a:r>
              <a:rPr lang="en-US" sz="1000" spc="-25" dirty="0">
                <a:solidFill>
                  <a:srgbClr val="00425F"/>
                </a:solidFill>
                <a:latin typeface="Montserrat" pitchFamily="2" charset="-52"/>
              </a:rPr>
              <a:t> Street, House 15</a:t>
            </a:r>
            <a:endParaRPr sz="1000" spc="-25" dirty="0">
              <a:solidFill>
                <a:srgbClr val="00425F"/>
              </a:solidFill>
              <a:latin typeface="Montserrat" pitchFamily="2" charset="-52"/>
            </a:endParaRPr>
          </a:p>
        </p:txBody>
      </p:sp>
      <p:sp>
        <p:nvSpPr>
          <p:cNvPr id="80" name="object 10">
            <a:extLst>
              <a:ext uri="{FF2B5EF4-FFF2-40B4-BE49-F238E27FC236}">
                <a16:creationId xmlns:a16="http://schemas.microsoft.com/office/drawing/2014/main" id="{BED2BCBB-8E7D-43AD-9961-1E7C8248970A}"/>
              </a:ext>
            </a:extLst>
          </p:cNvPr>
          <p:cNvSpPr txBox="1"/>
          <p:nvPr/>
        </p:nvSpPr>
        <p:spPr>
          <a:xfrm>
            <a:off x="2929855" y="1390870"/>
            <a:ext cx="2412584" cy="526938"/>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1000" spc="-10" dirty="0">
                <a:solidFill>
                  <a:srgbClr val="00425F"/>
                </a:solidFill>
                <a:latin typeface="Montserrat" pitchFamily="2" charset="-52"/>
                <a:cs typeface="Arial MT"/>
              </a:rPr>
              <a:t>Manufacture of wheelchairs, prosthetic and orthopedic devices, and rehabilitation equipment</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17" name="AutoShape 2" descr="Picture background">
            <a:extLst>
              <a:ext uri="{FF2B5EF4-FFF2-40B4-BE49-F238E27FC236}">
                <a16:creationId xmlns:a16="http://schemas.microsoft.com/office/drawing/2014/main" id="{7CDF0741-0E21-4674-A181-0881F8E5772A}"/>
              </a:ext>
            </a:extLst>
          </p:cNvPr>
          <p:cNvSpPr>
            <a:spLocks noChangeAspect="1" noChangeArrowheads="1"/>
          </p:cNvSpPr>
          <p:nvPr/>
        </p:nvSpPr>
        <p:spPr bwMode="auto">
          <a:xfrm>
            <a:off x="5836778" y="1646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object 10">
            <a:extLst>
              <a:ext uri="{FF2B5EF4-FFF2-40B4-BE49-F238E27FC236}">
                <a16:creationId xmlns:a16="http://schemas.microsoft.com/office/drawing/2014/main" id="{ACEEF6CC-3704-4BC8-8E71-0D19BF7E989A}"/>
              </a:ext>
            </a:extLst>
          </p:cNvPr>
          <p:cNvSpPr txBox="1"/>
          <p:nvPr/>
        </p:nvSpPr>
        <p:spPr>
          <a:xfrm>
            <a:off x="184955" y="2697258"/>
            <a:ext cx="5186604" cy="1949507"/>
          </a:xfrm>
          <a:prstGeom prst="rect">
            <a:avLst/>
          </a:prstGeom>
        </p:spPr>
        <p:txBody>
          <a:bodyPr vert="horz" wrap="square" lIns="0" tIns="12699" rIns="0" bIns="0" rtlCol="0">
            <a:spAutoFit/>
          </a:bodyPr>
          <a:lstStyle/>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The wheelchair market is </a:t>
            </a:r>
            <a:r>
              <a:rPr lang="en-US" sz="1000" spc="-10" dirty="0">
                <a:latin typeface="Montserrat" pitchFamily="2" charset="-52"/>
              </a:rPr>
              <a:t>an important segment in the healthcare and assistive technology sectors, which affects the quality of life of people with mobility issues.</a:t>
            </a:r>
            <a:endParaRPr lang="ru-RU" sz="1000" spc="-10" dirty="0">
              <a:latin typeface="Montserrat" pitchFamily="2" charset="-52"/>
            </a:endParaRPr>
          </a:p>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Investments in this industry </a:t>
            </a:r>
            <a:r>
              <a:rPr lang="en-US" sz="1000" spc="-10" dirty="0">
                <a:latin typeface="Montserrat" pitchFamily="2" charset="-52"/>
              </a:rPr>
              <a:t>are associated with growing demand for wheelchairs, technological innovations, and government initiatives aimed at promoting accessibility.</a:t>
            </a:r>
            <a:endParaRPr lang="ru-RU" sz="1000" spc="-10" dirty="0">
              <a:latin typeface="Montserrat" pitchFamily="2" charset="-52"/>
            </a:endParaRPr>
          </a:p>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Growth in demand </a:t>
            </a:r>
            <a:r>
              <a:rPr lang="en-US" sz="1000" spc="-10" dirty="0">
                <a:latin typeface="Montserrat" pitchFamily="2" charset="-52"/>
              </a:rPr>
              <a:t>due to the increasing prevalence of disability, aging population, and awareness of mobility aids. For example, in 2024, the wheelchair market volume exceeded USD 5.64 billion and is forecasted to reach USD 14.44 billion by 2037.</a:t>
            </a:r>
            <a:endParaRPr lang="ru-RU" sz="1000" spc="-10" dirty="0">
              <a:latin typeface="Montserrat" pitchFamily="2" charset="-52"/>
            </a:endParaRPr>
          </a:p>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Job creation for people with disabilities. </a:t>
            </a:r>
            <a:r>
              <a:rPr lang="en-US" sz="1000" spc="-10" dirty="0">
                <a:latin typeface="Montserrat" pitchFamily="2" charset="-52"/>
              </a:rPr>
              <a:t>Companies founded by people with disabilities often employ other individuals with limited abilities, contributing to their integration into society and improving their quality of life.</a:t>
            </a:r>
            <a:endParaRPr lang="ru-RU" sz="1000" spc="-10" dirty="0">
              <a:latin typeface="Montserrat" pitchFamily="2" charset="-52"/>
              <a:cs typeface="Arial MT"/>
            </a:endParaRPr>
          </a:p>
        </p:txBody>
      </p:sp>
      <p:sp>
        <p:nvSpPr>
          <p:cNvPr id="87" name="object 10">
            <a:extLst>
              <a:ext uri="{FF2B5EF4-FFF2-40B4-BE49-F238E27FC236}">
                <a16:creationId xmlns:a16="http://schemas.microsoft.com/office/drawing/2014/main" id="{08A247B2-6BC4-4987-8D59-73794881FC12}"/>
              </a:ext>
            </a:extLst>
          </p:cNvPr>
          <p:cNvSpPr txBox="1"/>
          <p:nvPr/>
        </p:nvSpPr>
        <p:spPr>
          <a:xfrm>
            <a:off x="2906279" y="951482"/>
            <a:ext cx="2649085" cy="159786"/>
          </a:xfrm>
          <a:prstGeom prst="rect">
            <a:avLst/>
          </a:prstGeom>
        </p:spPr>
        <p:txBody>
          <a:bodyPr vert="horz" wrap="square" lIns="0" tIns="12699" rIns="0" bIns="0" rtlCol="0">
            <a:spAutoFit/>
          </a:bodyPr>
          <a:lstStyle/>
          <a:p>
            <a:pPr marL="12701" marR="5080" lvl="0">
              <a:lnSpc>
                <a:spcPct val="113599"/>
              </a:lnSpc>
              <a:spcBef>
                <a:spcPts val="500"/>
              </a:spcBef>
              <a:tabLst>
                <a:tab pos="241313" algn="l"/>
              </a:tabLst>
              <a:defRPr/>
            </a:pPr>
            <a:r>
              <a:rPr lang="en-US" sz="900" spc="-10" dirty="0">
                <a:solidFill>
                  <a:srgbClr val="00425F"/>
                </a:solidFill>
                <a:latin typeface="Montserrat" pitchFamily="2" charset="-52"/>
                <a:cs typeface="Arial MT"/>
              </a:rPr>
              <a:t>Mechanical engineering and craftsmanship</a:t>
            </a:r>
            <a:endParaRPr kumimoji="0" lang="en-US" sz="9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89" name="object 10">
            <a:extLst>
              <a:ext uri="{FF2B5EF4-FFF2-40B4-BE49-F238E27FC236}">
                <a16:creationId xmlns:a16="http://schemas.microsoft.com/office/drawing/2014/main" id="{14000D3A-808E-46E3-ACC3-DF5E3795FE0D}"/>
              </a:ext>
            </a:extLst>
          </p:cNvPr>
          <p:cNvSpPr txBox="1"/>
          <p:nvPr/>
        </p:nvSpPr>
        <p:spPr>
          <a:xfrm>
            <a:off x="2647406" y="1160825"/>
            <a:ext cx="1998985" cy="197489"/>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525"/>
              </a:spcBef>
              <a:spcAft>
                <a:spcPts val="0"/>
              </a:spcAft>
              <a:buClrTx/>
              <a:buSzTx/>
              <a:buFontTx/>
              <a:buNone/>
              <a:tabLst/>
              <a:defRPr/>
            </a:pPr>
            <a:r>
              <a:rPr kumimoji="0" lang="en-US" sz="1200" b="1" i="0" u="none" strike="noStrike" kern="1200" cap="none" spc="-10" normalizeH="0" baseline="0" noProof="0" dirty="0">
                <a:ln>
                  <a:noFill/>
                </a:ln>
                <a:solidFill>
                  <a:srgbClr val="5BC4BF"/>
                </a:solidFill>
                <a:effectLst/>
                <a:uLnTx/>
                <a:uFillTx/>
                <a:latin typeface="Montserrat" pitchFamily="2" charset="-52"/>
                <a:ea typeface="+mn-ea"/>
                <a:cs typeface="+mn-cs"/>
              </a:rPr>
              <a:t>Goal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0" name="object 10">
            <a:extLst>
              <a:ext uri="{FF2B5EF4-FFF2-40B4-BE49-F238E27FC236}">
                <a16:creationId xmlns:a16="http://schemas.microsoft.com/office/drawing/2014/main" id="{596D2F02-D2A5-409A-8F8E-B8434BC0AFCD}"/>
              </a:ext>
            </a:extLst>
          </p:cNvPr>
          <p:cNvSpPr txBox="1"/>
          <p:nvPr/>
        </p:nvSpPr>
        <p:spPr>
          <a:xfrm>
            <a:off x="132336" y="2502878"/>
            <a:ext cx="3456190" cy="197489"/>
          </a:xfrm>
          <a:prstGeom prst="rect">
            <a:avLst/>
          </a:prstGeom>
        </p:spPr>
        <p:txBody>
          <a:bodyPr vert="horz" wrap="square" lIns="0" tIns="12699" rIns="0" bIns="0" rtlCol="0">
            <a:spAutoFit/>
          </a:bodyPr>
          <a:lstStyle/>
          <a:p>
            <a:pPr marL="12701" lvl="0" algn="ctr">
              <a:spcBef>
                <a:spcPts val="1525"/>
              </a:spcBef>
              <a:defRPr/>
            </a:pPr>
            <a:r>
              <a:rPr lang="en-US" sz="1200" b="1" spc="-10" dirty="0">
                <a:solidFill>
                  <a:srgbClr val="5BC4BF"/>
                </a:solidFill>
                <a:latin typeface="Montserrat" pitchFamily="2" charset="-52"/>
              </a:rPr>
              <a:t>Trends in the market of disability products</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1" name="object 10">
            <a:extLst>
              <a:ext uri="{FF2B5EF4-FFF2-40B4-BE49-F238E27FC236}">
                <a16:creationId xmlns:a16="http://schemas.microsoft.com/office/drawing/2014/main" id="{46346EB9-6B5F-406F-9107-FBA5D8EE2DA0}"/>
              </a:ext>
            </a:extLst>
          </p:cNvPr>
          <p:cNvSpPr txBox="1"/>
          <p:nvPr/>
        </p:nvSpPr>
        <p:spPr>
          <a:xfrm>
            <a:off x="2590039" y="1926912"/>
            <a:ext cx="1864774" cy="197489"/>
          </a:xfrm>
          <a:prstGeom prst="rect">
            <a:avLst/>
          </a:prstGeom>
        </p:spPr>
        <p:txBody>
          <a:bodyPr vert="horz" wrap="square" lIns="0" tIns="12699" rIns="0" bIns="0" rtlCol="0">
            <a:spAutoFit/>
          </a:bodyPr>
          <a:lstStyle/>
          <a:p>
            <a:pPr marL="12701" lvl="0" algn="ctr">
              <a:spcBef>
                <a:spcPts val="1525"/>
              </a:spcBef>
              <a:defRPr/>
            </a:pPr>
            <a:r>
              <a:rPr lang="en-US" sz="1200" b="1" spc="-10" dirty="0">
                <a:solidFill>
                  <a:srgbClr val="5BC4BF"/>
                </a:solidFill>
                <a:latin typeface="Montserrat" pitchFamily="2" charset="-52"/>
              </a:rPr>
              <a:t>Final products</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4" name="object 10">
            <a:extLst>
              <a:ext uri="{FF2B5EF4-FFF2-40B4-BE49-F238E27FC236}">
                <a16:creationId xmlns:a16="http://schemas.microsoft.com/office/drawing/2014/main" id="{27922923-B8B4-445B-BEC1-168208B17C86}"/>
              </a:ext>
            </a:extLst>
          </p:cNvPr>
          <p:cNvSpPr txBox="1"/>
          <p:nvPr/>
        </p:nvSpPr>
        <p:spPr>
          <a:xfrm>
            <a:off x="105575" y="5238538"/>
            <a:ext cx="5186604" cy="1183656"/>
          </a:xfrm>
          <a:prstGeom prst="rect">
            <a:avLst/>
          </a:prstGeom>
        </p:spPr>
        <p:txBody>
          <a:bodyPr vert="horz" wrap="square" lIns="0" tIns="12699" rIns="0" bIns="0" rtlCol="0">
            <a:spAutoFit/>
          </a:bodyPr>
          <a:lstStyle/>
          <a:p>
            <a:pPr marL="184151" marR="5080" lvl="0" indent="-171450" algn="just">
              <a:lnSpc>
                <a:spcPct val="113599"/>
              </a:lnSpc>
              <a:spcBef>
                <a:spcPts val="500"/>
              </a:spcBef>
              <a:buFont typeface="Wingdings" panose="05000000000000000000" pitchFamily="2" charset="2"/>
              <a:buChar char="ü"/>
              <a:tabLst>
                <a:tab pos="241313" algn="l"/>
              </a:tabLst>
              <a:defRPr/>
            </a:pPr>
            <a:r>
              <a:rPr lang="en-US" sz="1000" spc="-10" dirty="0">
                <a:solidFill>
                  <a:srgbClr val="00425F"/>
                </a:solidFill>
                <a:latin typeface="Montserrat" pitchFamily="2" charset="-52"/>
                <a:cs typeface="Arial MT"/>
              </a:rPr>
              <a:t>Exemption from the Single Tax Payment (UTP) and mandatory contributions to state targeted funds (except the Unified Social Tax, USP).</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1000" spc="-10" dirty="0">
                <a:solidFill>
                  <a:srgbClr val="00425F"/>
                </a:solidFill>
                <a:latin typeface="Montserrat" pitchFamily="2" charset="-52"/>
                <a:cs typeface="Arial MT"/>
              </a:rPr>
              <a:t>Exemption from customs duties (except fees for customs clearance) on component parts and spare parts, tools and instruments, computer and diagnostic equipment.</a:t>
            </a:r>
            <a:endParaRPr lang="ru-RU" sz="1000" spc="-10" dirty="0">
              <a:solidFill>
                <a:srgbClr val="00425F"/>
              </a:solidFill>
              <a:latin typeface="Montserrat" pitchFamily="2" charset="-52"/>
              <a:cs typeface="Arial MT"/>
            </a:endParaRP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1000" spc="-10" dirty="0">
                <a:solidFill>
                  <a:srgbClr val="00425F"/>
                </a:solidFill>
                <a:latin typeface="Montserrat" pitchFamily="2" charset="-52"/>
                <a:cs typeface="Arial MT"/>
              </a:rPr>
              <a:t>The banking sector was recommended to issue loans at the Central Bank refinancing rate to enterprises producing prosthetic and orthopedic products and technical rehabilitation aids.</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95" name="object 10">
            <a:extLst>
              <a:ext uri="{FF2B5EF4-FFF2-40B4-BE49-F238E27FC236}">
                <a16:creationId xmlns:a16="http://schemas.microsoft.com/office/drawing/2014/main" id="{C4C3A6C8-7DCD-4B0A-8B85-B049B2BBB2F7}"/>
              </a:ext>
            </a:extLst>
          </p:cNvPr>
          <p:cNvSpPr txBox="1"/>
          <p:nvPr/>
        </p:nvSpPr>
        <p:spPr>
          <a:xfrm>
            <a:off x="190321" y="4983873"/>
            <a:ext cx="3676406"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Benefits and preferences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0" name="object 33">
            <a:extLst>
              <a:ext uri="{FF2B5EF4-FFF2-40B4-BE49-F238E27FC236}">
                <a16:creationId xmlns:a16="http://schemas.microsoft.com/office/drawing/2014/main" id="{AE6E7D58-60A5-4EA8-BBA0-1DA914865412}"/>
              </a:ext>
            </a:extLst>
          </p:cNvPr>
          <p:cNvSpPr txBox="1"/>
          <p:nvPr/>
        </p:nvSpPr>
        <p:spPr>
          <a:xfrm>
            <a:off x="9733227" y="2869646"/>
            <a:ext cx="1343025"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~35</a:t>
            </a:r>
            <a:r>
              <a:rPr kumimoji="0" sz="1000" b="0" i="0" u="none" strike="noStrike" kern="1200" cap="none" spc="-6" normalizeH="0" baseline="0" noProof="0" dirty="0">
                <a:ln>
                  <a:noFill/>
                </a:ln>
                <a:solidFill>
                  <a:srgbClr val="00425F"/>
                </a:solidFill>
                <a:effectLst/>
                <a:uLnTx/>
                <a:uFillTx/>
                <a:latin typeface="Montserrat" pitchFamily="2" charset="-52"/>
                <a:ea typeface="+mn-ea"/>
                <a:cs typeface="Arial MT"/>
              </a:rPr>
              <a:t> </a:t>
            </a:r>
            <a:r>
              <a:rPr lang="en-US" sz="1000" spc="-6" dirty="0">
                <a:solidFill>
                  <a:srgbClr val="00425F"/>
                </a:solidFill>
                <a:latin typeface="Montserrat" pitchFamily="2" charset="-52"/>
                <a:cs typeface="Arial MT"/>
              </a:rPr>
              <a:t>employees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01" name="object 38">
            <a:extLst>
              <a:ext uri="{FF2B5EF4-FFF2-40B4-BE49-F238E27FC236}">
                <a16:creationId xmlns:a16="http://schemas.microsoft.com/office/drawing/2014/main" id="{0B48B8F0-3E87-4EC3-AEB8-A42F14D3850F}"/>
              </a:ext>
            </a:extLst>
          </p:cNvPr>
          <p:cNvSpPr/>
          <p:nvPr/>
        </p:nvSpPr>
        <p:spPr>
          <a:xfrm>
            <a:off x="8705119"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2" name="object 38">
            <a:extLst>
              <a:ext uri="{FF2B5EF4-FFF2-40B4-BE49-F238E27FC236}">
                <a16:creationId xmlns:a16="http://schemas.microsoft.com/office/drawing/2014/main" id="{9E045137-14F2-4940-B6CB-18A8907C5D23}"/>
              </a:ext>
            </a:extLst>
          </p:cNvPr>
          <p:cNvSpPr/>
          <p:nvPr/>
        </p:nvSpPr>
        <p:spPr>
          <a:xfrm>
            <a:off x="5665786"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03" name="Picture 4" descr="Размер ">
            <a:extLst>
              <a:ext uri="{FF2B5EF4-FFF2-40B4-BE49-F238E27FC236}">
                <a16:creationId xmlns:a16="http://schemas.microsoft.com/office/drawing/2014/main" id="{C7DFA4DF-20E3-4F5C-B887-5523A670CA55}"/>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406" y="2728107"/>
            <a:ext cx="466049" cy="46604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Рабочие ">
            <a:extLst>
              <a:ext uri="{FF2B5EF4-FFF2-40B4-BE49-F238E27FC236}">
                <a16:creationId xmlns:a16="http://schemas.microsoft.com/office/drawing/2014/main" id="{2C8F82EE-2E6C-48B1-890C-A13A322D452F}"/>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51592" y="2788481"/>
            <a:ext cx="367453" cy="367453"/>
          </a:xfrm>
          <a:prstGeom prst="rect">
            <a:avLst/>
          </a:prstGeom>
          <a:noFill/>
          <a:extLst>
            <a:ext uri="{909E8E84-426E-40DD-AFC4-6F175D3DCCD1}">
              <a14:hiddenFill xmlns:a14="http://schemas.microsoft.com/office/drawing/2010/main">
                <a:solidFill>
                  <a:srgbClr val="FFFFFF"/>
                </a:solidFill>
              </a14:hiddenFill>
            </a:ext>
          </a:extLst>
        </p:spPr>
      </p:pic>
      <p:sp>
        <p:nvSpPr>
          <p:cNvPr id="105" name="object 32">
            <a:extLst>
              <a:ext uri="{FF2B5EF4-FFF2-40B4-BE49-F238E27FC236}">
                <a16:creationId xmlns:a16="http://schemas.microsoft.com/office/drawing/2014/main" id="{7B43C286-2843-4131-8D4E-2BF5D71EEE8A}"/>
              </a:ext>
            </a:extLst>
          </p:cNvPr>
          <p:cNvSpPr txBox="1"/>
          <p:nvPr/>
        </p:nvSpPr>
        <p:spPr>
          <a:xfrm>
            <a:off x="6241887" y="2775948"/>
            <a:ext cx="1950085" cy="333424"/>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Payback period </a:t>
            </a: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3,3 years</a:t>
            </a:r>
          </a:p>
        </p:txBody>
      </p:sp>
      <p:pic>
        <p:nvPicPr>
          <p:cNvPr id="23" name="Рисунок 22">
            <a:extLst>
              <a:ext uri="{FF2B5EF4-FFF2-40B4-BE49-F238E27FC236}">
                <a16:creationId xmlns:a16="http://schemas.microsoft.com/office/drawing/2014/main" id="{8696ED9B-CC66-4570-A090-CA9707024326}"/>
              </a:ext>
            </a:extLst>
          </p:cNvPr>
          <p:cNvPicPr>
            <a:picLocks noChangeAspect="1"/>
          </p:cNvPicPr>
          <p:nvPr/>
        </p:nvPicPr>
        <p:blipFill>
          <a:blip r:embed="rId7">
            <a:duotone>
              <a:schemeClr val="accent1">
                <a:shade val="45000"/>
                <a:satMod val="135000"/>
              </a:schemeClr>
              <a:prstClr val="white"/>
            </a:duotone>
          </a:blip>
          <a:stretch>
            <a:fillRect/>
          </a:stretch>
        </p:blipFill>
        <p:spPr>
          <a:xfrm>
            <a:off x="5700611" y="1239771"/>
            <a:ext cx="380830" cy="380830"/>
          </a:xfrm>
          <a:prstGeom prst="rect">
            <a:avLst/>
          </a:prstGeom>
        </p:spPr>
      </p:pic>
      <p:pic>
        <p:nvPicPr>
          <p:cNvPr id="30" name="Рисунок 29">
            <a:extLst>
              <a:ext uri="{FF2B5EF4-FFF2-40B4-BE49-F238E27FC236}">
                <a16:creationId xmlns:a16="http://schemas.microsoft.com/office/drawing/2014/main" id="{55D907E1-CDD0-439C-81E2-F52CAE830555}"/>
              </a:ext>
            </a:extLst>
          </p:cNvPr>
          <p:cNvPicPr>
            <a:picLocks noChangeAspect="1"/>
          </p:cNvPicPr>
          <p:nvPr/>
        </p:nvPicPr>
        <p:blipFill>
          <a:blip r:embed="rId8">
            <a:duotone>
              <a:schemeClr val="accent1">
                <a:shade val="45000"/>
                <a:satMod val="135000"/>
              </a:schemeClr>
              <a:prstClr val="white"/>
            </a:duotone>
          </a:blip>
          <a:stretch>
            <a:fillRect/>
          </a:stretch>
        </p:blipFill>
        <p:spPr>
          <a:xfrm>
            <a:off x="8742500" y="1195698"/>
            <a:ext cx="542353" cy="542353"/>
          </a:xfrm>
          <a:prstGeom prst="rect">
            <a:avLst/>
          </a:prstGeom>
        </p:spPr>
      </p:pic>
      <p:sp>
        <p:nvSpPr>
          <p:cNvPr id="112" name="object 21">
            <a:extLst>
              <a:ext uri="{FF2B5EF4-FFF2-40B4-BE49-F238E27FC236}">
                <a16:creationId xmlns:a16="http://schemas.microsoft.com/office/drawing/2014/main" id="{FE83AB74-E9C1-4AA3-B01B-D2F5071BD2FB}"/>
              </a:ext>
            </a:extLst>
          </p:cNvPr>
          <p:cNvSpPr txBox="1"/>
          <p:nvPr/>
        </p:nvSpPr>
        <p:spPr>
          <a:xfrm>
            <a:off x="6535715" y="1421686"/>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0,5 </a:t>
            </a:r>
            <a:r>
              <a:rPr lang="en-US" sz="1000" dirty="0" err="1">
                <a:solidFill>
                  <a:srgbClr val="00425F"/>
                </a:solidFill>
                <a:latin typeface="Montserrat" pitchFamily="2" charset="-52"/>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5" name="object 21">
            <a:extLst>
              <a:ext uri="{FF2B5EF4-FFF2-40B4-BE49-F238E27FC236}">
                <a16:creationId xmlns:a16="http://schemas.microsoft.com/office/drawing/2014/main" id="{71C893CD-97C7-4868-B95A-F464A41194F2}"/>
              </a:ext>
            </a:extLst>
          </p:cNvPr>
          <p:cNvSpPr txBox="1"/>
          <p:nvPr/>
        </p:nvSpPr>
        <p:spPr>
          <a:xfrm>
            <a:off x="9830319" y="135585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0,4 </a:t>
            </a:r>
            <a:r>
              <a:rPr lang="en-US" sz="1000" dirty="0" err="1">
                <a:solidFill>
                  <a:srgbClr val="00425F"/>
                </a:solidFill>
                <a:latin typeface="Montserrat" pitchFamily="2" charset="-52"/>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6" name="object 2">
            <a:extLst>
              <a:ext uri="{FF2B5EF4-FFF2-40B4-BE49-F238E27FC236}">
                <a16:creationId xmlns:a16="http://schemas.microsoft.com/office/drawing/2014/main" id="{4CE6C8C4-A457-424B-9715-4EEA814F3FD8}"/>
              </a:ext>
            </a:extLst>
          </p:cNvPr>
          <p:cNvSpPr/>
          <p:nvPr/>
        </p:nvSpPr>
        <p:spPr>
          <a:xfrm>
            <a:off x="5495504" y="3353931"/>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0" name="object 31">
            <a:extLst>
              <a:ext uri="{FF2B5EF4-FFF2-40B4-BE49-F238E27FC236}">
                <a16:creationId xmlns:a16="http://schemas.microsoft.com/office/drawing/2014/main" id="{AF73FAFB-BDEB-4393-A1F7-3F4208F5D787}"/>
              </a:ext>
            </a:extLst>
          </p:cNvPr>
          <p:cNvSpPr txBox="1"/>
          <p:nvPr/>
        </p:nvSpPr>
        <p:spPr>
          <a:xfrm>
            <a:off x="6167298" y="2180652"/>
            <a:ext cx="2024674"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kumimoji="0" lang="ru-RU" sz="1000" b="0" i="0" u="none" strike="noStrike" kern="1200" cap="none" spc="10" normalizeH="0" baseline="0" noProof="0" dirty="0">
                <a:ln>
                  <a:noFill/>
                </a:ln>
                <a:solidFill>
                  <a:srgbClr val="00425F"/>
                </a:solidFill>
                <a:effectLst/>
                <a:uLnTx/>
                <a:uFillTx/>
                <a:latin typeface="Montserrat" pitchFamily="2" charset="-52"/>
                <a:ea typeface="+mn-ea"/>
                <a:cs typeface="+mn-cs"/>
              </a:rPr>
              <a:t>3000 </a:t>
            </a:r>
            <a:r>
              <a:rPr lang="en-US" sz="1000" spc="10" dirty="0">
                <a:solidFill>
                  <a:srgbClr val="00425F"/>
                </a:solidFill>
                <a:latin typeface="Montserrat" pitchFamily="2" charset="-52"/>
              </a:rPr>
              <a:t>products (per year)</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8" name="object 10">
            <a:extLst>
              <a:ext uri="{FF2B5EF4-FFF2-40B4-BE49-F238E27FC236}">
                <a16:creationId xmlns:a16="http://schemas.microsoft.com/office/drawing/2014/main" id="{4FA4085D-981D-45EC-A823-463464D688BA}"/>
              </a:ext>
            </a:extLst>
          </p:cNvPr>
          <p:cNvSpPr txBox="1"/>
          <p:nvPr/>
        </p:nvSpPr>
        <p:spPr>
          <a:xfrm>
            <a:off x="2898063" y="2096562"/>
            <a:ext cx="2412584" cy="351505"/>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1000" spc="-10" dirty="0">
                <a:solidFill>
                  <a:srgbClr val="00425F"/>
                </a:solidFill>
                <a:latin typeface="Montserrat" pitchFamily="2" charset="-52"/>
                <a:cs typeface="Arial MT"/>
              </a:rPr>
              <a:t>Wheelchairs, canes, crutches, and other devices</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pic>
        <p:nvPicPr>
          <p:cNvPr id="3" name="Рисунок 2">
            <a:extLst>
              <a:ext uri="{FF2B5EF4-FFF2-40B4-BE49-F238E27FC236}">
                <a16:creationId xmlns:a16="http://schemas.microsoft.com/office/drawing/2014/main" id="{D05745A8-C1E3-432D-9659-7A1ADAFE7A2B}"/>
              </a:ext>
            </a:extLst>
          </p:cNvPr>
          <p:cNvPicPr>
            <a:picLocks noChangeAspect="1"/>
          </p:cNvPicPr>
          <p:nvPr/>
        </p:nvPicPr>
        <p:blipFill>
          <a:blip r:embed="rId9"/>
          <a:stretch>
            <a:fillRect/>
          </a:stretch>
        </p:blipFill>
        <p:spPr>
          <a:xfrm>
            <a:off x="105575" y="778161"/>
            <a:ext cx="2768828" cy="1676660"/>
          </a:xfrm>
          <a:prstGeom prst="rect">
            <a:avLst/>
          </a:prstGeom>
        </p:spPr>
      </p:pic>
    </p:spTree>
    <p:extLst>
      <p:ext uri="{BB962C8B-B14F-4D97-AF65-F5344CB8AC3E}">
        <p14:creationId xmlns:p14="http://schemas.microsoft.com/office/powerpoint/2010/main" val="152400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475</Words>
  <Application>Microsoft Office PowerPoint</Application>
  <PresentationFormat>Широкоэкранный</PresentationFormat>
  <Paragraphs>97</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Trebuchet MS</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29</cp:revision>
  <dcterms:created xsi:type="dcterms:W3CDTF">2025-06-26T10:47:44Z</dcterms:created>
  <dcterms:modified xsi:type="dcterms:W3CDTF">2025-07-23T09:13:57Z</dcterms:modified>
</cp:coreProperties>
</file>