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FABAB"/>
    <a:srgbClr val="A6A6A6"/>
    <a:srgbClr val="F9F9F9"/>
    <a:srgbClr val="8FD7CD"/>
    <a:srgbClr val="7CD1CD"/>
    <a:srgbClr val="CCEBEE"/>
    <a:srgbClr val="B6E2E7"/>
    <a:srgbClr val="72CCC8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7</a:t>
          </a:r>
          <a:r>
            <a:rPr lang="en-US" sz="1400" dirty="0">
              <a:latin typeface="Montserrat" pitchFamily="2" charset="-52"/>
            </a:rPr>
            <a:t>	 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9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1 200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7</a:t>
          </a:r>
          <a:r>
            <a:rPr lang="en-US" sz="1400" kern="1200" dirty="0">
              <a:latin typeface="Montserrat" pitchFamily="2" charset="-52"/>
            </a:rPr>
            <a:t>	 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9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1 200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4.jpeg"/><Relationship Id="rId15" Type="http://schemas.openxmlformats.org/officeDocument/2006/relationships/image" Target="../media/image18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13.jpeg"/><Relationship Id="rId9" Type="http://schemas.openxmlformats.org/officeDocument/2006/relationships/diagramData" Target="../diagrams/data2.xml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16485" y="910503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154260" y="230289"/>
            <a:ext cx="4622334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hemodialysis machines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29457"/>
            <a:ext cx="2648408" cy="60394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Establishment of plant manufacturing dialysis machines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62782"/>
            <a:ext cx="1250676" cy="57195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400"/>
              </a:spcBef>
              <a:spcAft>
                <a:spcPts val="4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400"/>
              </a:spcBef>
              <a:spcAft>
                <a:spcPts val="400"/>
              </a:spcAft>
              <a:tabLst>
                <a:tab pos="240677" algn="l"/>
              </a:tabLst>
            </a:pP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208559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53067" y="3760140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53066" y="4369245"/>
            <a:ext cx="225975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medical machines and devices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474389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579752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566213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9855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9855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20471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712004" y="972792"/>
            <a:ext cx="7067901" cy="36676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endParaRPr lang="ru-RU" sz="9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 6 thsd</a:t>
            </a:r>
            <a:r>
              <a:rPr lang="uz-Cyrl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units of hemodialysis machines per year 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707357" y="1495669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hemodialysis machines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30808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59745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20402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25673" y="5069484"/>
            <a:ext cx="701370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Number of people suffering from cirrhosis</a:t>
            </a:r>
            <a:r>
              <a:rPr lang="uz-Cyrl-UZ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CA</a:t>
            </a:r>
            <a:r>
              <a:rPr lang="uz-Cyrl-UZ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 flipV="1">
            <a:off x="5383402" y="5812996"/>
            <a:ext cx="6480000" cy="6546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 flipV="1">
            <a:off x="5392926" y="6257026"/>
            <a:ext cx="6480000" cy="5928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883245" y="5527828"/>
            <a:ext cx="960083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Tajikistan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r>
              <a:rPr lang="ru-RU" sz="900" b="1" i="1" dirty="0">
                <a:solidFill>
                  <a:srgbClr val="00425F"/>
                </a:solidFill>
                <a:latin typeface="Montserrat" pitchFamily="2" charset="-52"/>
              </a:rPr>
              <a:t>	</a:t>
            </a: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8922072" y="5527828"/>
            <a:ext cx="1144865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Kyrgyzstan  </a:t>
            </a:r>
            <a:endParaRPr lang="en-US" sz="900" b="1" i="1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28525" y="5808201"/>
            <a:ext cx="495483" cy="47024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667320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99280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86861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25672" y="5346287"/>
            <a:ext cx="5148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176205" y="5522335"/>
            <a:ext cx="1489400" cy="2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Turkmenistan</a:t>
            </a: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485789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595058"/>
              </p:ext>
            </p:extLst>
          </p:nvPr>
        </p:nvGraphicFramePr>
        <p:xfrm>
          <a:off x="262566" y="3739478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7" name="object 24">
            <a:extLst>
              <a:ext uri="{FF2B5EF4-FFF2-40B4-BE49-F238E27FC236}">
                <a16:creationId xmlns:a16="http://schemas.microsoft.com/office/drawing/2014/main" id="{51198548-6D8A-4073-82AA-C5D9C9480840}"/>
              </a:ext>
            </a:extLst>
          </p:cNvPr>
          <p:cNvSpPr txBox="1"/>
          <p:nvPr/>
        </p:nvSpPr>
        <p:spPr>
          <a:xfrm>
            <a:off x="289159" y="1944980"/>
            <a:ext cx="3821534" cy="171527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</a:t>
            </a: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6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specialized for pharmaceutical industry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id="{4D0703EF-BDA8-4E1B-BE58-6FC249B449B8}"/>
              </a:ext>
            </a:extLst>
          </p:cNvPr>
          <p:cNvSpPr txBox="1"/>
          <p:nvPr/>
        </p:nvSpPr>
        <p:spPr>
          <a:xfrm>
            <a:off x="9215233" y="3583769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30986DE-85D9-4A50-B78A-BECD5D2E728A}"/>
              </a:ext>
            </a:extLst>
          </p:cNvPr>
          <p:cNvSpPr/>
          <p:nvPr/>
        </p:nvSpPr>
        <p:spPr>
          <a:xfrm>
            <a:off x="5700934" y="5898376"/>
            <a:ext cx="7601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1200" dirty="0">
                <a:solidFill>
                  <a:srgbClr val="00425F"/>
                </a:solidFill>
                <a:latin typeface="Montserrat" pitchFamily="2" charset="-52"/>
              </a:rPr>
              <a:t>30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</a:rPr>
              <a:t> thsd</a:t>
            </a:r>
            <a:endParaRPr lang="uz-Cyrl-UZ" sz="10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4E4FF051-5E28-47F1-B987-B85285CC0EAE}"/>
              </a:ext>
            </a:extLst>
          </p:cNvPr>
          <p:cNvSpPr/>
          <p:nvPr/>
        </p:nvSpPr>
        <p:spPr>
          <a:xfrm>
            <a:off x="9135176" y="5908127"/>
            <a:ext cx="7136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15 thsd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C35BAFC9-0ADB-4DCA-8E04-1229D9B3E1C9}"/>
              </a:ext>
            </a:extLst>
          </p:cNvPr>
          <p:cNvSpPr/>
          <p:nvPr/>
        </p:nvSpPr>
        <p:spPr>
          <a:xfrm>
            <a:off x="7972971" y="5917479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00425F"/>
                </a:solidFill>
                <a:latin typeface="Montserrat" pitchFamily="2" charset="-52"/>
              </a:rPr>
              <a:t>12 thsd</a:t>
            </a:r>
            <a:endParaRPr lang="uz-Cyrl-UZ" sz="12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AB528CB-2120-4B20-B9F5-939F8930FB86}"/>
              </a:ext>
            </a:extLst>
          </p:cNvPr>
          <p:cNvSpPr/>
          <p:nvPr/>
        </p:nvSpPr>
        <p:spPr>
          <a:xfrm>
            <a:off x="6679237" y="5527828"/>
            <a:ext cx="105189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Kazakhstan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E06282C4-A198-4615-8990-9A457E3AEA7A}"/>
              </a:ext>
            </a:extLst>
          </p:cNvPr>
          <p:cNvSpPr/>
          <p:nvPr/>
        </p:nvSpPr>
        <p:spPr>
          <a:xfrm>
            <a:off x="5512099" y="5527828"/>
            <a:ext cx="101662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Uzbekistan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0B79ECCB-270B-4757-9594-CEC6508FA088}"/>
              </a:ext>
            </a:extLst>
          </p:cNvPr>
          <p:cNvSpPr/>
          <p:nvPr/>
        </p:nvSpPr>
        <p:spPr>
          <a:xfrm>
            <a:off x="10553751" y="5894086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21 thsd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31D4F6E8-48BB-4ACB-BC3E-5656CE8461B1}"/>
              </a:ext>
            </a:extLst>
          </p:cNvPr>
          <p:cNvSpPr/>
          <p:nvPr/>
        </p:nvSpPr>
        <p:spPr>
          <a:xfrm>
            <a:off x="6803747" y="5903647"/>
            <a:ext cx="747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425F"/>
                </a:solidFill>
                <a:latin typeface="Montserrat" pitchFamily="2" charset="-52"/>
              </a:rPr>
              <a:t>22 thsd</a:t>
            </a:r>
            <a:endParaRPr lang="uz-Cyrl-UZ" sz="12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grpSp>
        <p:nvGrpSpPr>
          <p:cNvPr id="84" name="object 10">
            <a:extLst>
              <a:ext uri="{FF2B5EF4-FFF2-40B4-BE49-F238E27FC236}">
                <a16:creationId xmlns:a16="http://schemas.microsoft.com/office/drawing/2014/main" id="{4E8E97D7-7B7A-4B3D-A71D-0A807E327393}"/>
              </a:ext>
            </a:extLst>
          </p:cNvPr>
          <p:cNvGrpSpPr/>
          <p:nvPr/>
        </p:nvGrpSpPr>
        <p:grpSpPr>
          <a:xfrm>
            <a:off x="4744869" y="1735697"/>
            <a:ext cx="6834409" cy="933491"/>
            <a:chOff x="606877" y="5171503"/>
            <a:chExt cx="6149272" cy="887298"/>
          </a:xfrm>
        </p:grpSpPr>
        <p:pic>
          <p:nvPicPr>
            <p:cNvPr id="85" name="object 11">
              <a:extLst>
                <a:ext uri="{FF2B5EF4-FFF2-40B4-BE49-F238E27FC236}">
                  <a16:creationId xmlns:a16="http://schemas.microsoft.com/office/drawing/2014/main" id="{784EF43D-0660-490C-8E0C-68695BC51D98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" b="74"/>
            <a:stretch/>
          </p:blipFill>
          <p:spPr>
            <a:xfrm>
              <a:off x="1810738" y="5171503"/>
              <a:ext cx="1261094" cy="887298"/>
            </a:xfrm>
            <a:prstGeom prst="flowChartOffpageConnector">
              <a:avLst/>
            </a:prstGeom>
          </p:spPr>
        </p:pic>
        <p:pic>
          <p:nvPicPr>
            <p:cNvPr id="87" name="object 12">
              <a:extLst>
                <a:ext uri="{FF2B5EF4-FFF2-40B4-BE49-F238E27FC236}">
                  <a16:creationId xmlns:a16="http://schemas.microsoft.com/office/drawing/2014/main" id="{BEE2F595-8127-492F-96A2-A8866C9C4AF0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6" r="6446"/>
            <a:stretch/>
          </p:blipFill>
          <p:spPr>
            <a:xfrm>
              <a:off x="606877" y="5171503"/>
              <a:ext cx="1199869" cy="887298"/>
            </a:xfrm>
            <a:prstGeom prst="flowChartOffpageConnector">
              <a:avLst/>
            </a:prstGeom>
          </p:spPr>
        </p:pic>
        <p:pic>
          <p:nvPicPr>
            <p:cNvPr id="89" name="object 13">
              <a:extLst>
                <a:ext uri="{FF2B5EF4-FFF2-40B4-BE49-F238E27FC236}">
                  <a16:creationId xmlns:a16="http://schemas.microsoft.com/office/drawing/2014/main" id="{1E7D1340-7873-4ED0-9E51-8D832602C064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5" b="3405"/>
            <a:stretch/>
          </p:blipFill>
          <p:spPr>
            <a:xfrm>
              <a:off x="3080417" y="5171503"/>
              <a:ext cx="1259247" cy="887298"/>
            </a:xfrm>
            <a:prstGeom prst="flowChartOffpageConnector">
              <a:avLst/>
            </a:prstGeom>
          </p:spPr>
        </p:pic>
        <p:pic>
          <p:nvPicPr>
            <p:cNvPr id="90" name="object 14">
              <a:extLst>
                <a:ext uri="{FF2B5EF4-FFF2-40B4-BE49-F238E27FC236}">
                  <a16:creationId xmlns:a16="http://schemas.microsoft.com/office/drawing/2014/main" id="{EE9E2D5B-075B-46F5-9357-77260D0F09EE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2" r="7712"/>
            <a:stretch/>
          </p:blipFill>
          <p:spPr>
            <a:xfrm>
              <a:off x="4347920" y="5171503"/>
              <a:ext cx="1261737" cy="887298"/>
            </a:xfrm>
            <a:prstGeom prst="flowChartOffpageConnector">
              <a:avLst/>
            </a:prstGeom>
          </p:spPr>
        </p:pic>
        <p:pic>
          <p:nvPicPr>
            <p:cNvPr id="94" name="object 15">
              <a:extLst>
                <a:ext uri="{FF2B5EF4-FFF2-40B4-BE49-F238E27FC236}">
                  <a16:creationId xmlns:a16="http://schemas.microsoft.com/office/drawing/2014/main" id="{7C5F849F-8AF4-4EE9-BD5E-04E03B491597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7" r="11767"/>
            <a:stretch/>
          </p:blipFill>
          <p:spPr>
            <a:xfrm>
              <a:off x="5612687" y="5171503"/>
              <a:ext cx="1143462" cy="887298"/>
            </a:xfrm>
            <a:prstGeom prst="flowChartOffpageConnector">
              <a:avLst/>
            </a:prstGeom>
          </p:spPr>
        </p:pic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21268A6E-DFD8-4CD6-92C1-25A877C240B2}"/>
              </a:ext>
            </a:extLst>
          </p:cNvPr>
          <p:cNvSpPr txBox="1"/>
          <p:nvPr/>
        </p:nvSpPr>
        <p:spPr>
          <a:xfrm>
            <a:off x="4750803" y="2672986"/>
            <a:ext cx="1316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 algn="ctr">
              <a:spcBef>
                <a:spcPts val="64"/>
              </a:spcBef>
            </a:pPr>
            <a:r>
              <a:rPr lang="en-US" sz="1200" spc="-19" dirty="0">
                <a:solidFill>
                  <a:srgbClr val="00425F"/>
                </a:solidFill>
                <a:latin typeface="Montserrat" pitchFamily="2" charset="-52"/>
              </a:rPr>
              <a:t>Design and development</a:t>
            </a:r>
            <a:endParaRPr lang="en-US" sz="1800" dirty="0">
              <a:latin typeface="Montserrat" pitchFamily="2" charset="-52"/>
              <a:cs typeface="Arial M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7F9FFE-3B4B-4A1C-9B75-FE17D3038AB8}"/>
              </a:ext>
            </a:extLst>
          </p:cNvPr>
          <p:cNvSpPr txBox="1"/>
          <p:nvPr/>
        </p:nvSpPr>
        <p:spPr>
          <a:xfrm>
            <a:off x="6103179" y="2680934"/>
            <a:ext cx="1357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 algn="ctr">
              <a:spcBef>
                <a:spcPts val="64"/>
              </a:spcBef>
            </a:pPr>
            <a:r>
              <a:rPr lang="en-US" sz="1200" spc="-19" dirty="0">
                <a:solidFill>
                  <a:srgbClr val="00425F"/>
                </a:solidFill>
                <a:latin typeface="Montserrat" pitchFamily="2" charset="-52"/>
              </a:rPr>
              <a:t>Component manufacturing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DE21D6C-72E1-4643-97FF-A948899306F6}"/>
              </a:ext>
            </a:extLst>
          </p:cNvPr>
          <p:cNvSpPr txBox="1"/>
          <p:nvPr/>
        </p:nvSpPr>
        <p:spPr>
          <a:xfrm>
            <a:off x="7519582" y="2755705"/>
            <a:ext cx="13572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 algn="ctr">
              <a:spcBef>
                <a:spcPts val="64"/>
              </a:spcBef>
            </a:pPr>
            <a:r>
              <a:rPr lang="en-US" sz="1200" spc="-19" dirty="0">
                <a:solidFill>
                  <a:srgbClr val="00425F"/>
                </a:solidFill>
                <a:latin typeface="Montserrat" pitchFamily="2" charset="-52"/>
              </a:rPr>
              <a:t>Subassembly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EADA286-6787-411B-85E7-D8649F2D5DF9}"/>
              </a:ext>
            </a:extLst>
          </p:cNvPr>
          <p:cNvSpPr txBox="1"/>
          <p:nvPr/>
        </p:nvSpPr>
        <p:spPr>
          <a:xfrm>
            <a:off x="9065128" y="2676743"/>
            <a:ext cx="1095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 algn="ctr">
              <a:spcBef>
                <a:spcPts val="64"/>
              </a:spcBef>
            </a:pPr>
            <a:r>
              <a:rPr lang="en-US" sz="1200" spc="-19" dirty="0">
                <a:solidFill>
                  <a:srgbClr val="00425F"/>
                </a:solidFill>
                <a:latin typeface="Montserrat" pitchFamily="2" charset="-52"/>
              </a:rPr>
              <a:t>Main assembly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7751785-53E0-4D2E-9000-341CAF40FCAE}"/>
              </a:ext>
            </a:extLst>
          </p:cNvPr>
          <p:cNvSpPr txBox="1"/>
          <p:nvPr/>
        </p:nvSpPr>
        <p:spPr>
          <a:xfrm>
            <a:off x="10302895" y="2672986"/>
            <a:ext cx="13250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 algn="ctr">
              <a:spcBef>
                <a:spcPts val="64"/>
              </a:spcBef>
            </a:pPr>
            <a:r>
              <a:rPr lang="en-US" sz="1200" spc="-19" dirty="0">
                <a:solidFill>
                  <a:srgbClr val="00425F"/>
                </a:solidFill>
                <a:latin typeface="Montserrat" pitchFamily="2" charset="-52"/>
              </a:rPr>
              <a:t>Testing and quality control</a:t>
            </a:r>
            <a:endParaRPr lang="en-US" sz="1800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Печень ">
            <a:extLst>
              <a:ext uri="{FF2B5EF4-FFF2-40B4-BE49-F238E27FC236}">
                <a16:creationId xmlns:a16="http://schemas.microsoft.com/office/drawing/2014/main" id="{69F6EE6F-574A-4AA6-9714-1365F3E0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72" y="5846591"/>
            <a:ext cx="405188" cy="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efribillator ">
            <a:extLst>
              <a:ext uri="{FF2B5EF4-FFF2-40B4-BE49-F238E27FC236}">
                <a16:creationId xmlns:a16="http://schemas.microsoft.com/office/drawing/2014/main" id="{EEB509EB-51F4-4349-8DF5-B4DF26718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4" y="4281419"/>
            <a:ext cx="509210" cy="5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SWS 4000A New Dialysis Machine, For Haemodialysis at Rs 575000 in Bengaluru">
            <a:extLst>
              <a:ext uri="{FF2B5EF4-FFF2-40B4-BE49-F238E27FC236}">
                <a16:creationId xmlns:a16="http://schemas.microsoft.com/office/drawing/2014/main" id="{D288706E-13EC-42A8-89F7-EC2D6F061E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8" r="9388"/>
          <a:stretch/>
        </p:blipFill>
        <p:spPr bwMode="auto">
          <a:xfrm>
            <a:off x="1790665" y="2444346"/>
            <a:ext cx="1528763" cy="2038350"/>
          </a:xfrm>
          <a:prstGeom prst="flowChartSummingJunc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Jual Hemodialisa Toray TR-8000 Harga Terbaik - haryana.co.id">
            <a:extLst>
              <a:ext uri="{FF2B5EF4-FFF2-40B4-BE49-F238E27FC236}">
                <a16:creationId xmlns:a16="http://schemas.microsoft.com/office/drawing/2014/main" id="{1A1DEFFC-6CB4-4764-9E7D-A4C16055F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 bwMode="auto">
          <a:xfrm>
            <a:off x="3921084" y="1113821"/>
            <a:ext cx="1144021" cy="1697074"/>
          </a:xfrm>
          <a:prstGeom prst="flowChar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ingle Patient Dialysis Machine TQS-88 | Dialysis business | Products |  Toray Medical Co., Ltd.">
            <a:extLst>
              <a:ext uri="{FF2B5EF4-FFF2-40B4-BE49-F238E27FC236}">
                <a16:creationId xmlns:a16="http://schemas.microsoft.com/office/drawing/2014/main" id="{6F67F83B-84CE-4864-A0B1-0DF5B369E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5" t="10098" r="26179" b="27680"/>
          <a:stretch/>
        </p:blipFill>
        <p:spPr bwMode="auto">
          <a:xfrm>
            <a:off x="149047" y="1113821"/>
            <a:ext cx="1333500" cy="1778000"/>
          </a:xfrm>
          <a:prstGeom prst="flowChartSummingJunc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4385" y="205814"/>
            <a:ext cx="859031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dialysis machines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40821"/>
            <a:ext cx="6826775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pharmaceuticals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High level of illness in the region and demand on dialysis machines in rural areas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Opportunity to fill an empty niche in CA market 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125955" y="2223040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901132" y="744242"/>
            <a:ext cx="3179765" cy="41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</a:t>
            </a:r>
            <a:r>
              <a:rPr lang="en-US" sz="1600" b="1" spc="-10" dirty="0">
                <a:solidFill>
                  <a:srgbClr val="00425F"/>
                </a:solidFill>
                <a:latin typeface="Montserrat" pitchFamily="2" charset="-52"/>
              </a:rPr>
              <a:t>agreements</a:t>
            </a:r>
            <a:endParaRPr lang="en-US" sz="1400" b="1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619192" y="1388616"/>
            <a:ext cx="648000" cy="648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96360" y="1388616"/>
            <a:ext cx="648000" cy="648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904052" y="127695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465645" y="127695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2529153"/>
              </p:ext>
            </p:extLst>
          </p:nvPr>
        </p:nvGraphicFramePr>
        <p:xfrm>
          <a:off x="7333833" y="4435955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7702903" y="4297873"/>
            <a:ext cx="395774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medical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369932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704449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082723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aphic 4">
            <a:extLst>
              <a:ext uri="{FF2B5EF4-FFF2-40B4-BE49-F238E27FC236}">
                <a16:creationId xmlns:a16="http://schemas.microsoft.com/office/drawing/2014/main" id="{943D35DC-05B4-457B-A370-73EA6822C2FA}"/>
              </a:ext>
            </a:extLst>
          </p:cNvPr>
          <p:cNvGrpSpPr/>
          <p:nvPr/>
        </p:nvGrpSpPr>
        <p:grpSpPr>
          <a:xfrm>
            <a:off x="8159314" y="2326016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03" name="Freeform: Shape 6">
              <a:extLst>
                <a:ext uri="{FF2B5EF4-FFF2-40B4-BE49-F238E27FC236}">
                  <a16:creationId xmlns:a16="http://schemas.microsoft.com/office/drawing/2014/main" id="{E73C7384-4A7A-4C95-B732-D7E3F2B284E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4" name="Freeform: Shape 7">
              <a:extLst>
                <a:ext uri="{FF2B5EF4-FFF2-40B4-BE49-F238E27FC236}">
                  <a16:creationId xmlns:a16="http://schemas.microsoft.com/office/drawing/2014/main" id="{0A960976-9940-49F7-8FBA-01B8DFD27A4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5" name="Freeform: Shape 8">
              <a:extLst>
                <a:ext uri="{FF2B5EF4-FFF2-40B4-BE49-F238E27FC236}">
                  <a16:creationId xmlns:a16="http://schemas.microsoft.com/office/drawing/2014/main" id="{A9570A21-9156-449D-86F5-00DF14A1BF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6" name="Freeform: Shape 9">
              <a:extLst>
                <a:ext uri="{FF2B5EF4-FFF2-40B4-BE49-F238E27FC236}">
                  <a16:creationId xmlns:a16="http://schemas.microsoft.com/office/drawing/2014/main" id="{F584982E-3280-48BA-9F2A-2A11F427E39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7" name="Freeform: Shape 10">
              <a:extLst>
                <a:ext uri="{FF2B5EF4-FFF2-40B4-BE49-F238E27FC236}">
                  <a16:creationId xmlns:a16="http://schemas.microsoft.com/office/drawing/2014/main" id="{3A60B0F1-B440-4B18-88D1-79805F972936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08" name="Freeform: Shape 11">
              <a:extLst>
                <a:ext uri="{FF2B5EF4-FFF2-40B4-BE49-F238E27FC236}">
                  <a16:creationId xmlns:a16="http://schemas.microsoft.com/office/drawing/2014/main" id="{61B43886-C3C2-4E1A-9FEE-40DF9A959B1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09" name="Freeform: Shape 12">
              <a:extLst>
                <a:ext uri="{FF2B5EF4-FFF2-40B4-BE49-F238E27FC236}">
                  <a16:creationId xmlns:a16="http://schemas.microsoft.com/office/drawing/2014/main" id="{AE092659-F3D5-4DD7-BA50-F81A02146775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0" name="Freeform: Shape 13">
              <a:extLst>
                <a:ext uri="{FF2B5EF4-FFF2-40B4-BE49-F238E27FC236}">
                  <a16:creationId xmlns:a16="http://schemas.microsoft.com/office/drawing/2014/main" id="{FAE6B090-21D0-4059-BF5C-DF268959BAB9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1" name="Freeform: Shape 14">
              <a:extLst>
                <a:ext uri="{FF2B5EF4-FFF2-40B4-BE49-F238E27FC236}">
                  <a16:creationId xmlns:a16="http://schemas.microsoft.com/office/drawing/2014/main" id="{DD19B841-1FED-4431-939E-20F2500C44C6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15">
              <a:extLst>
                <a:ext uri="{FF2B5EF4-FFF2-40B4-BE49-F238E27FC236}">
                  <a16:creationId xmlns:a16="http://schemas.microsoft.com/office/drawing/2014/main" id="{3EEA3E52-4DD6-4104-B0F6-078F042B947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213" name="Freeform: Shape 16">
              <a:extLst>
                <a:ext uri="{FF2B5EF4-FFF2-40B4-BE49-F238E27FC236}">
                  <a16:creationId xmlns:a16="http://schemas.microsoft.com/office/drawing/2014/main" id="{82E89811-EC93-4DB0-902F-677519FCCE9F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17">
              <a:extLst>
                <a:ext uri="{FF2B5EF4-FFF2-40B4-BE49-F238E27FC236}">
                  <a16:creationId xmlns:a16="http://schemas.microsoft.com/office/drawing/2014/main" id="{5BF0AB4E-10C3-4831-81B4-1A0D7CB5CB99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8">
              <a:extLst>
                <a:ext uri="{FF2B5EF4-FFF2-40B4-BE49-F238E27FC236}">
                  <a16:creationId xmlns:a16="http://schemas.microsoft.com/office/drawing/2014/main" id="{09AA972D-E3C2-4381-A0CA-904FF15183F2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6" name="Freeform: Shape 19">
              <a:extLst>
                <a:ext uri="{FF2B5EF4-FFF2-40B4-BE49-F238E27FC236}">
                  <a16:creationId xmlns:a16="http://schemas.microsoft.com/office/drawing/2014/main" id="{4C0F2A09-6C61-4DAE-932A-A14B654EDF44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7" name="Freeform: Shape 20">
              <a:extLst>
                <a:ext uri="{FF2B5EF4-FFF2-40B4-BE49-F238E27FC236}">
                  <a16:creationId xmlns:a16="http://schemas.microsoft.com/office/drawing/2014/main" id="{27128A83-29F4-4B5D-ABBD-6DE61142C9BD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21">
              <a:extLst>
                <a:ext uri="{FF2B5EF4-FFF2-40B4-BE49-F238E27FC236}">
                  <a16:creationId xmlns:a16="http://schemas.microsoft.com/office/drawing/2014/main" id="{92044BD1-FBEC-427C-A070-0AC1FB9C78A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9" name="Freeform: Shape 22">
              <a:extLst>
                <a:ext uri="{FF2B5EF4-FFF2-40B4-BE49-F238E27FC236}">
                  <a16:creationId xmlns:a16="http://schemas.microsoft.com/office/drawing/2014/main" id="{FD134714-6354-446D-B0A7-6CA47CB5510F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220" name="Table 24">
            <a:extLst>
              <a:ext uri="{FF2B5EF4-FFF2-40B4-BE49-F238E27FC236}">
                <a16:creationId xmlns:a16="http://schemas.microsoft.com/office/drawing/2014/main" id="{C0D42774-E8DB-46EC-864E-813D4B6F3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701595"/>
              </p:ext>
            </p:extLst>
          </p:nvPr>
        </p:nvGraphicFramePr>
        <p:xfrm>
          <a:off x="7166248" y="341806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Syrdarya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7 900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2,7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221" name="Rectangle 21">
            <a:extLst>
              <a:ext uri="{FF2B5EF4-FFF2-40B4-BE49-F238E27FC236}">
                <a16:creationId xmlns:a16="http://schemas.microsoft.com/office/drawing/2014/main" id="{FCEC694F-E7A6-4776-B513-489647E0DE34}"/>
              </a:ext>
            </a:extLst>
          </p:cNvPr>
          <p:cNvSpPr/>
          <p:nvPr/>
        </p:nvSpPr>
        <p:spPr>
          <a:xfrm>
            <a:off x="10592976" y="2337806"/>
            <a:ext cx="1316348" cy="566817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Namangan region</a:t>
            </a:r>
            <a:endParaRPr lang="uz-Cyrl-UZ" sz="800" dirty="0">
              <a:solidFill>
                <a:srgbClr val="00425F"/>
              </a:solidFill>
              <a:latin typeface="Montserrat" pitchFamily="2" charset="-52"/>
            </a:endParaRPr>
          </a:p>
          <a:p>
            <a:pPr algn="ctr"/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“</a:t>
            </a: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Kosonsoy-Pharm</a:t>
            </a:r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”</a:t>
            </a:r>
          </a:p>
          <a:p>
            <a:pPr algn="ctr"/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FEZ</a:t>
            </a:r>
          </a:p>
        </p:txBody>
      </p:sp>
      <p:cxnSp>
        <p:nvCxnSpPr>
          <p:cNvPr id="222" name="Connector: Elbow 26">
            <a:extLst>
              <a:ext uri="{FF2B5EF4-FFF2-40B4-BE49-F238E27FC236}">
                <a16:creationId xmlns:a16="http://schemas.microsoft.com/office/drawing/2014/main" id="{C3384EC7-1691-4F18-A7AE-48A0726C8287}"/>
              </a:ext>
            </a:extLst>
          </p:cNvPr>
          <p:cNvCxnSpPr>
            <a:cxnSpLocks/>
            <a:stCxn id="221" idx="2"/>
          </p:cNvCxnSpPr>
          <p:nvPr/>
        </p:nvCxnSpPr>
        <p:spPr>
          <a:xfrm rot="5400000">
            <a:off x="10900564" y="2964709"/>
            <a:ext cx="410673" cy="290500"/>
          </a:xfrm>
          <a:prstGeom prst="bentConnector3">
            <a:avLst>
              <a:gd name="adj1" fmla="val 5000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6901132" y="2146130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3EDA2C9-AFF6-4F4C-AB48-CC1279E957E6}"/>
              </a:ext>
            </a:extLst>
          </p:cNvPr>
          <p:cNvSpPr txBox="1"/>
          <p:nvPr/>
        </p:nvSpPr>
        <p:spPr>
          <a:xfrm>
            <a:off x="202910" y="825617"/>
            <a:ext cx="6421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</a:rPr>
              <a:t>Machines commonly used in local hospitals</a:t>
            </a:r>
            <a:endParaRPr lang="ru-RU" sz="1600" b="1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C80451C5-1FEC-482E-84FB-E136253BEF04}"/>
              </a:ext>
            </a:extLst>
          </p:cNvPr>
          <p:cNvSpPr txBox="1"/>
          <p:nvPr/>
        </p:nvSpPr>
        <p:spPr>
          <a:xfrm>
            <a:off x="1416651" y="1839126"/>
            <a:ext cx="1758014" cy="39497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</a:rPr>
              <a:t>Toray TQS-88</a:t>
            </a:r>
          </a:p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Retail Price – $15 thsd</a:t>
            </a:r>
            <a:endParaRPr sz="12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8" name="object 31">
            <a:extLst>
              <a:ext uri="{FF2B5EF4-FFF2-40B4-BE49-F238E27FC236}">
                <a16:creationId xmlns:a16="http://schemas.microsoft.com/office/drawing/2014/main" id="{A89A63E8-8DEE-4478-9DB2-2A6271EFAB14}"/>
              </a:ext>
            </a:extLst>
          </p:cNvPr>
          <p:cNvSpPr txBox="1"/>
          <p:nvPr/>
        </p:nvSpPr>
        <p:spPr>
          <a:xfrm>
            <a:off x="5029931" y="1812223"/>
            <a:ext cx="1758014" cy="39497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</a:rPr>
              <a:t>Toray TR-8000</a:t>
            </a:r>
          </a:p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Retail Price – $9 thsd</a:t>
            </a:r>
            <a:endParaRPr sz="12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5" name="object 31">
            <a:extLst>
              <a:ext uri="{FF2B5EF4-FFF2-40B4-BE49-F238E27FC236}">
                <a16:creationId xmlns:a16="http://schemas.microsoft.com/office/drawing/2014/main" id="{1D9BE058-B3B8-4162-B107-E41F9704C84C}"/>
              </a:ext>
            </a:extLst>
          </p:cNvPr>
          <p:cNvSpPr txBox="1"/>
          <p:nvPr/>
        </p:nvSpPr>
        <p:spPr>
          <a:xfrm>
            <a:off x="3067339" y="3635242"/>
            <a:ext cx="1758014" cy="39497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</a:rPr>
              <a:t>SWS-4000A</a:t>
            </a:r>
          </a:p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Retail Price – $7,2 thsd</a:t>
            </a:r>
            <a:endParaRPr sz="12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4393</TotalTime>
  <Words>542</Words>
  <Application>Microsoft Office PowerPoint</Application>
  <PresentationFormat>Широкоэкранный</PresentationFormat>
  <Paragraphs>135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183</cp:revision>
  <dcterms:created xsi:type="dcterms:W3CDTF">2024-07-25T07:55:13Z</dcterms:created>
  <dcterms:modified xsi:type="dcterms:W3CDTF">2025-04-26T12:20:44Z</dcterms:modified>
</cp:coreProperties>
</file>