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BEE"/>
    <a:srgbClr val="2F6EA4"/>
    <a:srgbClr val="5BC4BF"/>
    <a:srgbClr val="00425F"/>
    <a:srgbClr val="B6E2E7"/>
    <a:srgbClr val="689DAD"/>
    <a:srgbClr val="79A0C4"/>
    <a:srgbClr val="2E6CA4"/>
    <a:srgbClr val="5B9BD5"/>
    <a:srgbClr val="2F6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86" autoAdjust="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  </a:t>
          </a:r>
          <a:r>
            <a:rPr lang="en-US" altLang="en-US" sz="1200" b="0" dirty="0">
              <a:solidFill>
                <a:srgbClr val="00425F"/>
              </a:solidFill>
              <a:latin typeface="Montserrat" pitchFamily="2" charset="-52"/>
            </a:rPr>
            <a:t>if investment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b="0" dirty="0">
              <a:solidFill>
                <a:srgbClr val="00425F"/>
              </a:solidFill>
              <a:latin typeface="Montserrat" pitchFamily="2" charset="-52"/>
            </a:rPr>
            <a:t>is between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dirty="0">
              <a:solidFill>
                <a:srgbClr val="00425F"/>
              </a:solidFill>
              <a:latin typeface="Montserrat" pitchFamily="2" charset="-52"/>
            </a:rPr>
            <a:t>-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 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uz-Cyrl-UZ" altLang="en-US" sz="1200" b="1" dirty="0">
              <a:solidFill>
                <a:srgbClr val="00425F"/>
              </a:solidFill>
              <a:latin typeface="Montserrat" pitchFamily="2" charset="-52"/>
            </a:rPr>
            <a:t>-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 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 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dirty="0">
              <a:solidFill>
                <a:srgbClr val="00425F"/>
              </a:solidFill>
              <a:latin typeface="Montserrat" pitchFamily="2" charset="-52"/>
            </a:rPr>
            <a:t>-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 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</a:p>
        <a:p>
          <a:pPr>
            <a:spcAft>
              <a:spcPts val="0"/>
            </a:spcAft>
          </a:pP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Y="0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 custLinFactNeighborY="1859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en-US" sz="1400" b="0" dirty="0">
              <a:latin typeface="Montserrat" pitchFamily="2" charset="0"/>
            </a:rPr>
            <a:t> 17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</a:t>
          </a:r>
          <a:r>
            <a:rPr lang="uz-Cyrl-UZ" sz="1400" dirty="0">
              <a:latin typeface="Montserrat" pitchFamily="2" charset="-52"/>
            </a:rPr>
            <a:t>:</a:t>
          </a:r>
          <a:r>
            <a:rPr lang="en-US" sz="1400" dirty="0">
              <a:latin typeface="Montserrat" pitchFamily="2" charset="-52"/>
            </a:rPr>
            <a:t> 102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uz-Cyrl-UZ" sz="1400" dirty="0">
              <a:latin typeface="Montserrat" pitchFamily="2" charset="-52"/>
            </a:rPr>
            <a:t>13 000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  </a:t>
          </a:r>
          <a:r>
            <a:rPr lang="en-US" altLang="en-US" sz="1200" b="0" kern="1200" dirty="0">
              <a:solidFill>
                <a:srgbClr val="00425F"/>
              </a:solidFill>
              <a:latin typeface="Montserrat" pitchFamily="2" charset="-52"/>
            </a:rPr>
            <a:t>if investment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b="0" kern="1200" dirty="0">
              <a:solidFill>
                <a:srgbClr val="00425F"/>
              </a:solidFill>
              <a:latin typeface="Montserrat" pitchFamily="2" charset="-52"/>
            </a:rPr>
            <a:t>is between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dirty="0">
              <a:solidFill>
                <a:srgbClr val="00425F"/>
              </a:solidFill>
              <a:latin typeface="Montserrat" pitchFamily="2" charset="-52"/>
            </a:rPr>
            <a:t>-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 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uz-Cyrl-UZ" altLang="en-US" sz="1200" b="1" kern="1200" dirty="0">
              <a:solidFill>
                <a:srgbClr val="00425F"/>
              </a:solidFill>
              <a:latin typeface="Montserrat" pitchFamily="2" charset="-52"/>
            </a:rPr>
            <a:t>-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 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 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dirty="0">
              <a:solidFill>
                <a:srgbClr val="00425F"/>
              </a:solidFill>
              <a:latin typeface="Montserrat" pitchFamily="2" charset="-52"/>
            </a:rPr>
            <a:t>-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 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en-US" sz="1400" b="0" kern="1200" dirty="0">
              <a:latin typeface="Montserrat" pitchFamily="2" charset="0"/>
            </a:rPr>
            <a:t> 17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</a:t>
          </a:r>
          <a:r>
            <a:rPr lang="uz-Cyrl-UZ" sz="1400" kern="1200" dirty="0">
              <a:latin typeface="Montserrat" pitchFamily="2" charset="-52"/>
            </a:rPr>
            <a:t>:</a:t>
          </a:r>
          <a:r>
            <a:rPr lang="en-US" sz="1400" kern="1200" dirty="0">
              <a:latin typeface="Montserrat" pitchFamily="2" charset="-52"/>
            </a:rPr>
            <a:t> 102</a:t>
          </a: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uz-Cyrl-UZ" sz="1400" kern="1200" dirty="0">
              <a:latin typeface="Montserrat" pitchFamily="2" charset="-52"/>
            </a:rPr>
            <a:t>13 000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6" Type="http://schemas.openxmlformats.org/officeDocument/2006/relationships/diagramLayout" Target="../diagrams/layout2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diagramData" Target="../diagrams/data2.xml"/><Relationship Id="rId10" Type="http://schemas.openxmlformats.org/officeDocument/2006/relationships/image" Target="../media/image13.png"/><Relationship Id="rId19" Type="http://schemas.microsoft.com/office/2007/relationships/diagramDrawing" Target="../diagrams/drawing2.xml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object 5">
            <a:extLst>
              <a:ext uri="{FF2B5EF4-FFF2-40B4-BE49-F238E27FC236}">
                <a16:creationId xmlns:a16="http://schemas.microsoft.com/office/drawing/2014/main" id="{CEBF81FB-36E0-4A02-8E93-17B75C7A007E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7" name="object 6">
              <a:extLst>
                <a:ext uri="{FF2B5EF4-FFF2-40B4-BE49-F238E27FC236}">
                  <a16:creationId xmlns:a16="http://schemas.microsoft.com/office/drawing/2014/main" id="{F0BF3FA6-654C-4F7B-8319-9998D7AC3F88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8" name="object 7">
              <a:extLst>
                <a:ext uri="{FF2B5EF4-FFF2-40B4-BE49-F238E27FC236}">
                  <a16:creationId xmlns:a16="http://schemas.microsoft.com/office/drawing/2014/main" id="{10637A15-1364-41A4-9129-BAD2FD95B4D7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186513" y="220128"/>
            <a:ext cx="4972072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eye drops, gels and creams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46204" y="1152659"/>
            <a:ext cx="2242996" cy="91698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12701" marR="5080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tabLst>
                <a:tab pos="241313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Construction of a </a:t>
            </a:r>
            <a:r>
              <a:rPr lang="en-US" sz="11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eye drops, gels </a:t>
            </a: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and</a:t>
            </a:r>
            <a:r>
              <a:rPr lang="en-US" sz="11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creams </a:t>
            </a: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plant</a:t>
            </a: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01121" y="1077964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0">
              <a:spcBef>
                <a:spcPts val="600"/>
              </a:spcBef>
              <a:spcAft>
                <a:spcPts val="600"/>
              </a:spcAft>
              <a:tabLst>
                <a:tab pos="240677" algn="l"/>
              </a:tabLst>
            </a:pPr>
            <a:r>
              <a:rPr lang="en-US"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en-US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grpSp>
        <p:nvGrpSpPr>
          <p:cNvPr id="23" name="object 2">
            <a:extLst>
              <a:ext uri="{FF2B5EF4-FFF2-40B4-BE49-F238E27FC236}">
                <a16:creationId xmlns:a16="http://schemas.microsoft.com/office/drawing/2014/main" id="{1E416668-7352-4D97-8DC6-CB1153BC2077}"/>
              </a:ext>
            </a:extLst>
          </p:cNvPr>
          <p:cNvGrpSpPr/>
          <p:nvPr/>
        </p:nvGrpSpPr>
        <p:grpSpPr>
          <a:xfrm>
            <a:off x="4487060" y="858177"/>
            <a:ext cx="7611111" cy="5855345"/>
            <a:chOff x="-228840" y="4162894"/>
            <a:chExt cx="7560309" cy="4988469"/>
          </a:xfrm>
        </p:grpSpPr>
        <p:sp>
          <p:nvSpPr>
            <p:cNvPr id="24" name="object 3">
              <a:extLst>
                <a:ext uri="{FF2B5EF4-FFF2-40B4-BE49-F238E27FC236}">
                  <a16:creationId xmlns:a16="http://schemas.microsoft.com/office/drawing/2014/main" id="{72A6ECBC-4D4C-41CB-88CD-CF83306340C1}"/>
                </a:ext>
              </a:extLst>
            </p:cNvPr>
            <p:cNvSpPr/>
            <p:nvPr/>
          </p:nvSpPr>
          <p:spPr>
            <a:xfrm>
              <a:off x="-228840" y="4162894"/>
              <a:ext cx="7560309" cy="4988469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25" name="object 4">
              <a:extLst>
                <a:ext uri="{FF2B5EF4-FFF2-40B4-BE49-F238E27FC236}">
                  <a16:creationId xmlns:a16="http://schemas.microsoft.com/office/drawing/2014/main" id="{1627B92C-05CB-42FF-B4BE-672893685964}"/>
                </a:ext>
              </a:extLst>
            </p:cNvPr>
            <p:cNvSpPr/>
            <p:nvPr/>
          </p:nvSpPr>
          <p:spPr>
            <a:xfrm>
              <a:off x="364299" y="5197530"/>
              <a:ext cx="6492875" cy="76368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193163" y="2232524"/>
            <a:ext cx="1462145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Procurement and Quality Control of Raw Materials.)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998227" y="2306368"/>
            <a:ext cx="109410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Solution Preparation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643776" y="2334857"/>
            <a:ext cx="1131431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Sterilization </a:t>
            </a: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    </a:t>
            </a: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and Filling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299808" y="2319619"/>
            <a:ext cx="962552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Packaging and Labeling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12075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083940" y="3609559"/>
            <a:ext cx="1506794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uz-Cyrl-UZ" sz="1100" dirty="0">
                <a:solidFill>
                  <a:srgbClr val="00425F"/>
                </a:solidFill>
                <a:latin typeface="Montserrat" pitchFamily="2" charset="-52"/>
              </a:rPr>
              <a:t>4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 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109339" y="4303450"/>
            <a:ext cx="2431687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Capability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to produce eye              creams and gels.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576711" y="4361417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uz-Cyrl-UZ" sz="1100" dirty="0">
                <a:solidFill>
                  <a:srgbClr val="00425F"/>
                </a:solidFill>
                <a:latin typeface="Montserrat" pitchFamily="2" charset="-52"/>
              </a:rPr>
              <a:t>12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0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424311" y="3485662"/>
            <a:ext cx="2151051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    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    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neighbor markets</a:t>
            </a:r>
          </a:p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    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International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491947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478408"/>
            <a:ext cx="540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41695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41294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11691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18167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facility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with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capacity</a:t>
            </a:r>
            <a:b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70</a:t>
            </a:r>
            <a:r>
              <a:rPr lang="en-US"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4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4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units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of eye drops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per</a:t>
            </a:r>
            <a:r>
              <a:rPr lang="en-US" sz="1400" spc="-59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year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732565"/>
            <a:ext cx="4971767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eye drops, gels and creams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1" name="object 24">
            <a:extLst>
              <a:ext uri="{FF2B5EF4-FFF2-40B4-BE49-F238E27FC236}">
                <a16:creationId xmlns:a16="http://schemas.microsoft.com/office/drawing/2014/main" id="{E0F098FF-3C32-4304-B064-8DB5DD75391A}"/>
              </a:ext>
            </a:extLst>
          </p:cNvPr>
          <p:cNvSpPr txBox="1"/>
          <p:nvPr/>
        </p:nvSpPr>
        <p:spPr>
          <a:xfrm>
            <a:off x="519364" y="5685415"/>
            <a:ext cx="2991973" cy="136864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  7 cent/kWh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6-61 cent/m³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ru-RU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220277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204023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11622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076473" y="5041334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eye drop products (202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>
            <a:off x="5051033" y="5821262"/>
            <a:ext cx="6228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>
            <a:off x="5067075" y="6264674"/>
            <a:ext cx="6228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2E383DDB-B939-4C32-A532-51E5D3557262}"/>
              </a:ext>
            </a:extLst>
          </p:cNvPr>
          <p:cNvSpPr/>
          <p:nvPr/>
        </p:nvSpPr>
        <p:spPr>
          <a:xfrm>
            <a:off x="5052990" y="5476962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Production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EB610303-4D9E-490A-A41E-FA03C9C38FB1}"/>
              </a:ext>
            </a:extLst>
          </p:cNvPr>
          <p:cNvSpPr/>
          <p:nvPr/>
        </p:nvSpPr>
        <p:spPr>
          <a:xfrm>
            <a:off x="4821128" y="5871993"/>
            <a:ext cx="15262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55,2 </a:t>
            </a:r>
            <a:r>
              <a:rPr lang="uz-Cyrl-UZ" sz="1100" dirty="0">
                <a:solidFill>
                  <a:srgbClr val="00425F"/>
                </a:solidFill>
                <a:latin typeface="Montserrat" pitchFamily="2" charset="-52"/>
              </a:rPr>
              <a:t>thsd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</a:p>
          <a:p>
            <a:pPr algn="ctr"/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units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endParaRPr lang="uz-Cyrl-UZ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D9E7FF9F-48D6-4BC4-ADD4-04D8FB90CD15}"/>
              </a:ext>
            </a:extLst>
          </p:cNvPr>
          <p:cNvSpPr/>
          <p:nvPr/>
        </p:nvSpPr>
        <p:spPr>
          <a:xfrm>
            <a:off x="6513128" y="5948937"/>
            <a:ext cx="4491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120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-</a:t>
            </a: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3AB44AD9-BAEB-47DF-A31D-2349CC07AAA3}"/>
              </a:ext>
            </a:extLst>
          </p:cNvPr>
          <p:cNvSpPr/>
          <p:nvPr/>
        </p:nvSpPr>
        <p:spPr>
          <a:xfrm>
            <a:off x="7498762" y="5871993"/>
            <a:ext cx="8226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100" dirty="0">
                <a:solidFill>
                  <a:srgbClr val="00425F"/>
                </a:solidFill>
                <a:latin typeface="Montserrat" pitchFamily="2" charset="-52"/>
              </a:rPr>
              <a:t>22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9</a:t>
            </a:r>
            <a:r>
              <a:rPr lang="uz-Cyrl-UZ" sz="1100" dirty="0">
                <a:solidFill>
                  <a:srgbClr val="00425F"/>
                </a:solidFill>
                <a:latin typeface="Montserrat" pitchFamily="2" charset="-52"/>
              </a:rPr>
              <a:t> thsd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</a:p>
          <a:p>
            <a:pPr algn="ctr"/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units</a:t>
            </a:r>
            <a:endParaRPr lang="uz-Cyrl-UZ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DD7A7EAE-0771-4477-8AA2-89874CB4D751}"/>
              </a:ext>
            </a:extLst>
          </p:cNvPr>
          <p:cNvSpPr/>
          <p:nvPr/>
        </p:nvSpPr>
        <p:spPr>
          <a:xfrm>
            <a:off x="8870599" y="5871993"/>
            <a:ext cx="8162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2</a:t>
            </a:r>
            <a:r>
              <a:rPr lang="uz-Cyrl-UZ" sz="1100" dirty="0">
                <a:solidFill>
                  <a:srgbClr val="00425F"/>
                </a:solidFill>
                <a:latin typeface="Montserrat" pitchFamily="2" charset="-52"/>
              </a:rPr>
              <a:t>53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Cyrl-UZ" sz="1100" dirty="0">
                <a:solidFill>
                  <a:srgbClr val="00425F"/>
                </a:solidFill>
                <a:latin typeface="Montserrat" pitchFamily="2" charset="-52"/>
              </a:rPr>
              <a:t>thsd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</a:p>
          <a:p>
            <a:pPr algn="ctr"/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units</a:t>
            </a:r>
            <a:endParaRPr lang="uz-Cyrl-UZ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290E222C-42EB-4E1D-95DB-B22F411323BF}"/>
              </a:ext>
            </a:extLst>
          </p:cNvPr>
          <p:cNvSpPr/>
          <p:nvPr/>
        </p:nvSpPr>
        <p:spPr>
          <a:xfrm>
            <a:off x="6418394" y="5476962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7554263" y="5476962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8687077" y="5476962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553055" y="5864306"/>
            <a:ext cx="396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348" y="4285548"/>
            <a:ext cx="396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556" y="3480005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5076473" y="5318137"/>
            <a:ext cx="529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1EDF18-73F0-45E6-A93F-0C0C3E8E564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10268" y="5930717"/>
            <a:ext cx="328081" cy="328081"/>
          </a:xfrm>
          <a:prstGeom prst="rect">
            <a:avLst/>
          </a:prstGeom>
        </p:spPr>
      </p:pic>
      <p:sp>
        <p:nvSpPr>
          <p:cNvPr id="56" name="object 24">
            <a:extLst>
              <a:ext uri="{FF2B5EF4-FFF2-40B4-BE49-F238E27FC236}">
                <a16:creationId xmlns:a16="http://schemas.microsoft.com/office/drawing/2014/main" id="{7C80BFA1-A413-4A36-ADD4-B87DC19C08B5}"/>
              </a:ext>
            </a:extLst>
          </p:cNvPr>
          <p:cNvSpPr txBox="1"/>
          <p:nvPr/>
        </p:nvSpPr>
        <p:spPr>
          <a:xfrm>
            <a:off x="252866" y="2153156"/>
            <a:ext cx="3821534" cy="165718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2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200" i="1" spc="-25" dirty="0">
                <a:solidFill>
                  <a:srgbClr val="00425F"/>
                </a:solidFill>
                <a:latin typeface="Montserrat" pitchFamily="2" charset="-52"/>
              </a:rPr>
              <a:t>mln </a:t>
            </a:r>
            <a:r>
              <a:rPr lang="en-US" sz="1200" i="1" spc="-25" dirty="0">
                <a:solidFill>
                  <a:srgbClr val="00425F"/>
                </a:solidFill>
                <a:latin typeface="Montserrat" pitchFamily="2" charset="-52"/>
              </a:rPr>
              <a:t>USD)</a:t>
            </a:r>
            <a:endParaRPr lang="ru-RU" sz="12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ru-RU" sz="7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</a:t>
            </a: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6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specialized for pharmaceutical industry and 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57" name="Схема 56">
            <a:extLst>
              <a:ext uri="{FF2B5EF4-FFF2-40B4-BE49-F238E27FC236}">
                <a16:creationId xmlns:a16="http://schemas.microsoft.com/office/drawing/2014/main" id="{DD7F8A34-3CE6-4700-BFCF-921AC17B08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168722"/>
              </p:ext>
            </p:extLst>
          </p:nvPr>
        </p:nvGraphicFramePr>
        <p:xfrm>
          <a:off x="262566" y="3959339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Picture 8" descr="Производство ">
            <a:extLst>
              <a:ext uri="{FF2B5EF4-FFF2-40B4-BE49-F238E27FC236}">
                <a16:creationId xmlns:a16="http://schemas.microsoft.com/office/drawing/2014/main" id="{7F5B446D-4703-4E3E-8459-A5BB1A450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23" y="4267993"/>
            <a:ext cx="396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C20931A-2C8C-41BB-883E-CE3FB18FCEFB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73438" y1="42135" x2="73438" y2="42135"/>
                        <a14:foregroundMark x1="73438" y1="42135" x2="73438" y2="42135"/>
                        <a14:foregroundMark x1="50677" y1="35833" x2="50677" y2="35833"/>
                        <a14:foregroundMark x1="24479" y1="42708" x2="24479" y2="42708"/>
                        <a14:foregroundMark x1="32448" y1="43802" x2="32448" y2="43802"/>
                        <a14:foregroundMark x1="68854" y1="46094" x2="68854" y2="46094"/>
                        <a14:foregroundMark x1="71146" y1="60885" x2="71146" y2="60885"/>
                        <a14:foregroundMark x1="46667" y1="63750" x2="46667" y2="63750"/>
                        <a14:foregroundMark x1="29010" y1="62031" x2="29010" y2="62031"/>
                        <a14:foregroundMark x1="32448" y1="63177" x2="32448" y2="63177"/>
                        <a14:foregroundMark x1="70000" y1="62604" x2="70000" y2="62604"/>
                        <a14:backgroundMark x1="69688" y1="64583" x2="69688" y2="64583"/>
                        <a14:backgroundMark x1="30729" y1="64375" x2="30729" y2="6437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28" y="3435071"/>
            <a:ext cx="683227" cy="6840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C41C64E6-E9D7-4F10-AC03-118054DFE0B4}"/>
              </a:ext>
            </a:extLst>
          </p:cNvPr>
          <p:cNvSpPr txBox="1"/>
          <p:nvPr/>
        </p:nvSpPr>
        <p:spPr>
          <a:xfrm>
            <a:off x="9966158" y="5481137"/>
            <a:ext cx="208388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Consumption(CA)</a:t>
            </a:r>
            <a:endParaRPr lang="ru-RU" sz="1050" b="1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374D2B6-2CFA-4C88-9CC0-B460339BD826}"/>
              </a:ext>
            </a:extLst>
          </p:cNvPr>
          <p:cNvSpPr txBox="1"/>
          <p:nvPr/>
        </p:nvSpPr>
        <p:spPr>
          <a:xfrm>
            <a:off x="10372252" y="5871993"/>
            <a:ext cx="6900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1,8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Cyrl-UZ" sz="110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</a:p>
          <a:p>
            <a:pPr algn="ctr"/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units</a:t>
            </a:r>
            <a:endParaRPr lang="uz-Cyrl-UZ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7">
            <a:extLst>
              <a:ext uri="{FF2B5EF4-FFF2-40B4-BE49-F238E27FC236}">
                <a16:creationId xmlns:a16="http://schemas.microsoft.com/office/drawing/2014/main" id="{B1FF3BFE-CBBE-4C1F-B6C0-9F0D9ACC7A18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86103" y="190900"/>
            <a:ext cx="6767656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medication eye drops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in 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1088139"/>
            <a:ext cx="62661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Competition: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offers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highly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competitive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structure</a:t>
            </a:r>
            <a:r>
              <a:rPr sz="1400" spc="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operating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costs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eye drops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internationally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795698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47450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USA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r>
                        <a:rPr lang="ru-RU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n   6,3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16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47450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Germany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3,9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4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47450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India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73525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Switzerland</a:t>
                      </a: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8,2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0,2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France</a:t>
                      </a: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0,3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3,5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7293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Japan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0,25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0,1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2,8</a:t>
                      </a:r>
                      <a:endParaRPr lang="en-US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11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47450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Uzbekistan</a:t>
                      </a:r>
                      <a:endParaRPr lang="ru-RU"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41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highlight>
                          <a:srgbClr val="FFFF00"/>
                        </a:highlight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45">
              <a:extLst>
                <a:ext uri="{FF2B5EF4-FFF2-40B4-BE49-F238E27FC236}">
                  <a16:creationId xmlns:a16="http://schemas.microsoft.com/office/drawing/2014/main" id="{13027BB2-C065-46A8-905A-65CDDEB9A2D8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464583" y="1770707"/>
            <a:ext cx="1264920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eye drop 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lang="uz-Cyrl-UZ" sz="800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195541" y="1736417"/>
            <a:ext cx="1181711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lang="en-US"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d per 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489035" y="1745740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The number of cases of eye diseases</a:t>
            </a: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in million</a:t>
            </a:r>
            <a:endParaRPr lang="en-US"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796002" y="1750870"/>
            <a:ext cx="1428115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Import to Uzbekistan suppliers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pic>
        <p:nvPicPr>
          <p:cNvPr id="69" name="object 39">
            <a:extLst>
              <a:ext uri="{FF2B5EF4-FFF2-40B4-BE49-F238E27FC236}">
                <a16:creationId xmlns:a16="http://schemas.microsoft.com/office/drawing/2014/main" id="{5D9F0E42-D678-4092-ACD7-C71F7327612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8167" y="2774874"/>
            <a:ext cx="126000" cy="126000"/>
          </a:xfrm>
          <a:prstGeom prst="rect">
            <a:avLst/>
          </a:prstGeom>
        </p:spPr>
      </p:pic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517194" y="2200536"/>
            <a:ext cx="824230" cy="16839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pPr algn="ctr"/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517194" y="2489623"/>
            <a:ext cx="659452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pPr algn="ctr"/>
            <a:endParaRPr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517194" y="2754981"/>
            <a:ext cx="472164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pPr algn="ctr"/>
            <a:endParaRPr dirty="0"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517194" y="3030208"/>
            <a:ext cx="247972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pPr algn="ctr"/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520208" y="3846761"/>
            <a:ext cx="45719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pPr algn="ctr"/>
            <a:endParaRPr>
              <a:latin typeface="Montserrat" pitchFamily="2" charset="-52"/>
            </a:endParaRPr>
          </a:p>
        </p:txBody>
      </p:sp>
      <p:sp>
        <p:nvSpPr>
          <p:cNvPr id="84" name="object 20">
            <a:extLst>
              <a:ext uri="{FF2B5EF4-FFF2-40B4-BE49-F238E27FC236}">
                <a16:creationId xmlns:a16="http://schemas.microsoft.com/office/drawing/2014/main" id="{F44147F0-66C2-4BFB-86F0-160C0B25D425}"/>
              </a:ext>
            </a:extLst>
          </p:cNvPr>
          <p:cNvSpPr/>
          <p:nvPr/>
        </p:nvSpPr>
        <p:spPr>
          <a:xfrm>
            <a:off x="2837450" y="2482584"/>
            <a:ext cx="828000" cy="1476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85" name="object 20">
            <a:extLst>
              <a:ext uri="{FF2B5EF4-FFF2-40B4-BE49-F238E27FC236}">
                <a16:creationId xmlns:a16="http://schemas.microsoft.com/office/drawing/2014/main" id="{81736EEF-B61C-40C0-B5B6-368598988380}"/>
              </a:ext>
            </a:extLst>
          </p:cNvPr>
          <p:cNvSpPr/>
          <p:nvPr/>
        </p:nvSpPr>
        <p:spPr>
          <a:xfrm>
            <a:off x="2832046" y="2748923"/>
            <a:ext cx="828000" cy="1476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8" name="object 20">
            <a:extLst>
              <a:ext uri="{FF2B5EF4-FFF2-40B4-BE49-F238E27FC236}">
                <a16:creationId xmlns:a16="http://schemas.microsoft.com/office/drawing/2014/main" id="{A2FAD626-B082-4CE4-BC06-8AE0AB696947}"/>
              </a:ext>
            </a:extLst>
          </p:cNvPr>
          <p:cNvSpPr/>
          <p:nvPr/>
        </p:nvSpPr>
        <p:spPr>
          <a:xfrm>
            <a:off x="2837448" y="3040711"/>
            <a:ext cx="576000" cy="1476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89" name="object 20">
            <a:extLst>
              <a:ext uri="{FF2B5EF4-FFF2-40B4-BE49-F238E27FC236}">
                <a16:creationId xmlns:a16="http://schemas.microsoft.com/office/drawing/2014/main" id="{364A6E72-B571-497C-AF8C-35897919D124}"/>
              </a:ext>
            </a:extLst>
          </p:cNvPr>
          <p:cNvSpPr/>
          <p:nvPr/>
        </p:nvSpPr>
        <p:spPr>
          <a:xfrm>
            <a:off x="2834314" y="3590728"/>
            <a:ext cx="216000" cy="1476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0" name="object 20">
            <a:extLst>
              <a:ext uri="{FF2B5EF4-FFF2-40B4-BE49-F238E27FC236}">
                <a16:creationId xmlns:a16="http://schemas.microsoft.com/office/drawing/2014/main" id="{A4713E63-1049-4468-A2AF-9041FFEB9640}"/>
              </a:ext>
            </a:extLst>
          </p:cNvPr>
          <p:cNvSpPr/>
          <p:nvPr/>
        </p:nvSpPr>
        <p:spPr>
          <a:xfrm>
            <a:off x="2834314" y="3857265"/>
            <a:ext cx="108000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4152626" y="2200536"/>
            <a:ext cx="90850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4152627" y="2747942"/>
            <a:ext cx="7200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4155514" y="2482584"/>
            <a:ext cx="64800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4152626" y="3033672"/>
            <a:ext cx="90720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4155800" y="3583689"/>
            <a:ext cx="36000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4155124" y="3850225"/>
            <a:ext cx="25200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469822" y="2205929"/>
            <a:ext cx="908509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472258" y="2482584"/>
            <a:ext cx="46800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5471036" y="2747942"/>
            <a:ext cx="72000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5469822" y="3033672"/>
            <a:ext cx="14400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469821" y="3583689"/>
            <a:ext cx="61200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5469823" y="3850225"/>
            <a:ext cx="90000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184849" y="4617955"/>
            <a:ext cx="6563519" cy="2007986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en-US" sz="16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Eye drop</a:t>
            </a:r>
            <a:r>
              <a:rPr sz="16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manufacturers </a:t>
            </a:r>
            <a:r>
              <a:rPr sz="16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6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6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6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6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6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Growing demand for pharmaceutical products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Cost advantages because of labor salary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Partnership opportunities  with healthcare providers, research institutions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Skilled professionals in the medical and engineering fields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Incentives: Free pharm zones offer tax breaks on land, CIT, water. 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2059" name="Picture 11" descr="Германия ">
            <a:extLst>
              <a:ext uri="{FF2B5EF4-FFF2-40B4-BE49-F238E27FC236}">
                <a16:creationId xmlns:a16="http://schemas.microsoft.com/office/drawing/2014/main" id="{B88787B3-95F5-4139-A669-6C8B7611C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7" y="2497710"/>
            <a:ext cx="126000" cy="1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Соединенные Штаты ">
            <a:extLst>
              <a:ext uri="{FF2B5EF4-FFF2-40B4-BE49-F238E27FC236}">
                <a16:creationId xmlns:a16="http://schemas.microsoft.com/office/drawing/2014/main" id="{369A29B9-CF79-4366-89FC-7EDFBE5AF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0" y="2212747"/>
            <a:ext cx="126000" cy="1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Швейцария ">
            <a:extLst>
              <a:ext uri="{FF2B5EF4-FFF2-40B4-BE49-F238E27FC236}">
                <a16:creationId xmlns:a16="http://schemas.microsoft.com/office/drawing/2014/main" id="{8478913D-2661-49C1-95B5-1F20A6E45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055620"/>
            <a:ext cx="126000" cy="1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Флаг Японии ">
            <a:extLst>
              <a:ext uri="{FF2B5EF4-FFF2-40B4-BE49-F238E27FC236}">
                <a16:creationId xmlns:a16="http://schemas.microsoft.com/office/drawing/2014/main" id="{35D42F38-9E3C-47F3-9FA5-901576B06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6" y="3590926"/>
            <a:ext cx="212265" cy="21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Китай ">
            <a:extLst>
              <a:ext uri="{FF2B5EF4-FFF2-40B4-BE49-F238E27FC236}">
                <a16:creationId xmlns:a16="http://schemas.microsoft.com/office/drawing/2014/main" id="{5B1CFB1B-CC6F-46E4-B40E-2BD4EFFCC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879850"/>
            <a:ext cx="126000" cy="1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object 20">
            <a:extLst>
              <a:ext uri="{FF2B5EF4-FFF2-40B4-BE49-F238E27FC236}">
                <a16:creationId xmlns:a16="http://schemas.microsoft.com/office/drawing/2014/main" id="{CBD25885-B954-4FB3-878F-4E904E0EE41C}"/>
              </a:ext>
            </a:extLst>
          </p:cNvPr>
          <p:cNvSpPr/>
          <p:nvPr/>
        </p:nvSpPr>
        <p:spPr>
          <a:xfrm>
            <a:off x="1516467" y="3576762"/>
            <a:ext cx="72000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pPr algn="ctr"/>
            <a:endParaRPr>
              <a:latin typeface="Montserrat" pitchFamily="2" charset="-52"/>
            </a:endParaRPr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BFC732A1-75C2-4982-8555-CCA03321A51B}"/>
              </a:ext>
            </a:extLst>
          </p:cNvPr>
          <p:cNvSpPr/>
          <p:nvPr/>
        </p:nvSpPr>
        <p:spPr>
          <a:xfrm>
            <a:off x="1515181" y="3303773"/>
            <a:ext cx="7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pPr algn="ctr"/>
            <a:endParaRPr>
              <a:latin typeface="Montserrat" pitchFamily="2" charset="-52"/>
            </a:endParaRPr>
          </a:p>
        </p:txBody>
      </p:sp>
      <p:pic>
        <p:nvPicPr>
          <p:cNvPr id="2075" name="Picture 27" descr="Франция ">
            <a:extLst>
              <a:ext uri="{FF2B5EF4-FFF2-40B4-BE49-F238E27FC236}">
                <a16:creationId xmlns:a16="http://schemas.microsoft.com/office/drawing/2014/main" id="{F45BB492-2532-43E2-AAB7-5842707DD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" y="3337560"/>
            <a:ext cx="126000" cy="1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object 20">
            <a:extLst>
              <a:ext uri="{FF2B5EF4-FFF2-40B4-BE49-F238E27FC236}">
                <a16:creationId xmlns:a16="http://schemas.microsoft.com/office/drawing/2014/main" id="{93BB7AED-E406-4D98-9C27-F401B998CE17}"/>
              </a:ext>
            </a:extLst>
          </p:cNvPr>
          <p:cNvSpPr/>
          <p:nvPr/>
        </p:nvSpPr>
        <p:spPr>
          <a:xfrm>
            <a:off x="2845070" y="2208264"/>
            <a:ext cx="864000" cy="1476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37" name="object 20">
            <a:extLst>
              <a:ext uri="{FF2B5EF4-FFF2-40B4-BE49-F238E27FC236}">
                <a16:creationId xmlns:a16="http://schemas.microsoft.com/office/drawing/2014/main" id="{4CB7CA3D-D7BB-4AFE-9ECA-3E3948717853}"/>
              </a:ext>
            </a:extLst>
          </p:cNvPr>
          <p:cNvSpPr/>
          <p:nvPr/>
        </p:nvSpPr>
        <p:spPr>
          <a:xfrm>
            <a:off x="2837140" y="3321000"/>
            <a:ext cx="216000" cy="1476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39" name="object 20">
            <a:extLst>
              <a:ext uri="{FF2B5EF4-FFF2-40B4-BE49-F238E27FC236}">
                <a16:creationId xmlns:a16="http://schemas.microsoft.com/office/drawing/2014/main" id="{8D5D4012-A27D-49C1-B932-71FC0EE32378}"/>
              </a:ext>
            </a:extLst>
          </p:cNvPr>
          <p:cNvSpPr/>
          <p:nvPr/>
        </p:nvSpPr>
        <p:spPr>
          <a:xfrm>
            <a:off x="4152626" y="3287672"/>
            <a:ext cx="50400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0" name="object 20">
            <a:extLst>
              <a:ext uri="{FF2B5EF4-FFF2-40B4-BE49-F238E27FC236}">
                <a16:creationId xmlns:a16="http://schemas.microsoft.com/office/drawing/2014/main" id="{0BEACF12-0613-4E03-BE93-6B74E0A58BC8}"/>
              </a:ext>
            </a:extLst>
          </p:cNvPr>
          <p:cNvSpPr/>
          <p:nvPr/>
        </p:nvSpPr>
        <p:spPr>
          <a:xfrm>
            <a:off x="5469821" y="3300372"/>
            <a:ext cx="25200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r>
              <a:rPr lang="en-US" dirty="0">
                <a:latin typeface="Montserrat" pitchFamily="2" charset="-52"/>
              </a:rPr>
              <a:t> </a:t>
            </a:r>
            <a:endParaRPr dirty="0">
              <a:latin typeface="Montserrat" pitchFamily="2" charset="-52"/>
            </a:endParaRPr>
          </a:p>
        </p:txBody>
      </p:sp>
      <p:pic>
        <p:nvPicPr>
          <p:cNvPr id="2077" name="Picture 29" descr="Узбекистан ">
            <a:extLst>
              <a:ext uri="{FF2B5EF4-FFF2-40B4-BE49-F238E27FC236}">
                <a16:creationId xmlns:a16="http://schemas.microsoft.com/office/drawing/2014/main" id="{89A50F13-B0DD-49DD-92C2-65A5A4436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2" y="4129425"/>
            <a:ext cx="126000" cy="1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object 20">
            <a:extLst>
              <a:ext uri="{FF2B5EF4-FFF2-40B4-BE49-F238E27FC236}">
                <a16:creationId xmlns:a16="http://schemas.microsoft.com/office/drawing/2014/main" id="{83687FD6-AB70-47A6-BD28-FCCBC434AD1D}"/>
              </a:ext>
            </a:extLst>
          </p:cNvPr>
          <p:cNvSpPr/>
          <p:nvPr/>
        </p:nvSpPr>
        <p:spPr>
          <a:xfrm>
            <a:off x="2837448" y="4126561"/>
            <a:ext cx="900000" cy="1476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42" name="object 20">
            <a:extLst>
              <a:ext uri="{FF2B5EF4-FFF2-40B4-BE49-F238E27FC236}">
                <a16:creationId xmlns:a16="http://schemas.microsoft.com/office/drawing/2014/main" id="{584A67C2-833A-4261-AF1E-E26508E01525}"/>
              </a:ext>
            </a:extLst>
          </p:cNvPr>
          <p:cNvSpPr/>
          <p:nvPr/>
        </p:nvSpPr>
        <p:spPr>
          <a:xfrm>
            <a:off x="4155800" y="4117089"/>
            <a:ext cx="10800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3" name="object 20">
            <a:extLst>
              <a:ext uri="{FF2B5EF4-FFF2-40B4-BE49-F238E27FC236}">
                <a16:creationId xmlns:a16="http://schemas.microsoft.com/office/drawing/2014/main" id="{2A9D03DD-9AC0-4629-BA4B-B1288D24FDD9}"/>
              </a:ext>
            </a:extLst>
          </p:cNvPr>
          <p:cNvSpPr/>
          <p:nvPr/>
        </p:nvSpPr>
        <p:spPr>
          <a:xfrm>
            <a:off x="5469823" y="4116925"/>
            <a:ext cx="36000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80" name="object 2">
            <a:extLst>
              <a:ext uri="{FF2B5EF4-FFF2-40B4-BE49-F238E27FC236}">
                <a16:creationId xmlns:a16="http://schemas.microsoft.com/office/drawing/2014/main" id="{DA938E8C-3384-49E4-AA0F-3DA09EAF01F3}"/>
              </a:ext>
            </a:extLst>
          </p:cNvPr>
          <p:cNvSpPr/>
          <p:nvPr/>
        </p:nvSpPr>
        <p:spPr>
          <a:xfrm>
            <a:off x="7030221" y="2354129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09ECA692-491C-4FE5-923D-3555A399E5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27997" y="771126"/>
            <a:ext cx="2115495" cy="43895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91525097-C22B-4525-BE9A-9AE1B7554A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75138" y="1459481"/>
            <a:ext cx="648000" cy="648000"/>
          </a:xfrm>
          <a:prstGeom prst="rect">
            <a:avLst/>
          </a:prstGeom>
        </p:spPr>
      </p:pic>
      <p:sp>
        <p:nvSpPr>
          <p:cNvPr id="86" name="Овал 85">
            <a:extLst>
              <a:ext uri="{FF2B5EF4-FFF2-40B4-BE49-F238E27FC236}">
                <a16:creationId xmlns:a16="http://schemas.microsoft.com/office/drawing/2014/main" id="{DCA0DFC4-FE26-482E-B845-5E2F43D5981A}"/>
              </a:ext>
            </a:extLst>
          </p:cNvPr>
          <p:cNvSpPr/>
          <p:nvPr/>
        </p:nvSpPr>
        <p:spPr>
          <a:xfrm>
            <a:off x="9520433" y="1459481"/>
            <a:ext cx="648000" cy="6480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81E194A-3664-4EDD-B242-A8B825CB07AA}"/>
              </a:ext>
            </a:extLst>
          </p:cNvPr>
          <p:cNvSpPr txBox="1"/>
          <p:nvPr/>
        </p:nvSpPr>
        <p:spPr>
          <a:xfrm>
            <a:off x="7720263" y="1286710"/>
            <a:ext cx="159457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GSP+ agreement allows to export to EU at reduced or zero tariff for 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6 200 products.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F1C7F69-72FA-4771-A999-228025B2C0DB}"/>
              </a:ext>
            </a:extLst>
          </p:cNvPr>
          <p:cNvSpPr txBox="1"/>
          <p:nvPr/>
        </p:nvSpPr>
        <p:spPr>
          <a:xfrm>
            <a:off x="10206786" y="1247551"/>
            <a:ext cx="178230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CIS Free Trade Agreement creates more integrated and open market with CIS countries.</a:t>
            </a:r>
          </a:p>
        </p:txBody>
      </p:sp>
      <p:graphicFrame>
        <p:nvGraphicFramePr>
          <p:cNvPr id="96" name="Схема 95">
            <a:extLst>
              <a:ext uri="{FF2B5EF4-FFF2-40B4-BE49-F238E27FC236}">
                <a16:creationId xmlns:a16="http://schemas.microsoft.com/office/drawing/2014/main" id="{E64B1578-9EEE-4E79-A10B-BFF843D036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0062896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99" name="TextBox 98">
            <a:extLst>
              <a:ext uri="{FF2B5EF4-FFF2-40B4-BE49-F238E27FC236}">
                <a16:creationId xmlns:a16="http://schemas.microsoft.com/office/drawing/2014/main" id="{BC404DE0-70BA-4816-8EA6-DB11A017DFBA}"/>
              </a:ext>
            </a:extLst>
          </p:cNvPr>
          <p:cNvSpPr txBox="1"/>
          <p:nvPr/>
        </p:nvSpPr>
        <p:spPr>
          <a:xfrm>
            <a:off x="7172837" y="4336214"/>
            <a:ext cx="489811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pharmaceutical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0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17AA00F7-B2CA-4CEF-A8FE-CEF7B5ACA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DB23FFF4-E34B-402A-9198-6270BCDE5A5C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06" name="Picture 6" descr="Рабочие ">
            <a:extLst>
              <a:ext uri="{FF2B5EF4-FFF2-40B4-BE49-F238E27FC236}">
                <a16:creationId xmlns:a16="http://schemas.microsoft.com/office/drawing/2014/main" id="{511C160E-8FF4-4747-BFCF-3EB7D919E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1" name="Graphic 4">
            <a:extLst>
              <a:ext uri="{FF2B5EF4-FFF2-40B4-BE49-F238E27FC236}">
                <a16:creationId xmlns:a16="http://schemas.microsoft.com/office/drawing/2014/main" id="{F3DE47BD-5CEE-4411-8FBA-C35546E0A108}"/>
              </a:ext>
            </a:extLst>
          </p:cNvPr>
          <p:cNvGrpSpPr/>
          <p:nvPr/>
        </p:nvGrpSpPr>
        <p:grpSpPr>
          <a:xfrm>
            <a:off x="8138359" y="238507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12" name="Freeform: Shape 6">
              <a:extLst>
                <a:ext uri="{FF2B5EF4-FFF2-40B4-BE49-F238E27FC236}">
                  <a16:creationId xmlns:a16="http://schemas.microsoft.com/office/drawing/2014/main" id="{42A034DA-0F52-4E19-9F06-37575A855411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7" name="Freeform: Shape 7">
              <a:extLst>
                <a:ext uri="{FF2B5EF4-FFF2-40B4-BE49-F238E27FC236}">
                  <a16:creationId xmlns:a16="http://schemas.microsoft.com/office/drawing/2014/main" id="{B34E79CC-4107-4AB8-887F-B7009CCD3797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0" name="Freeform: Shape 8">
              <a:extLst>
                <a:ext uri="{FF2B5EF4-FFF2-40B4-BE49-F238E27FC236}">
                  <a16:creationId xmlns:a16="http://schemas.microsoft.com/office/drawing/2014/main" id="{61F9ECB5-C4FE-46A0-AE94-C163575C2379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5" name="Freeform: Shape 9">
              <a:extLst>
                <a:ext uri="{FF2B5EF4-FFF2-40B4-BE49-F238E27FC236}">
                  <a16:creationId xmlns:a16="http://schemas.microsoft.com/office/drawing/2014/main" id="{3668B176-929A-4A11-9712-DDF95F257F73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0" name="Freeform: Shape 10">
              <a:extLst>
                <a:ext uri="{FF2B5EF4-FFF2-40B4-BE49-F238E27FC236}">
                  <a16:creationId xmlns:a16="http://schemas.microsoft.com/office/drawing/2014/main" id="{8D7513E2-CCE1-443C-8F98-255CD0768F4E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1" name="Freeform: Shape 11">
              <a:extLst>
                <a:ext uri="{FF2B5EF4-FFF2-40B4-BE49-F238E27FC236}">
                  <a16:creationId xmlns:a16="http://schemas.microsoft.com/office/drawing/2014/main" id="{795133A8-E520-499D-AB56-1DDE265E2C4C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4" name="Freeform: Shape 12">
              <a:extLst>
                <a:ext uri="{FF2B5EF4-FFF2-40B4-BE49-F238E27FC236}">
                  <a16:creationId xmlns:a16="http://schemas.microsoft.com/office/drawing/2014/main" id="{AB06C16B-DC69-4EE5-8B95-C2CCE8B59E86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5" name="Freeform: Shape 13">
              <a:extLst>
                <a:ext uri="{FF2B5EF4-FFF2-40B4-BE49-F238E27FC236}">
                  <a16:creationId xmlns:a16="http://schemas.microsoft.com/office/drawing/2014/main" id="{08BC0899-A99A-45E6-A36E-D2D007D6E659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46" name="Freeform: Shape 14">
              <a:extLst>
                <a:ext uri="{FF2B5EF4-FFF2-40B4-BE49-F238E27FC236}">
                  <a16:creationId xmlns:a16="http://schemas.microsoft.com/office/drawing/2014/main" id="{D2BCF424-C68E-437B-B99C-4D0384A7E8AE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47" name="Freeform: Shape 15">
              <a:extLst>
                <a:ext uri="{FF2B5EF4-FFF2-40B4-BE49-F238E27FC236}">
                  <a16:creationId xmlns:a16="http://schemas.microsoft.com/office/drawing/2014/main" id="{18A0883E-34F8-40C7-9894-962B2720C541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8" name="Freeform: Shape 16">
              <a:extLst>
                <a:ext uri="{FF2B5EF4-FFF2-40B4-BE49-F238E27FC236}">
                  <a16:creationId xmlns:a16="http://schemas.microsoft.com/office/drawing/2014/main" id="{09902528-CD89-4871-89E1-CFEB4BC9153C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9" name="Freeform: Shape 17">
              <a:extLst>
                <a:ext uri="{FF2B5EF4-FFF2-40B4-BE49-F238E27FC236}">
                  <a16:creationId xmlns:a16="http://schemas.microsoft.com/office/drawing/2014/main" id="{12F51A6B-D212-45FA-8A3F-1BA16A1AAEB3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0" name="Freeform: Shape 18">
              <a:extLst>
                <a:ext uri="{FF2B5EF4-FFF2-40B4-BE49-F238E27FC236}">
                  <a16:creationId xmlns:a16="http://schemas.microsoft.com/office/drawing/2014/main" id="{7945BC84-EC81-4C62-9F5C-7A278845DAE9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51" name="Freeform: Shape 19">
              <a:extLst>
                <a:ext uri="{FF2B5EF4-FFF2-40B4-BE49-F238E27FC236}">
                  <a16:creationId xmlns:a16="http://schemas.microsoft.com/office/drawing/2014/main" id="{86E614C8-E460-4DEE-A1C6-F3542D07ACFA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2" name="Freeform: Shape 20">
              <a:extLst>
                <a:ext uri="{FF2B5EF4-FFF2-40B4-BE49-F238E27FC236}">
                  <a16:creationId xmlns:a16="http://schemas.microsoft.com/office/drawing/2014/main" id="{FDBE3931-6E8C-4FCF-BE00-5639F68F470A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3" name="Freeform: Shape 21">
              <a:extLst>
                <a:ext uri="{FF2B5EF4-FFF2-40B4-BE49-F238E27FC236}">
                  <a16:creationId xmlns:a16="http://schemas.microsoft.com/office/drawing/2014/main" id="{AD11DB7F-C308-4DC0-B533-19608FC6FF8D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4" name="Freeform: Shape 22">
              <a:extLst>
                <a:ext uri="{FF2B5EF4-FFF2-40B4-BE49-F238E27FC236}">
                  <a16:creationId xmlns:a16="http://schemas.microsoft.com/office/drawing/2014/main" id="{1ED78562-DF24-4EF2-9903-89B2C99CBFE3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55" name="Table 24">
            <a:extLst>
              <a:ext uri="{FF2B5EF4-FFF2-40B4-BE49-F238E27FC236}">
                <a16:creationId xmlns:a16="http://schemas.microsoft.com/office/drawing/2014/main" id="{B7CD5E44-76AC-413C-BFAB-15DEE3B231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236734"/>
              </p:ext>
            </p:extLst>
          </p:nvPr>
        </p:nvGraphicFramePr>
        <p:xfrm>
          <a:off x="7145293" y="3508871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Tashkent 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15 3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3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56" name="Rectangle 21">
            <a:extLst>
              <a:ext uri="{FF2B5EF4-FFF2-40B4-BE49-F238E27FC236}">
                <a16:creationId xmlns:a16="http://schemas.microsoft.com/office/drawing/2014/main" id="{E0A72887-F940-4489-AC22-C4A30B67643B}"/>
              </a:ext>
            </a:extLst>
          </p:cNvPr>
          <p:cNvSpPr/>
          <p:nvPr/>
        </p:nvSpPr>
        <p:spPr>
          <a:xfrm>
            <a:off x="10280954" y="2395237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US" sz="800" dirty="0">
                <a:solidFill>
                  <a:srgbClr val="00425F"/>
                </a:solidFill>
                <a:latin typeface="Montserrat" pitchFamily="2" charset="-52"/>
              </a:rPr>
              <a:t>Tashkent Region</a:t>
            </a:r>
            <a:endParaRPr lang="en-GB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cxnSp>
        <p:nvCxnSpPr>
          <p:cNvPr id="157" name="Connector: Elbow 26">
            <a:extLst>
              <a:ext uri="{FF2B5EF4-FFF2-40B4-BE49-F238E27FC236}">
                <a16:creationId xmlns:a16="http://schemas.microsoft.com/office/drawing/2014/main" id="{8E91A161-5C40-40FA-9698-0DAC25BEDDA5}"/>
              </a:ext>
            </a:extLst>
          </p:cNvPr>
          <p:cNvCxnSpPr>
            <a:cxnSpLocks/>
          </p:cNvCxnSpPr>
          <p:nvPr/>
        </p:nvCxnSpPr>
        <p:spPr>
          <a:xfrm rot="5400000">
            <a:off x="10443222" y="2854419"/>
            <a:ext cx="539206" cy="200184"/>
          </a:xfrm>
          <a:prstGeom prst="bentConnector3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A3DABD3A-793C-4BEF-9421-B7B3498313FC}"/>
              </a:ext>
            </a:extLst>
          </p:cNvPr>
          <p:cNvSpPr txBox="1"/>
          <p:nvPr/>
        </p:nvSpPr>
        <p:spPr>
          <a:xfrm>
            <a:off x="6827997" y="2391882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from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3698</TotalTime>
  <Words>647</Words>
  <Application>Microsoft Office PowerPoint</Application>
  <PresentationFormat>Широкоэкранный</PresentationFormat>
  <Paragraphs>173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140</cp:revision>
  <dcterms:created xsi:type="dcterms:W3CDTF">2024-07-25T07:55:13Z</dcterms:created>
  <dcterms:modified xsi:type="dcterms:W3CDTF">2025-04-26T12:20:51Z</dcterms:modified>
</cp:coreProperties>
</file>