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7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1 200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7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1 200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microsoft.com/office/2007/relationships/diagramDrawing" Target="../diagrams/drawing2.xml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24874" y="910503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54260" y="230289"/>
            <a:ext cx="427899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hormone based drugs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162782"/>
            <a:ext cx="2450440" cy="8144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Establishment of plant manufacturing hormone based drugs 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096107"/>
            <a:ext cx="1250676" cy="57195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400"/>
              </a:spcBef>
              <a:spcAft>
                <a:spcPts val="400"/>
              </a:spcAft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ru-RU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55041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9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6" y="4159520"/>
            <a:ext cx="225975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Research and development of API and lab grown hormones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3949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7002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56488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7067901" cy="5822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endParaRPr lang="ru-RU" sz="9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 </a:t>
            </a: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ru-RU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400" u="sng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packages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hormone based drugs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 year (Steroids, testosterone, androgen, estradiol, estrogen and etc.)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22172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medicines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9835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500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893315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hormones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 flipV="1">
            <a:off x="5392927" y="5765371"/>
            <a:ext cx="6480000" cy="6546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 flipV="1">
            <a:off x="5402451" y="6209401"/>
            <a:ext cx="6480000" cy="5928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892770" y="5480203"/>
            <a:ext cx="706371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ru-RU" sz="900" b="1" i="1" dirty="0">
                <a:solidFill>
                  <a:srgbClr val="00425F"/>
                </a:solidFill>
                <a:latin typeface="Montserrat" pitchFamily="2" charset="-52"/>
              </a:rPr>
              <a:t>	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8931597" y="5480203"/>
            <a:ext cx="1144865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Demand  </a:t>
            </a:r>
            <a:endParaRPr lang="en-US" sz="90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13401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45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170118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408917" y="5480203"/>
            <a:ext cx="1489400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48578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595058"/>
              </p:ext>
            </p:extLst>
          </p:nvPr>
        </p:nvGraphicFramePr>
        <p:xfrm>
          <a:off x="262566" y="3739478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7" name="object 24">
            <a:extLst>
              <a:ext uri="{FF2B5EF4-FFF2-40B4-BE49-F238E27FC236}">
                <a16:creationId xmlns:a16="http://schemas.microsoft.com/office/drawing/2014/main" id="{51198548-6D8A-4073-82AA-C5D9C9480840}"/>
              </a:ext>
            </a:extLst>
          </p:cNvPr>
          <p:cNvSpPr txBox="1"/>
          <p:nvPr/>
        </p:nvSpPr>
        <p:spPr>
          <a:xfrm>
            <a:off x="289159" y="1944980"/>
            <a:ext cx="3821534" cy="171527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6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specialized for pharmaceutical industry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37404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D78BDA2A-BA33-41CF-B040-0D0F49BE156F}"/>
              </a:ext>
            </a:extLst>
          </p:cNvPr>
          <p:cNvSpPr txBox="1"/>
          <p:nvPr/>
        </p:nvSpPr>
        <p:spPr>
          <a:xfrm>
            <a:off x="5132712" y="2316896"/>
            <a:ext cx="1462145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R&amp;D and Pre-clinical</a:t>
            </a:r>
          </a:p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testing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6">
            <a:extLst>
              <a:ext uri="{FF2B5EF4-FFF2-40B4-BE49-F238E27FC236}">
                <a16:creationId xmlns:a16="http://schemas.microsoft.com/office/drawing/2014/main" id="{DF7C1DE8-4FC8-43A7-9B21-8CCB83E5FA16}"/>
              </a:ext>
            </a:extLst>
          </p:cNvPr>
          <p:cNvSpPr txBox="1"/>
          <p:nvPr/>
        </p:nvSpPr>
        <p:spPr>
          <a:xfrm>
            <a:off x="6938256" y="2238669"/>
            <a:ext cx="127456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Sourcing and preparation of raw materials 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7">
            <a:extLst>
              <a:ext uri="{FF2B5EF4-FFF2-40B4-BE49-F238E27FC236}">
                <a16:creationId xmlns:a16="http://schemas.microsoft.com/office/drawing/2014/main" id="{5E5CDFEE-7DBC-4B6C-A593-075C80035D35}"/>
              </a:ext>
            </a:extLst>
          </p:cNvPr>
          <p:cNvSpPr txBox="1"/>
          <p:nvPr/>
        </p:nvSpPr>
        <p:spPr>
          <a:xfrm>
            <a:off x="8555139" y="2230280"/>
            <a:ext cx="138604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>
                <a:solidFill>
                  <a:srgbClr val="FFFFFF"/>
                </a:solidFill>
                <a:latin typeface="Montserrat" pitchFamily="2" charset="-52"/>
                <a:cs typeface="Arial MT"/>
              </a:rPr>
              <a:t>Formulation  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development and manufacturing 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8">
            <a:extLst>
              <a:ext uri="{FF2B5EF4-FFF2-40B4-BE49-F238E27FC236}">
                <a16:creationId xmlns:a16="http://schemas.microsoft.com/office/drawing/2014/main" id="{BC6F7C04-7FAF-4696-8B7B-1F4F28AA19E9}"/>
              </a:ext>
            </a:extLst>
          </p:cNvPr>
          <p:cNvSpPr txBox="1"/>
          <p:nvPr/>
        </p:nvSpPr>
        <p:spPr>
          <a:xfrm>
            <a:off x="10124382" y="2323308"/>
            <a:ext cx="138003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Quality control and testing 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5857541" y="5793143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9166358" y="5797781"/>
            <a:ext cx="7729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700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ths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. </a:t>
            </a:r>
            <a:endParaRPr lang="uz-Cyrl-UZ" sz="1050" dirty="0">
              <a:solidFill>
                <a:srgbClr val="00425F"/>
              </a:solidFill>
              <a:latin typeface="Montserrat" pitchFamily="2" charset="-52"/>
            </a:endParaRPr>
          </a:p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ampules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BAFC9-0ADB-4DCA-8E04-1229D9B3E1C9}"/>
              </a:ext>
            </a:extLst>
          </p:cNvPr>
          <p:cNvSpPr/>
          <p:nvPr/>
        </p:nvSpPr>
        <p:spPr>
          <a:xfrm>
            <a:off x="7548265" y="5876633"/>
            <a:ext cx="13953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300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ths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. ampules</a:t>
            </a:r>
            <a:endParaRPr lang="uz-Cyrl-UZ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2" name="Picture 2" descr="Фармацевтика ">
            <a:extLst>
              <a:ext uri="{FF2B5EF4-FFF2-40B4-BE49-F238E27FC236}">
                <a16:creationId xmlns:a16="http://schemas.microsoft.com/office/drawing/2014/main" id="{C7CB24FE-4E11-4C81-8855-8405D980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50" y="4082393"/>
            <a:ext cx="419001" cy="4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B528CB-2120-4B20-B9F5-939F8930FB86}"/>
              </a:ext>
            </a:extLst>
          </p:cNvPr>
          <p:cNvSpPr/>
          <p:nvPr/>
        </p:nvSpPr>
        <p:spPr>
          <a:xfrm>
            <a:off x="6869099" y="5480203"/>
            <a:ext cx="691215" cy="25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06282C4-A198-4615-8990-9A457E3AEA7A}"/>
              </a:ext>
            </a:extLst>
          </p:cNvPr>
          <p:cNvSpPr/>
          <p:nvPr/>
        </p:nvSpPr>
        <p:spPr>
          <a:xfrm>
            <a:off x="5523225" y="5480203"/>
            <a:ext cx="1013418" cy="25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3" name="Picture 2" descr="Лекарственный препарат ">
            <a:extLst>
              <a:ext uri="{FF2B5EF4-FFF2-40B4-BE49-F238E27FC236}">
                <a16:creationId xmlns:a16="http://schemas.microsoft.com/office/drawing/2014/main" id="{EED844AF-AA34-4774-B46C-21C49F69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92" y="5836771"/>
            <a:ext cx="333108" cy="33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B79ECCB-270B-4757-9594-CEC6508FA088}"/>
              </a:ext>
            </a:extLst>
          </p:cNvPr>
          <p:cNvSpPr/>
          <p:nvPr/>
        </p:nvSpPr>
        <p:spPr>
          <a:xfrm>
            <a:off x="10801146" y="5787959"/>
            <a:ext cx="7729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</a:p>
          <a:p>
            <a:pPr algn="ctr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ampules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31D4F6E8-48BB-4ACB-BC3E-5656CE8461B1}"/>
              </a:ext>
            </a:extLst>
          </p:cNvPr>
          <p:cNvSpPr/>
          <p:nvPr/>
        </p:nvSpPr>
        <p:spPr>
          <a:xfrm>
            <a:off x="7062658" y="5804788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-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68185" y="205814"/>
            <a:ext cx="859031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hormone-based drugs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826775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pharmaceuticals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Universal usage of acid in food, cosmetics and pharm industries 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Opportunity to fill an empty niche in CA market 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52665" y="791391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436241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436241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32457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3663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529153"/>
              </p:ext>
            </p:extLst>
          </p:nvPr>
        </p:nvGraphicFramePr>
        <p:xfrm>
          <a:off x="7333833" y="4435955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702903" y="4297873"/>
            <a:ext cx="395774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medical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369932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704449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082723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4" name="Таблица 7">
            <a:extLst>
              <a:ext uri="{FF2B5EF4-FFF2-40B4-BE49-F238E27FC236}">
                <a16:creationId xmlns:a16="http://schemas.microsoft.com/office/drawing/2014/main" id="{E8907A14-88E2-4C96-A37E-98E43BDAC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5977"/>
              </p:ext>
            </p:extLst>
          </p:nvPr>
        </p:nvGraphicFramePr>
        <p:xfrm>
          <a:off x="184849" y="2135665"/>
          <a:ext cx="525689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22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422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422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422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Ireland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12,4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Switzerland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Denmark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UK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1,2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Belgium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115" name="object 43">
            <a:extLst>
              <a:ext uri="{FF2B5EF4-FFF2-40B4-BE49-F238E27FC236}">
                <a16:creationId xmlns:a16="http://schemas.microsoft.com/office/drawing/2014/main" id="{BB8B9628-84FF-481A-948F-313981FAA53B}"/>
              </a:ext>
            </a:extLst>
          </p:cNvPr>
          <p:cNvGrpSpPr/>
          <p:nvPr/>
        </p:nvGrpSpPr>
        <p:grpSpPr>
          <a:xfrm>
            <a:off x="1450372" y="2052396"/>
            <a:ext cx="3955456" cy="1397"/>
            <a:chOff x="1700481" y="1316196"/>
            <a:chExt cx="3955456" cy="1397"/>
          </a:xfrm>
        </p:grpSpPr>
        <p:sp>
          <p:nvSpPr>
            <p:cNvPr id="117" name="object 44">
              <a:extLst>
                <a:ext uri="{FF2B5EF4-FFF2-40B4-BE49-F238E27FC236}">
                  <a16:creationId xmlns:a16="http://schemas.microsoft.com/office/drawing/2014/main" id="{0CAB9299-DFF1-4B1E-8317-68F785DA58BA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2" name="object 45">
              <a:extLst>
                <a:ext uri="{FF2B5EF4-FFF2-40B4-BE49-F238E27FC236}">
                  <a16:creationId xmlns:a16="http://schemas.microsoft.com/office/drawing/2014/main" id="{FFF4853E-19FC-4774-A5A8-312DE0C1732C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143" name="object 46">
              <a:extLst>
                <a:ext uri="{FF2B5EF4-FFF2-40B4-BE49-F238E27FC236}">
                  <a16:creationId xmlns:a16="http://schemas.microsoft.com/office/drawing/2014/main" id="{0868B653-C78A-4BA3-83F7-94D5EC704EC9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145" name="object 48">
            <a:extLst>
              <a:ext uri="{FF2B5EF4-FFF2-40B4-BE49-F238E27FC236}">
                <a16:creationId xmlns:a16="http://schemas.microsoft.com/office/drawing/2014/main" id="{68FE6996-9CFD-4B6C-B204-3790D733AE94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hormones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r>
              <a:rPr lang="en-US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USD</a:t>
            </a:r>
            <a:endParaRPr lang="uz-Cyrl-UZ" sz="800" spc="-20" dirty="0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146" name="object 49">
            <a:extLst>
              <a:ext uri="{FF2B5EF4-FFF2-40B4-BE49-F238E27FC236}">
                <a16:creationId xmlns:a16="http://schemas.microsoft.com/office/drawing/2014/main" id="{52E9B797-6324-4354-8675-2A9C96B73CE3}"/>
              </a:ext>
            </a:extLst>
          </p:cNvPr>
          <p:cNvSpPr txBox="1"/>
          <p:nvPr/>
        </p:nvSpPr>
        <p:spPr>
          <a:xfrm>
            <a:off x="2814765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uz-Cyrl-UZ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7" name="object 50">
            <a:extLst>
              <a:ext uri="{FF2B5EF4-FFF2-40B4-BE49-F238E27FC236}">
                <a16:creationId xmlns:a16="http://schemas.microsoft.com/office/drawing/2014/main" id="{E1F065FA-0DFF-4EB0-99B1-D6E59BE04C91}"/>
              </a:ext>
            </a:extLst>
          </p:cNvPr>
          <p:cNvSpPr txBox="1"/>
          <p:nvPr/>
        </p:nvSpPr>
        <p:spPr>
          <a:xfrm>
            <a:off x="4121628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49" name="object 20">
            <a:extLst>
              <a:ext uri="{FF2B5EF4-FFF2-40B4-BE49-F238E27FC236}">
                <a16:creationId xmlns:a16="http://schemas.microsoft.com/office/drawing/2014/main" id="{09E87F95-D199-4AE3-8391-28F1C1697D0C}"/>
              </a:ext>
            </a:extLst>
          </p:cNvPr>
          <p:cNvSpPr/>
          <p:nvPr/>
        </p:nvSpPr>
        <p:spPr>
          <a:xfrm>
            <a:off x="1517194" y="2200536"/>
            <a:ext cx="86400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0" name="object 20">
            <a:extLst>
              <a:ext uri="{FF2B5EF4-FFF2-40B4-BE49-F238E27FC236}">
                <a16:creationId xmlns:a16="http://schemas.microsoft.com/office/drawing/2014/main" id="{637F6122-E30F-4220-9D17-0D3F092CDCDA}"/>
              </a:ext>
            </a:extLst>
          </p:cNvPr>
          <p:cNvSpPr/>
          <p:nvPr/>
        </p:nvSpPr>
        <p:spPr>
          <a:xfrm>
            <a:off x="1517194" y="2456836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51" name="object 20">
            <a:extLst>
              <a:ext uri="{FF2B5EF4-FFF2-40B4-BE49-F238E27FC236}">
                <a16:creationId xmlns:a16="http://schemas.microsoft.com/office/drawing/2014/main" id="{9E35A90F-0E63-461D-B1D3-182081B12F71}"/>
              </a:ext>
            </a:extLst>
          </p:cNvPr>
          <p:cNvSpPr/>
          <p:nvPr/>
        </p:nvSpPr>
        <p:spPr>
          <a:xfrm>
            <a:off x="1517194" y="2732121"/>
            <a:ext cx="21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B3278B06-0DEA-4857-A621-579B99F14B9E}"/>
              </a:ext>
            </a:extLst>
          </p:cNvPr>
          <p:cNvSpPr/>
          <p:nvPr/>
        </p:nvSpPr>
        <p:spPr>
          <a:xfrm>
            <a:off x="1517194" y="3013430"/>
            <a:ext cx="18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3" name="object 20">
            <a:extLst>
              <a:ext uri="{FF2B5EF4-FFF2-40B4-BE49-F238E27FC236}">
                <a16:creationId xmlns:a16="http://schemas.microsoft.com/office/drawing/2014/main" id="{EEF15D99-C549-47E5-822F-BA56A5425CF1}"/>
              </a:ext>
            </a:extLst>
          </p:cNvPr>
          <p:cNvSpPr/>
          <p:nvPr/>
        </p:nvSpPr>
        <p:spPr>
          <a:xfrm>
            <a:off x="1517194" y="3304493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4" name="object 20">
            <a:extLst>
              <a:ext uri="{FF2B5EF4-FFF2-40B4-BE49-F238E27FC236}">
                <a16:creationId xmlns:a16="http://schemas.microsoft.com/office/drawing/2014/main" id="{0770AD54-BE88-4DBD-AC47-DAC750A9DAA1}"/>
              </a:ext>
            </a:extLst>
          </p:cNvPr>
          <p:cNvSpPr/>
          <p:nvPr/>
        </p:nvSpPr>
        <p:spPr>
          <a:xfrm>
            <a:off x="1512747" y="3555827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FB44E528-3C20-4644-8925-5E28790E5B53}"/>
              </a:ext>
            </a:extLst>
          </p:cNvPr>
          <p:cNvSpPr/>
          <p:nvPr/>
        </p:nvSpPr>
        <p:spPr>
          <a:xfrm>
            <a:off x="1512587" y="3839141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C961F280-0FB2-442F-8D1A-4E604B053856}"/>
              </a:ext>
            </a:extLst>
          </p:cNvPr>
          <p:cNvSpPr/>
          <p:nvPr/>
        </p:nvSpPr>
        <p:spPr>
          <a:xfrm>
            <a:off x="2830338" y="2468126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97D7154F-64A9-4A82-BE1D-D18AB67136E0}"/>
              </a:ext>
            </a:extLst>
          </p:cNvPr>
          <p:cNvSpPr/>
          <p:nvPr/>
        </p:nvSpPr>
        <p:spPr>
          <a:xfrm>
            <a:off x="2827165" y="2739552"/>
            <a:ext cx="9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82A62EBE-DD42-47C9-AB62-6995AAF313E1}"/>
              </a:ext>
            </a:extLst>
          </p:cNvPr>
          <p:cNvSpPr/>
          <p:nvPr/>
        </p:nvSpPr>
        <p:spPr>
          <a:xfrm>
            <a:off x="2822060" y="2189555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0F7F8FCA-5020-4330-AA43-54E42AB5C67E}"/>
              </a:ext>
            </a:extLst>
          </p:cNvPr>
          <p:cNvSpPr/>
          <p:nvPr/>
        </p:nvSpPr>
        <p:spPr>
          <a:xfrm>
            <a:off x="2827164" y="3014621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D214FCBD-E01E-4B52-B1BD-899C2D3557BF}"/>
              </a:ext>
            </a:extLst>
          </p:cNvPr>
          <p:cNvSpPr/>
          <p:nvPr/>
        </p:nvSpPr>
        <p:spPr>
          <a:xfrm>
            <a:off x="2828465" y="3299567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E933C3FA-FD97-4388-B6CE-48359428C2E2}"/>
              </a:ext>
            </a:extLst>
          </p:cNvPr>
          <p:cNvSpPr/>
          <p:nvPr/>
        </p:nvSpPr>
        <p:spPr>
          <a:xfrm>
            <a:off x="2830338" y="3558521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4387D381-EAC8-4CCE-9F29-E1756E3364CD}"/>
              </a:ext>
            </a:extLst>
          </p:cNvPr>
          <p:cNvSpPr/>
          <p:nvPr/>
        </p:nvSpPr>
        <p:spPr>
          <a:xfrm>
            <a:off x="2829662" y="3833446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31">
            <a:extLst>
              <a:ext uri="{FF2B5EF4-FFF2-40B4-BE49-F238E27FC236}">
                <a16:creationId xmlns:a16="http://schemas.microsoft.com/office/drawing/2014/main" id="{B4C46530-7B7C-4ACB-AAD9-A5F35908D94E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DCB1452B-E366-4060-B5F6-4181130894E6}"/>
              </a:ext>
            </a:extLst>
          </p:cNvPr>
          <p:cNvSpPr/>
          <p:nvPr/>
        </p:nvSpPr>
        <p:spPr>
          <a:xfrm>
            <a:off x="4132330" y="2475039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0F4DC469-1DAC-453A-83BA-7EC74339D28D}"/>
              </a:ext>
            </a:extLst>
          </p:cNvPr>
          <p:cNvSpPr/>
          <p:nvPr/>
        </p:nvSpPr>
        <p:spPr>
          <a:xfrm>
            <a:off x="4144359" y="2180425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E699B1DF-D5CE-46EF-ACCB-E8B8A44C5AC7}"/>
              </a:ext>
            </a:extLst>
          </p:cNvPr>
          <p:cNvSpPr/>
          <p:nvPr/>
        </p:nvSpPr>
        <p:spPr>
          <a:xfrm>
            <a:off x="4144359" y="3004574"/>
            <a:ext cx="61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EED3242D-F814-4489-BC49-3E94CCB1E9C9}"/>
              </a:ext>
            </a:extLst>
          </p:cNvPr>
          <p:cNvSpPr/>
          <p:nvPr/>
        </p:nvSpPr>
        <p:spPr>
          <a:xfrm>
            <a:off x="4146790" y="2729649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D9685F54-FB8C-4B34-88D1-8C99BC260ECE}"/>
              </a:ext>
            </a:extLst>
          </p:cNvPr>
          <p:cNvSpPr/>
          <p:nvPr/>
        </p:nvSpPr>
        <p:spPr>
          <a:xfrm>
            <a:off x="4144359" y="3299567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60A475E3-2C96-46C6-BEB0-4A090E07721C}"/>
              </a:ext>
            </a:extLst>
          </p:cNvPr>
          <p:cNvSpPr/>
          <p:nvPr/>
        </p:nvSpPr>
        <p:spPr>
          <a:xfrm>
            <a:off x="4144359" y="3566910"/>
            <a:ext cx="9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78F9CC5B-85D7-4E8F-9551-1613018427C1}"/>
              </a:ext>
            </a:extLst>
          </p:cNvPr>
          <p:cNvSpPr/>
          <p:nvPr/>
        </p:nvSpPr>
        <p:spPr>
          <a:xfrm>
            <a:off x="4144361" y="3841835"/>
            <a:ext cx="43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A2C09DB4-F28A-42DC-B549-6ECE9C6BD03B}"/>
              </a:ext>
            </a:extLst>
          </p:cNvPr>
          <p:cNvSpPr/>
          <p:nvPr/>
        </p:nvSpPr>
        <p:spPr>
          <a:xfrm>
            <a:off x="2826876" y="4127545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701684BA-29C6-48AE-A062-52C713E374E1}"/>
              </a:ext>
            </a:extLst>
          </p:cNvPr>
          <p:cNvSpPr/>
          <p:nvPr/>
        </p:nvSpPr>
        <p:spPr>
          <a:xfrm>
            <a:off x="4144359" y="4106824"/>
            <a:ext cx="32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4" name="Picture 14" descr="Узбекистан ">
            <a:extLst>
              <a:ext uri="{FF2B5EF4-FFF2-40B4-BE49-F238E27FC236}">
                <a16:creationId xmlns:a16="http://schemas.microsoft.com/office/drawing/2014/main" id="{86138C4E-56CE-410D-8233-CEFB4A73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413070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97391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Syrdarya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500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1,3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715434" y="2385431"/>
            <a:ext cx="1127214" cy="566817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Jizzakh</a:t>
            </a: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  <a:p>
            <a:pPr algn="ctr"/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“Jizzakh-Pharm”</a:t>
            </a:r>
          </a:p>
          <a:p>
            <a:pPr algn="ctr"/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FEZ</a:t>
            </a: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  <a:stCxn id="221" idx="1"/>
          </p:cNvCxnSpPr>
          <p:nvPr/>
        </p:nvCxnSpPr>
        <p:spPr>
          <a:xfrm rot="10800000" flipV="1">
            <a:off x="10147610" y="2668840"/>
            <a:ext cx="567825" cy="800472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6852665" y="226373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2052" name="Picture 4" descr="Соединенные Штаты Америки ">
            <a:extLst>
              <a:ext uri="{FF2B5EF4-FFF2-40B4-BE49-F238E27FC236}">
                <a16:creationId xmlns:a16="http://schemas.microsoft.com/office/drawing/2014/main" id="{B0EB6AE2-CCD2-44A0-A636-3E17F9E8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246589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итай ">
            <a:extLst>
              <a:ext uri="{FF2B5EF4-FFF2-40B4-BE49-F238E27FC236}">
                <a16:creationId xmlns:a16="http://schemas.microsoft.com/office/drawing/2014/main" id="{0F7A2FA3-E531-4D11-8BB8-621409E1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357936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Ирландия ">
            <a:extLst>
              <a:ext uri="{FF2B5EF4-FFF2-40B4-BE49-F238E27FC236}">
                <a16:creationId xmlns:a16="http://schemas.microsoft.com/office/drawing/2014/main" id="{22765365-5046-4096-BDE1-B5A07638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219022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Швейцария ">
            <a:extLst>
              <a:ext uri="{FF2B5EF4-FFF2-40B4-BE49-F238E27FC236}">
                <a16:creationId xmlns:a16="http://schemas.microsoft.com/office/drawing/2014/main" id="{8649E18E-2C42-4A80-83E0-37086243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274156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ания ">
            <a:extLst>
              <a:ext uri="{FF2B5EF4-FFF2-40B4-BE49-F238E27FC236}">
                <a16:creationId xmlns:a16="http://schemas.microsoft.com/office/drawing/2014/main" id="{24B1EA9A-F7D2-466C-A642-D21E0E50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301723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Флаг ">
            <a:extLst>
              <a:ext uri="{FF2B5EF4-FFF2-40B4-BE49-F238E27FC236}">
                <a16:creationId xmlns:a16="http://schemas.microsoft.com/office/drawing/2014/main" id="{C89EF969-1652-4807-9B7A-62FA939E1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329289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Бельгия ">
            <a:extLst>
              <a:ext uri="{FF2B5EF4-FFF2-40B4-BE49-F238E27FC236}">
                <a16:creationId xmlns:a16="http://schemas.microsoft.com/office/drawing/2014/main" id="{FC61384B-4AE6-4B50-BAFA-831F0F96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385503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object 13">
            <a:extLst>
              <a:ext uri="{FF2B5EF4-FFF2-40B4-BE49-F238E27FC236}">
                <a16:creationId xmlns:a16="http://schemas.microsoft.com/office/drawing/2014/main" id="{CD69022F-89B1-47A4-AD6C-06F62447B06B}"/>
              </a:ext>
            </a:extLst>
          </p:cNvPr>
          <p:cNvSpPr txBox="1"/>
          <p:nvPr/>
        </p:nvSpPr>
        <p:spPr>
          <a:xfrm>
            <a:off x="5471767" y="2063937"/>
            <a:ext cx="1511865" cy="2274533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Uzbekistan’s and CA hormonal products market is untapped and there is huge opportunity to fill in the market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uz-Cyrl-UZ" sz="7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655</Words>
  <Application>Microsoft Office PowerPoint</Application>
  <PresentationFormat>Широкоэкранный</PresentationFormat>
  <Paragraphs>170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163</cp:revision>
  <dcterms:created xsi:type="dcterms:W3CDTF">2024-07-25T07:55:13Z</dcterms:created>
  <dcterms:modified xsi:type="dcterms:W3CDTF">2025-04-26T12:21:04Z</dcterms:modified>
</cp:coreProperties>
</file>