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0T14:36:58.073" idx="1">
    <p:pos x="10" y="10"/>
    <p:text>готово</p:text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19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png"/><Relationship Id="rId1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microsoft.com/office/2007/relationships/diagramDrawing" Target="../diagrams/drawing2.xml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.png"/><Relationship Id="rId15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16485" y="910503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0" y="230289"/>
            <a:ext cx="462233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interferon suppositories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62782"/>
            <a:ext cx="2450440" cy="8144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Establishment of plant manufacturing interferon suppositories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096107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208559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760140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6" y="4369245"/>
            <a:ext cx="225975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Research and development of API and lab grown hormones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74389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579752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566213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985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985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20471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712004" y="835632"/>
            <a:ext cx="7067901" cy="5822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endParaRPr lang="ru-RU" sz="9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 </a:t>
            </a:r>
            <a:r>
              <a:rPr lang="uz-Cyrl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 mln packages of human interferon and </a:t>
            </a:r>
            <a:br>
              <a:rPr lang="uz-Cyrl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uz-Cyrl-UZ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 mln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packages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interferon alpha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 year.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707357" y="149566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medicines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30808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59745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20402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25673" y="5069484"/>
            <a:ext cx="701370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interferon suppositories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5765371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1" y="6209401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892770" y="5480203"/>
            <a:ext cx="706371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931597" y="5480203"/>
            <a:ext cx="1144865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Demand  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667320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99280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86861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25673" y="5346287"/>
            <a:ext cx="5848067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408917" y="5480203"/>
            <a:ext cx="14894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48578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95058"/>
              </p:ext>
            </p:extLst>
          </p:nvPr>
        </p:nvGraphicFramePr>
        <p:xfrm>
          <a:off x="262566" y="373947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7" name="object 24">
            <a:extLst>
              <a:ext uri="{FF2B5EF4-FFF2-40B4-BE49-F238E27FC236}">
                <a16:creationId xmlns:a16="http://schemas.microsoft.com/office/drawing/2014/main" id="{51198548-6D8A-4073-82AA-C5D9C9480840}"/>
              </a:ext>
            </a:extLst>
          </p:cNvPr>
          <p:cNvSpPr txBox="1"/>
          <p:nvPr/>
        </p:nvSpPr>
        <p:spPr>
          <a:xfrm>
            <a:off x="289159" y="1944980"/>
            <a:ext cx="3821534" cy="171527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583769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801561" y="579314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9150700" y="5803598"/>
            <a:ext cx="8322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3,5 mln </a:t>
            </a:r>
            <a:b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packages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834663" y="5803598"/>
            <a:ext cx="8322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3.3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packages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292118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869099" y="5480203"/>
            <a:ext cx="691215" cy="25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523225" y="5480203"/>
            <a:ext cx="1013418" cy="25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678188" y="5803598"/>
            <a:ext cx="8322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b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packages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7062658" y="5804788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grpSp>
        <p:nvGrpSpPr>
          <p:cNvPr id="84" name="object 10">
            <a:extLst>
              <a:ext uri="{FF2B5EF4-FFF2-40B4-BE49-F238E27FC236}">
                <a16:creationId xmlns:a16="http://schemas.microsoft.com/office/drawing/2014/main" id="{4E8E97D7-7B7A-4B3D-A71D-0A807E327393}"/>
              </a:ext>
            </a:extLst>
          </p:cNvPr>
          <p:cNvGrpSpPr/>
          <p:nvPr/>
        </p:nvGrpSpPr>
        <p:grpSpPr>
          <a:xfrm>
            <a:off x="4706769" y="1735690"/>
            <a:ext cx="6883939" cy="941879"/>
            <a:chOff x="572602" y="5171503"/>
            <a:chExt cx="6193831" cy="895272"/>
          </a:xfrm>
        </p:grpSpPr>
        <p:pic>
          <p:nvPicPr>
            <p:cNvPr id="85" name="object 11">
              <a:extLst>
                <a:ext uri="{FF2B5EF4-FFF2-40B4-BE49-F238E27FC236}">
                  <a16:creationId xmlns:a16="http://schemas.microsoft.com/office/drawing/2014/main" id="{784EF43D-0660-490C-8E0C-68695BC51D9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0738" y="5171503"/>
              <a:ext cx="1261094" cy="887298"/>
            </a:xfrm>
            <a:prstGeom prst="flowChartOffpageConnector">
              <a:avLst/>
            </a:prstGeom>
          </p:spPr>
        </p:pic>
        <p:pic>
          <p:nvPicPr>
            <p:cNvPr id="87" name="object 12">
              <a:extLst>
                <a:ext uri="{FF2B5EF4-FFF2-40B4-BE49-F238E27FC236}">
                  <a16:creationId xmlns:a16="http://schemas.microsoft.com/office/drawing/2014/main" id="{BEE2F595-8127-492F-96A2-A8866C9C4AF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602" y="5171503"/>
              <a:ext cx="1199869" cy="887298"/>
            </a:xfrm>
            <a:prstGeom prst="flowChartOffpageConnector">
              <a:avLst/>
            </a:prstGeom>
          </p:spPr>
        </p:pic>
        <p:pic>
          <p:nvPicPr>
            <p:cNvPr id="89" name="object 13">
              <a:extLst>
                <a:ext uri="{FF2B5EF4-FFF2-40B4-BE49-F238E27FC236}">
                  <a16:creationId xmlns:a16="http://schemas.microsoft.com/office/drawing/2014/main" id="{1E7D1340-7873-4ED0-9E51-8D832602C064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0417" y="5171503"/>
              <a:ext cx="1259247" cy="887298"/>
            </a:xfrm>
            <a:prstGeom prst="flowChartOffpageConnector">
              <a:avLst/>
            </a:prstGeom>
          </p:spPr>
        </p:pic>
        <p:pic>
          <p:nvPicPr>
            <p:cNvPr id="90" name="object 14">
              <a:extLst>
                <a:ext uri="{FF2B5EF4-FFF2-40B4-BE49-F238E27FC236}">
                  <a16:creationId xmlns:a16="http://schemas.microsoft.com/office/drawing/2014/main" id="{EE9E2D5B-075B-46F5-9357-77260D0F09EE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7920" y="5171503"/>
              <a:ext cx="1261737" cy="887298"/>
            </a:xfrm>
            <a:prstGeom prst="flowChartOffpageConnector">
              <a:avLst/>
            </a:prstGeom>
          </p:spPr>
        </p:pic>
        <p:pic>
          <p:nvPicPr>
            <p:cNvPr id="94" name="object 15">
              <a:extLst>
                <a:ext uri="{FF2B5EF4-FFF2-40B4-BE49-F238E27FC236}">
                  <a16:creationId xmlns:a16="http://schemas.microsoft.com/office/drawing/2014/main" id="{7C5F849F-8AF4-4EE9-BD5E-04E03B491597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2971" y="5179477"/>
              <a:ext cx="1143462" cy="887298"/>
            </a:xfrm>
            <a:prstGeom prst="flowChartOffpageConnector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1268A6E-DFD8-4CD6-92C1-25A877C240B2}"/>
              </a:ext>
            </a:extLst>
          </p:cNvPr>
          <p:cNvSpPr txBox="1"/>
          <p:nvPr/>
        </p:nvSpPr>
        <p:spPr>
          <a:xfrm>
            <a:off x="4705075" y="2672986"/>
            <a:ext cx="1316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APIs procurement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7F9FFE-3B4B-4A1C-9B75-FE17D3038AB8}"/>
              </a:ext>
            </a:extLst>
          </p:cNvPr>
          <p:cNvSpPr txBox="1"/>
          <p:nvPr/>
        </p:nvSpPr>
        <p:spPr>
          <a:xfrm>
            <a:off x="6203049" y="2672986"/>
            <a:ext cx="1219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Formulation development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DE21D6C-72E1-4643-97FF-A948899306F6}"/>
              </a:ext>
            </a:extLst>
          </p:cNvPr>
          <p:cNvSpPr txBox="1"/>
          <p:nvPr/>
        </p:nvSpPr>
        <p:spPr>
          <a:xfrm>
            <a:off x="7629830" y="2672986"/>
            <a:ext cx="116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Molding and solidification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ADA286-6787-411B-85E7-D8649F2D5DF9}"/>
              </a:ext>
            </a:extLst>
          </p:cNvPr>
          <p:cNvSpPr txBox="1"/>
          <p:nvPr/>
        </p:nvSpPr>
        <p:spPr>
          <a:xfrm>
            <a:off x="9097513" y="2676743"/>
            <a:ext cx="1095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Packaging</a:t>
            </a:r>
            <a:r>
              <a:rPr lang="en-US" dirty="0">
                <a:latin typeface="Montserrat" pitchFamily="2" charset="-52"/>
                <a:cs typeface="Arial MT"/>
              </a:rPr>
              <a:t> 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751785-53E0-4D2E-9000-341CAF40FCAE}"/>
              </a:ext>
            </a:extLst>
          </p:cNvPr>
          <p:cNvSpPr txBox="1"/>
          <p:nvPr/>
        </p:nvSpPr>
        <p:spPr>
          <a:xfrm>
            <a:off x="10438912" y="2672986"/>
            <a:ext cx="116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Storage and distribution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pic>
        <p:nvPicPr>
          <p:cNvPr id="5" name="Picture 2" descr="Suppositories ">
            <a:extLst>
              <a:ext uri="{FF2B5EF4-FFF2-40B4-BE49-F238E27FC236}">
                <a16:creationId xmlns:a16="http://schemas.microsoft.com/office/drawing/2014/main" id="{C6BAFB59-D8C0-4A6E-88ED-FCCD0EC8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14" y="5847113"/>
            <a:ext cx="315161" cy="3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Альфарона 50000 МЕ 1 шт. флакон лиофилизат для приготовления раствора для  интраназального введения комплектность пипетка медицинская - цена 150 руб.,  купить в интернет аптеке в Москве Альфарона 50000 МЕ 1 шт. флакон">
            <a:extLst>
              <a:ext uri="{FF2B5EF4-FFF2-40B4-BE49-F238E27FC236}">
                <a16:creationId xmlns:a16="http://schemas.microsoft.com/office/drawing/2014/main" id="{985B9C83-04BD-47B9-B5C7-7DC76E73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65" y="2871069"/>
            <a:ext cx="1924050" cy="1196759"/>
          </a:xfrm>
          <a:prstGeom prst="roundRect">
            <a:avLst>
              <a:gd name="adj" fmla="val 393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аферон-ес липинт 1000000 МЕ 5 шт. флакон лиофилизат - цена 983 руб.,  купить в интернет аптеке в Москве Реаферон-ес липинт 1000000 МЕ 5 шт.  флакон лиофилизат, инструкция по применению">
            <a:extLst>
              <a:ext uri="{FF2B5EF4-FFF2-40B4-BE49-F238E27FC236}">
                <a16:creationId xmlns:a16="http://schemas.microsoft.com/office/drawing/2014/main" id="{51C9EB01-3CA3-418F-92B6-BC2F608F5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4954161" y="1084618"/>
            <a:ext cx="1448994" cy="11946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8185" y="205814"/>
            <a:ext cx="859031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interferon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826775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pharmaceuticals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Universal usage of acid in food, cosmetics and pharm industries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Opportunity to fill an empty niche in CA market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125955" y="222304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73139" y="744242"/>
            <a:ext cx="3179765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agreements</a:t>
            </a:r>
            <a:endParaRPr lang="en-US" sz="1400" b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619192" y="1388616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96360" y="1388616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904052" y="127695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465645" y="131874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529153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702903" y="4297873"/>
            <a:ext cx="395774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medical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159314" y="232601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01595"/>
              </p:ext>
            </p:extLst>
          </p:nvPr>
        </p:nvGraphicFramePr>
        <p:xfrm>
          <a:off x="7166248" y="341806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592976" y="2337806"/>
            <a:ext cx="1316348" cy="566817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“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Kosonsoy-Pharm</a:t>
            </a: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”</a:t>
            </a:r>
          </a:p>
          <a:p>
            <a:pPr algn="ctr"/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FEZ</a:t>
            </a: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2"/>
          </p:cNvCxnSpPr>
          <p:nvPr/>
        </p:nvCxnSpPr>
        <p:spPr>
          <a:xfrm rot="5400000">
            <a:off x="10900564" y="2964709"/>
            <a:ext cx="410673" cy="29050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73139" y="222543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3EDA2C9-AFF6-4F4C-AB48-CC1279E957E6}"/>
              </a:ext>
            </a:extLst>
          </p:cNvPr>
          <p:cNvSpPr txBox="1"/>
          <p:nvPr/>
        </p:nvSpPr>
        <p:spPr>
          <a:xfrm>
            <a:off x="197987" y="746754"/>
            <a:ext cx="6421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Preparations</a:t>
            </a: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</a:rPr>
              <a:t> containing the active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ingredient - </a:t>
            </a: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</a:rPr>
              <a:t>interferon</a:t>
            </a:r>
          </a:p>
        </p:txBody>
      </p:sp>
      <p:pic>
        <p:nvPicPr>
          <p:cNvPr id="12" name="Picture 4" descr="Rebif Rebidose Approved for Multiple Sclerosis - MPR">
            <a:extLst>
              <a:ext uri="{FF2B5EF4-FFF2-40B4-BE49-F238E27FC236}">
                <a16:creationId xmlns:a16="http://schemas.microsoft.com/office/drawing/2014/main" id="{02C8C2F9-0E0C-4C83-BB4D-D1E76E9B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8" y="1088764"/>
            <a:ext cx="1230320" cy="12303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object 31">
            <a:extLst>
              <a:ext uri="{FF2B5EF4-FFF2-40B4-BE49-F238E27FC236}">
                <a16:creationId xmlns:a16="http://schemas.microsoft.com/office/drawing/2014/main" id="{9EFE2D90-E124-47A3-9121-46AA445455F7}"/>
              </a:ext>
            </a:extLst>
          </p:cNvPr>
          <p:cNvSpPr txBox="1"/>
          <p:nvPr/>
        </p:nvSpPr>
        <p:spPr>
          <a:xfrm>
            <a:off x="399583" y="2324605"/>
            <a:ext cx="1606840" cy="6412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Rebif human Interferon Injections</a:t>
            </a:r>
          </a:p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Retail Price : 950 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thsd Uzbek Soums</a:t>
            </a:r>
          </a:p>
        </p:txBody>
      </p:sp>
      <p:pic>
        <p:nvPicPr>
          <p:cNvPr id="2054" name="Picture 6" descr="Купить вИФЕРОН противовирусное, 150 000 МЕ, 10 шт, интерферон а-2b,  суппозитории ректальные (интерферон альфа-2b ) в городе Москва и МО в  интернет-аптеке Планета Здоровья">
            <a:extLst>
              <a:ext uri="{FF2B5EF4-FFF2-40B4-BE49-F238E27FC236}">
                <a16:creationId xmlns:a16="http://schemas.microsoft.com/office/drawing/2014/main" id="{ED97EFD9-000C-4148-8B20-5AA4AFBD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6" y="3017283"/>
            <a:ext cx="1814703" cy="917931"/>
          </a:xfrm>
          <a:prstGeom prst="round2DiagRect">
            <a:avLst>
              <a:gd name="adj1" fmla="val 16667"/>
              <a:gd name="adj2" fmla="val 343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object 31">
            <a:extLst>
              <a:ext uri="{FF2B5EF4-FFF2-40B4-BE49-F238E27FC236}">
                <a16:creationId xmlns:a16="http://schemas.microsoft.com/office/drawing/2014/main" id="{40351865-C82B-4B3E-B265-7E4745C5B50E}"/>
              </a:ext>
            </a:extLst>
          </p:cNvPr>
          <p:cNvSpPr txBox="1"/>
          <p:nvPr/>
        </p:nvSpPr>
        <p:spPr>
          <a:xfrm>
            <a:off x="399583" y="3969310"/>
            <a:ext cx="1606840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Viferon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suppositories</a:t>
            </a:r>
          </a:p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Retail Price : 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85</a:t>
            </a: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thsd Uzbek Soums</a:t>
            </a:r>
          </a:p>
        </p:txBody>
      </p:sp>
      <p:pic>
        <p:nvPicPr>
          <p:cNvPr id="2056" name="Picture 8" descr="Betaferon 250 Mcg Injection For Multiple Sclerosis at Rs 100/piece |  Interferon Beta 1-Alpha Injection in Mumbai | ID: 2851824433288">
            <a:extLst>
              <a:ext uri="{FF2B5EF4-FFF2-40B4-BE49-F238E27FC236}">
                <a16:creationId xmlns:a16="http://schemas.microsoft.com/office/drawing/2014/main" id="{8166E895-2A50-4898-9C98-6BE68753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59" y="1152882"/>
            <a:ext cx="1761390" cy="962572"/>
          </a:xfrm>
          <a:prstGeom prst="roundRect">
            <a:avLst>
              <a:gd name="adj" fmla="val 3911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object 31">
            <a:extLst>
              <a:ext uri="{FF2B5EF4-FFF2-40B4-BE49-F238E27FC236}">
                <a16:creationId xmlns:a16="http://schemas.microsoft.com/office/drawing/2014/main" id="{0CDE7F6C-487D-4F44-9CF1-9A28A4AD6233}"/>
              </a:ext>
            </a:extLst>
          </p:cNvPr>
          <p:cNvSpPr txBox="1"/>
          <p:nvPr/>
        </p:nvSpPr>
        <p:spPr>
          <a:xfrm>
            <a:off x="2645581" y="2248079"/>
            <a:ext cx="1606840" cy="6412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Betaferon Interferon beta-1b Injections</a:t>
            </a:r>
          </a:p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Retail Price :  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2,5 </a:t>
            </a: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 Uzbek Soums</a:t>
            </a: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D33E3486-87E6-432D-B224-012F795A868A}"/>
              </a:ext>
            </a:extLst>
          </p:cNvPr>
          <p:cNvSpPr txBox="1"/>
          <p:nvPr/>
        </p:nvSpPr>
        <p:spPr>
          <a:xfrm>
            <a:off x="4922728" y="2221241"/>
            <a:ext cx="1606840" cy="6412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Reaferon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Interferon alpha-2b suspension</a:t>
            </a:r>
          </a:p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Retail Price :  140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 Uzbek Soums</a:t>
            </a:r>
          </a:p>
        </p:txBody>
      </p:sp>
      <p:sp>
        <p:nvSpPr>
          <p:cNvPr id="103" name="object 31">
            <a:extLst>
              <a:ext uri="{FF2B5EF4-FFF2-40B4-BE49-F238E27FC236}">
                <a16:creationId xmlns:a16="http://schemas.microsoft.com/office/drawing/2014/main" id="{F541032C-1909-4434-A5ED-02AA9F29DE39}"/>
              </a:ext>
            </a:extLst>
          </p:cNvPr>
          <p:cNvSpPr txBox="1"/>
          <p:nvPr/>
        </p:nvSpPr>
        <p:spPr>
          <a:xfrm>
            <a:off x="2645581" y="3977745"/>
            <a:ext cx="1606840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Alfarona solution</a:t>
            </a:r>
          </a:p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Retail Price : 150 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thsd Uzbek Soums</a:t>
            </a:r>
          </a:p>
        </p:txBody>
      </p:sp>
      <p:pic>
        <p:nvPicPr>
          <p:cNvPr id="2062" name="Picture 14" descr="Аналоги Гиаферон - заменители и синонимы препарата Гиаферон в справочнике  Видаль">
            <a:extLst>
              <a:ext uri="{FF2B5EF4-FFF2-40B4-BE49-F238E27FC236}">
                <a16:creationId xmlns:a16="http://schemas.microsoft.com/office/drawing/2014/main" id="{3B689AFA-3501-426B-B971-715049DC4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3000" b="75800" l="4200" r="96000">
                        <a14:foregroundMark x1="3600" y1="25800" x2="4200" y2="69400"/>
                        <a14:foregroundMark x1="4200" y1="69400" x2="9200" y2="75800"/>
                        <a14:foregroundMark x1="41620" y1="26854" x2="48000" y2="27000"/>
                        <a14:foregroundMark x1="28554" y1="26554" x2="33602" y2="26670"/>
                        <a14:foregroundMark x1="10525" y1="26140" x2="19214" y2="26339"/>
                        <a14:foregroundMark x1="4400" y1="26000" x2="6505" y2="26048"/>
                        <a14:foregroundMark x1="48000" y1="27000" x2="48348" y2="26964"/>
                        <a14:foregroundMark x1="92017" y1="23517" x2="93600" y2="23200"/>
                        <a14:foregroundMark x1="95600" y1="49200" x2="95400" y2="70400"/>
                        <a14:foregroundMark x1="63600" y1="72400" x2="93800" y2="69200"/>
                        <a14:foregroundMark x1="93800" y1="69200" x2="94800" y2="69400"/>
                        <a14:foregroundMark x1="31891" y1="25773" x2="34134" y2="25805"/>
                        <a14:foregroundMark x1="10938" y1="25471" x2="19650" y2="25597"/>
                        <a14:foregroundMark x1="6000" y1="25400" x2="6898" y2="25413"/>
                        <a14:foregroundMark x1="19800" y1="24800" x2="20132" y2="24776"/>
                        <a14:foregroundMark x1="94320" y1="23600" x2="96000" y2="26400"/>
                        <a14:foregroundMark x1="94200" y1="23400" x2="94320" y2="23600"/>
                        <a14:foregroundMark x1="96000" y1="71200" x2="96000" y2="71800"/>
                        <a14:foregroundMark x1="96000" y1="71000" x2="96000" y2="71200"/>
                        <a14:foregroundMark x1="96000" y1="27200" x2="96000" y2="71000"/>
                        <a14:foregroundMark x1="46400" y1="25000" x2="63000" y2="25000"/>
                        <a14:foregroundMark x1="63000" y1="25000" x2="89400" y2="24000"/>
                        <a14:foregroundMark x1="89400" y1="24000" x2="92600" y2="23000"/>
                        <a14:foregroundMark x1="20200" y1="25200" x2="30200" y2="26000"/>
                        <a14:foregroundMark x1="30200" y1="26000" x2="45400" y2="24800"/>
                        <a14:foregroundMark x1="54800" y1="25000" x2="80600" y2="23600"/>
                        <a14:foregroundMark x1="80600" y1="23600" x2="81600" y2="23600"/>
                        <a14:backgroundMark x1="7400" y1="24600" x2="11600" y2="24400"/>
                        <a14:backgroundMark x1="20000" y1="25000" x2="20367" y2="24951"/>
                        <a14:backgroundMark x1="92800" y1="23600" x2="92800" y2="23600"/>
                        <a14:backgroundMark x1="93600" y1="23000" x2="93600" y2="23000"/>
                        <a14:backgroundMark x1="93600" y1="23000" x2="93600" y2="23000"/>
                        <a14:backgroundMark x1="93600" y1="23000" x2="93600" y2="23000"/>
                        <a14:backgroundMark x1="95800" y1="71000" x2="95800" y2="71000"/>
                        <a14:backgroundMark x1="96000" y1="71000" x2="96000" y2="71000"/>
                        <a14:backgroundMark x1="96000" y1="71000" x2="96000" y2="71000"/>
                        <a14:backgroundMark x1="96200" y1="71000" x2="96200" y2="71000"/>
                        <a14:backgroundMark x1="96400" y1="71200" x2="96400" y2="71200"/>
                        <a14:backgroundMark x1="96400" y1="72200" x2="96400" y2="72200"/>
                        <a14:backgroundMark x1="45993" y1="23821" x2="47191" y2="2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4" b="24396"/>
          <a:stretch/>
        </p:blipFill>
        <p:spPr bwMode="auto">
          <a:xfrm>
            <a:off x="4720146" y="2936852"/>
            <a:ext cx="1983208" cy="1046141"/>
          </a:xfrm>
          <a:prstGeom prst="roundRect">
            <a:avLst>
              <a:gd name="adj" fmla="val 394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1">
            <a:extLst>
              <a:ext uri="{FF2B5EF4-FFF2-40B4-BE49-F238E27FC236}">
                <a16:creationId xmlns:a16="http://schemas.microsoft.com/office/drawing/2014/main" id="{029C189F-E158-4642-B523-7B648E2060BE}"/>
              </a:ext>
            </a:extLst>
          </p:cNvPr>
          <p:cNvSpPr txBox="1"/>
          <p:nvPr/>
        </p:nvSpPr>
        <p:spPr>
          <a:xfrm>
            <a:off x="4922728" y="3958380"/>
            <a:ext cx="1606840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000" dirty="0">
                <a:solidFill>
                  <a:srgbClr val="00425F"/>
                </a:solidFill>
                <a:latin typeface="Montserrat" pitchFamily="2" charset="-52"/>
              </a:rPr>
              <a:t>Anaferon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tablets</a:t>
            </a:r>
            <a:endParaRPr lang="uz-Cyrl-UZ" sz="10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000" b="1" dirty="0">
                <a:solidFill>
                  <a:srgbClr val="00425F"/>
                </a:solidFill>
                <a:latin typeface="Montserrat" pitchFamily="2" charset="-52"/>
              </a:rPr>
              <a:t>Retail Price : 50 </a:t>
            </a:r>
            <a:r>
              <a:rPr lang="uz-Cyrl-UZ" sz="1000" b="1" dirty="0">
                <a:solidFill>
                  <a:srgbClr val="00425F"/>
                </a:solidFill>
                <a:latin typeface="Montserrat" pitchFamily="2" charset="-52"/>
              </a:rPr>
              <a:t>thsd Uzbek Soums</a:t>
            </a: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591</Words>
  <Application>Microsoft Office PowerPoint</Application>
  <PresentationFormat>Широкоэкранный</PresentationFormat>
  <Paragraphs>141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176</cp:revision>
  <dcterms:created xsi:type="dcterms:W3CDTF">2024-07-25T07:55:13Z</dcterms:created>
  <dcterms:modified xsi:type="dcterms:W3CDTF">2025-04-26T12:21:10Z</dcterms:modified>
</cp:coreProperties>
</file>