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6A6A6"/>
    <a:srgbClr val="F9F9F9"/>
    <a:srgbClr val="8FD7CD"/>
    <a:srgbClr val="7CD1CD"/>
    <a:srgbClr val="CCEBEE"/>
    <a:srgbClr val="B6E2E7"/>
    <a:srgbClr val="72CCC8"/>
    <a:srgbClr val="CDCDCD"/>
    <a:srgbClr val="2F6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7</a:t>
          </a:r>
          <a:r>
            <a:rPr lang="en-US" sz="1400" dirty="0">
              <a:latin typeface="Montserrat" pitchFamily="2" charset="-52"/>
            </a:rPr>
            <a:t>	 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9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1 200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7</a:t>
          </a:r>
          <a:r>
            <a:rPr lang="en-US" sz="1400" kern="1200" dirty="0">
              <a:latin typeface="Montserrat" pitchFamily="2" charset="-52"/>
            </a:rPr>
            <a:t>	 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9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1 200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3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10.png"/><Relationship Id="rId5" Type="http://schemas.openxmlformats.org/officeDocument/2006/relationships/image" Target="../media/image9.png"/><Relationship Id="rId15" Type="http://schemas.openxmlformats.org/officeDocument/2006/relationships/image" Target="../media/image13.png"/><Relationship Id="rId10" Type="http://schemas.microsoft.com/office/2007/relationships/diagramDrawing" Target="../diagrams/drawing2.xml"/><Relationship Id="rId19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2">
            <a:extLst>
              <a:ext uri="{FF2B5EF4-FFF2-40B4-BE49-F238E27FC236}">
                <a16:creationId xmlns:a16="http://schemas.microsoft.com/office/drawing/2014/main" id="{EF3CB5A7-1E61-40CF-B4AC-4EBBA534A020}"/>
              </a:ext>
            </a:extLst>
          </p:cNvPr>
          <p:cNvGrpSpPr/>
          <p:nvPr/>
        </p:nvGrpSpPr>
        <p:grpSpPr>
          <a:xfrm>
            <a:off x="4533263" y="878252"/>
            <a:ext cx="7611111" cy="5703523"/>
            <a:chOff x="0" y="3962400"/>
            <a:chExt cx="7560309" cy="5181600"/>
          </a:xfrm>
        </p:grpSpPr>
        <p:sp>
          <p:nvSpPr>
            <p:cNvPr id="72" name="object 3">
              <a:extLst>
                <a:ext uri="{FF2B5EF4-FFF2-40B4-BE49-F238E27FC236}">
                  <a16:creationId xmlns:a16="http://schemas.microsoft.com/office/drawing/2014/main" id="{D39D17C3-7276-486E-8811-C6688FFA8B77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A69E3B40-5963-4AB9-BE3E-644F02676F7D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662265" y="188542"/>
            <a:ext cx="4010107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medical devices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3" y="1201083"/>
            <a:ext cx="2663205" cy="7578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Development of medical devices manufacturing plant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147108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ru-RU"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90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299883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53067" y="3550415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uz-Cyrl-UZ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6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53067" y="4159520"/>
            <a:ext cx="195008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Capability to produce various medical devices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239497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35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370027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356488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29503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29102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399499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7067901" cy="6591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facility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capacity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550-600 thsd units of blood glucose meters, tonometers, thermometers, pulse oximeters and compressor inhalers per year.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722172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medical devices production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09835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05002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399430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6473" y="4862264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medical devices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>
            <a:off x="5392927" y="5771917"/>
            <a:ext cx="5013136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>
            <a:off x="5402452" y="6215329"/>
            <a:ext cx="5003611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5929192" y="5349238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7105051" y="5349238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74024" y="5813401"/>
            <a:ext cx="396000" cy="39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457595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189555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37713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139067"/>
            <a:ext cx="532959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8723663" y="5349238"/>
            <a:ext cx="1489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67" name="object 24">
            <a:extLst>
              <a:ext uri="{FF2B5EF4-FFF2-40B4-BE49-F238E27FC236}">
                <a16:creationId xmlns:a16="http://schemas.microsoft.com/office/drawing/2014/main" id="{4FD4A310-A1C9-4E31-8ECB-69A5800084C7}"/>
              </a:ext>
            </a:extLst>
          </p:cNvPr>
          <p:cNvSpPr txBox="1"/>
          <p:nvPr/>
        </p:nvSpPr>
        <p:spPr>
          <a:xfrm>
            <a:off x="318748" y="5514367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6DB132D5-5255-4662-9B0E-CB7A0EF3E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4168867"/>
              </p:ext>
            </p:extLst>
          </p:nvPr>
        </p:nvGraphicFramePr>
        <p:xfrm>
          <a:off x="262566" y="3777578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7" name="object 24">
            <a:extLst>
              <a:ext uri="{FF2B5EF4-FFF2-40B4-BE49-F238E27FC236}">
                <a16:creationId xmlns:a16="http://schemas.microsoft.com/office/drawing/2014/main" id="{51198548-6D8A-4073-82AA-C5D9C9480840}"/>
              </a:ext>
            </a:extLst>
          </p:cNvPr>
          <p:cNvSpPr txBox="1"/>
          <p:nvPr/>
        </p:nvSpPr>
        <p:spPr>
          <a:xfrm>
            <a:off x="289159" y="1952909"/>
            <a:ext cx="3821534" cy="171527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</a:t>
            </a: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6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specialized for pharmaceutical industry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8" name="object 35">
            <a:extLst>
              <a:ext uri="{FF2B5EF4-FFF2-40B4-BE49-F238E27FC236}">
                <a16:creationId xmlns:a16="http://schemas.microsoft.com/office/drawing/2014/main" id="{4D0703EF-BDA8-4E1B-BE58-6FC249B449B8}"/>
              </a:ext>
            </a:extLst>
          </p:cNvPr>
          <p:cNvSpPr txBox="1"/>
          <p:nvPr/>
        </p:nvSpPr>
        <p:spPr>
          <a:xfrm>
            <a:off x="9215233" y="3374044"/>
            <a:ext cx="2874941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6" name="object 25">
            <a:extLst>
              <a:ext uri="{FF2B5EF4-FFF2-40B4-BE49-F238E27FC236}">
                <a16:creationId xmlns:a16="http://schemas.microsoft.com/office/drawing/2014/main" id="{D78BDA2A-BA33-41CF-B040-0D0F49BE156F}"/>
              </a:ext>
            </a:extLst>
          </p:cNvPr>
          <p:cNvSpPr txBox="1"/>
          <p:nvPr/>
        </p:nvSpPr>
        <p:spPr>
          <a:xfrm>
            <a:off x="5216602" y="2277706"/>
            <a:ext cx="146214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Research and development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0" name="object 26">
            <a:extLst>
              <a:ext uri="{FF2B5EF4-FFF2-40B4-BE49-F238E27FC236}">
                <a16:creationId xmlns:a16="http://schemas.microsoft.com/office/drawing/2014/main" id="{DF7C1DE8-4FC8-43A7-9B21-8CCB83E5FA16}"/>
              </a:ext>
            </a:extLst>
          </p:cNvPr>
          <p:cNvSpPr txBox="1"/>
          <p:nvPr/>
        </p:nvSpPr>
        <p:spPr>
          <a:xfrm>
            <a:off x="6972598" y="2277706"/>
            <a:ext cx="128869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Design and Engineering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1" name="object 27">
            <a:extLst>
              <a:ext uri="{FF2B5EF4-FFF2-40B4-BE49-F238E27FC236}">
                <a16:creationId xmlns:a16="http://schemas.microsoft.com/office/drawing/2014/main" id="{5E5CDFEE-7DBC-4B6C-A593-075C80035D35}"/>
              </a:ext>
            </a:extLst>
          </p:cNvPr>
          <p:cNvSpPr txBox="1"/>
          <p:nvPr/>
        </p:nvSpPr>
        <p:spPr>
          <a:xfrm>
            <a:off x="8555139" y="2277706"/>
            <a:ext cx="1386049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Production and Validation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2" name="object 28">
            <a:extLst>
              <a:ext uri="{FF2B5EF4-FFF2-40B4-BE49-F238E27FC236}">
                <a16:creationId xmlns:a16="http://schemas.microsoft.com/office/drawing/2014/main" id="{BC6F7C04-7FAF-4696-8B7B-1F4F28AA19E9}"/>
              </a:ext>
            </a:extLst>
          </p:cNvPr>
          <p:cNvSpPr txBox="1"/>
          <p:nvPr/>
        </p:nvSpPr>
        <p:spPr>
          <a:xfrm>
            <a:off x="10183105" y="2353955"/>
            <a:ext cx="1380039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Quality control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BE8342BD-57BF-4950-9AB1-4EA197739827}"/>
              </a:ext>
            </a:extLst>
          </p:cNvPr>
          <p:cNvGrpSpPr/>
          <p:nvPr/>
        </p:nvGrpSpPr>
        <p:grpSpPr>
          <a:xfrm>
            <a:off x="5185713" y="4184545"/>
            <a:ext cx="516251" cy="253167"/>
            <a:chOff x="5176091" y="4144764"/>
            <a:chExt cx="516251" cy="253167"/>
          </a:xfrm>
        </p:grpSpPr>
        <p:pic>
          <p:nvPicPr>
            <p:cNvPr id="82" name="Picture 4" descr="Стоматологическая дрель – Бесплатные иконки: медицинский">
              <a:extLst>
                <a:ext uri="{FF2B5EF4-FFF2-40B4-BE49-F238E27FC236}">
                  <a16:creationId xmlns:a16="http://schemas.microsoft.com/office/drawing/2014/main" id="{CC8A5D3E-B9D1-4197-B86B-A286509BD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091" y="4153290"/>
              <a:ext cx="244641" cy="244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16" descr="Инструменты стоматолога – Бесплатные иконки: здравоохранение и медицина">
              <a:extLst>
                <a:ext uri="{FF2B5EF4-FFF2-40B4-BE49-F238E27FC236}">
                  <a16:creationId xmlns:a16="http://schemas.microsoft.com/office/drawing/2014/main" id="{F2E45EA3-7FC6-4B8D-ABC7-F09CD3A258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447700" y="4144764"/>
              <a:ext cx="244642" cy="244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830986DE-85D9-4A50-B78A-BECD5D2E728A}"/>
              </a:ext>
            </a:extLst>
          </p:cNvPr>
          <p:cNvSpPr/>
          <p:nvPr/>
        </p:nvSpPr>
        <p:spPr>
          <a:xfrm>
            <a:off x="5767418" y="5874236"/>
            <a:ext cx="103425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167 thsd pcs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4E4FF051-5E28-47F1-B987-B85285CC0EAE}"/>
              </a:ext>
            </a:extLst>
          </p:cNvPr>
          <p:cNvSpPr/>
          <p:nvPr/>
        </p:nvSpPr>
        <p:spPr>
          <a:xfrm>
            <a:off x="8967897" y="5874236"/>
            <a:ext cx="10470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500 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thsd pcs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89" name="Picture 2" descr="Стул стоматолога – Бесплатные иконки: здравоохранение и медицина">
            <a:extLst>
              <a:ext uri="{FF2B5EF4-FFF2-40B4-BE49-F238E27FC236}">
                <a16:creationId xmlns:a16="http://schemas.microsoft.com/office/drawing/2014/main" id="{23E1EDEB-FA42-4407-B927-F407AA174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420" y="5871462"/>
            <a:ext cx="272518" cy="27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C35BAFC9-0ADB-4DCA-8E04-1229D9B3E1C9}"/>
              </a:ext>
            </a:extLst>
          </p:cNvPr>
          <p:cNvSpPr/>
          <p:nvPr/>
        </p:nvSpPr>
        <p:spPr>
          <a:xfrm>
            <a:off x="7168918" y="5874236"/>
            <a:ext cx="103425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167 thsd pcs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35562" y="205814"/>
            <a:ext cx="811759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medical devices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in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Competition: Uzbekistan offers highly competitive structure of operating costs for manufacturing of finished goods internationally</a:t>
            </a: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524196"/>
            <a:ext cx="6563519" cy="196181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medical devices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Growing number of hospitals and demand for medical devices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Availability of skilled &amp; unskilled labor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Building on existing infrastructure and distribution networks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Infrastructure development at state cost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59280" y="2270665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6852665" y="791264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552517" y="1436241"/>
            <a:ext cx="648000" cy="648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7029685" y="1436241"/>
            <a:ext cx="648000" cy="648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837377" y="1324575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398970" y="1366365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1250808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852665" y="4288088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medical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4" name="Таблица 7">
            <a:extLst>
              <a:ext uri="{FF2B5EF4-FFF2-40B4-BE49-F238E27FC236}">
                <a16:creationId xmlns:a16="http://schemas.microsoft.com/office/drawing/2014/main" id="{E8907A14-88E2-4C96-A37E-98E43BDAC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159822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USA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10,8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4,5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9,4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8,9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3,5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25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Singapore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0,07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Japan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4,3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1,8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4,2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 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UK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1,4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3,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Netherlands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2,4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2,3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0,003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115" name="object 43">
            <a:extLst>
              <a:ext uri="{FF2B5EF4-FFF2-40B4-BE49-F238E27FC236}">
                <a16:creationId xmlns:a16="http://schemas.microsoft.com/office/drawing/2014/main" id="{BB8B9628-84FF-481A-948F-313981FAA53B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117" name="object 44">
              <a:extLst>
                <a:ext uri="{FF2B5EF4-FFF2-40B4-BE49-F238E27FC236}">
                  <a16:creationId xmlns:a16="http://schemas.microsoft.com/office/drawing/2014/main" id="{0CAB9299-DFF1-4B1E-8317-68F785DA58BA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142" name="object 45">
              <a:extLst>
                <a:ext uri="{FF2B5EF4-FFF2-40B4-BE49-F238E27FC236}">
                  <a16:creationId xmlns:a16="http://schemas.microsoft.com/office/drawing/2014/main" id="{FFF4853E-19FC-4774-A5A8-312DE0C1732C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143" name="object 46">
              <a:extLst>
                <a:ext uri="{FF2B5EF4-FFF2-40B4-BE49-F238E27FC236}">
                  <a16:creationId xmlns:a16="http://schemas.microsoft.com/office/drawing/2014/main" id="{0868B653-C78A-4BA3-83F7-94D5EC704EC9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144" name="object 47">
              <a:extLst>
                <a:ext uri="{FF2B5EF4-FFF2-40B4-BE49-F238E27FC236}">
                  <a16:creationId xmlns:a16="http://schemas.microsoft.com/office/drawing/2014/main" id="{A630399B-5104-4590-A759-679BBE96A048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145" name="object 48">
            <a:extLst>
              <a:ext uri="{FF2B5EF4-FFF2-40B4-BE49-F238E27FC236}">
                <a16:creationId xmlns:a16="http://schemas.microsoft.com/office/drawing/2014/main" id="{68FE6996-9CFD-4B6C-B204-3790D733AE94}"/>
              </a:ext>
            </a:extLst>
          </p:cNvPr>
          <p:cNvSpPr txBox="1"/>
          <p:nvPr/>
        </p:nvSpPr>
        <p:spPr>
          <a:xfrm>
            <a:off x="1464583" y="1770707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medical devices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46" name="object 49">
            <a:extLst>
              <a:ext uri="{FF2B5EF4-FFF2-40B4-BE49-F238E27FC236}">
                <a16:creationId xmlns:a16="http://schemas.microsoft.com/office/drawing/2014/main" id="{52E9B797-6324-4354-8675-2A9C96B73CE3}"/>
              </a:ext>
            </a:extLst>
          </p:cNvPr>
          <p:cNvSpPr txBox="1"/>
          <p:nvPr/>
        </p:nvSpPr>
        <p:spPr>
          <a:xfrm>
            <a:off x="4224117" y="1764992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47" name="object 50">
            <a:extLst>
              <a:ext uri="{FF2B5EF4-FFF2-40B4-BE49-F238E27FC236}">
                <a16:creationId xmlns:a16="http://schemas.microsoft.com/office/drawing/2014/main" id="{E1F065FA-0DFF-4EB0-99B1-D6E59BE04C91}"/>
              </a:ext>
            </a:extLst>
          </p:cNvPr>
          <p:cNvSpPr txBox="1"/>
          <p:nvPr/>
        </p:nvSpPr>
        <p:spPr>
          <a:xfrm>
            <a:off x="5489035" y="174574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electricity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</a:t>
            </a:r>
            <a:r>
              <a:rPr lang="en-US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3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48" name="object 49">
            <a:extLst>
              <a:ext uri="{FF2B5EF4-FFF2-40B4-BE49-F238E27FC236}">
                <a16:creationId xmlns:a16="http://schemas.microsoft.com/office/drawing/2014/main" id="{140DAB4B-502A-4C68-9906-DE266E1F2965}"/>
              </a:ext>
            </a:extLst>
          </p:cNvPr>
          <p:cNvSpPr txBox="1"/>
          <p:nvPr/>
        </p:nvSpPr>
        <p:spPr>
          <a:xfrm>
            <a:off x="2781092" y="1764524"/>
            <a:ext cx="1428115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Medical Devices 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import </a:t>
            </a:r>
            <a:b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 Uzbekistan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49" name="object 20">
            <a:extLst>
              <a:ext uri="{FF2B5EF4-FFF2-40B4-BE49-F238E27FC236}">
                <a16:creationId xmlns:a16="http://schemas.microsoft.com/office/drawing/2014/main" id="{09E87F95-D199-4AE3-8391-28F1C1697D0C}"/>
              </a:ext>
            </a:extLst>
          </p:cNvPr>
          <p:cNvSpPr/>
          <p:nvPr/>
        </p:nvSpPr>
        <p:spPr>
          <a:xfrm>
            <a:off x="1517194" y="2200536"/>
            <a:ext cx="864000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0" name="object 20">
            <a:extLst>
              <a:ext uri="{FF2B5EF4-FFF2-40B4-BE49-F238E27FC236}">
                <a16:creationId xmlns:a16="http://schemas.microsoft.com/office/drawing/2014/main" id="{637F6122-E30F-4220-9D17-0D3F092CDCDA}"/>
              </a:ext>
            </a:extLst>
          </p:cNvPr>
          <p:cNvSpPr/>
          <p:nvPr/>
        </p:nvSpPr>
        <p:spPr>
          <a:xfrm>
            <a:off x="1517194" y="2464456"/>
            <a:ext cx="72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51" name="object 20">
            <a:extLst>
              <a:ext uri="{FF2B5EF4-FFF2-40B4-BE49-F238E27FC236}">
                <a16:creationId xmlns:a16="http://schemas.microsoft.com/office/drawing/2014/main" id="{9E35A90F-0E63-461D-B1D3-182081B12F71}"/>
              </a:ext>
            </a:extLst>
          </p:cNvPr>
          <p:cNvSpPr/>
          <p:nvPr/>
        </p:nvSpPr>
        <p:spPr>
          <a:xfrm>
            <a:off x="1517194" y="2754981"/>
            <a:ext cx="43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2" name="object 20">
            <a:extLst>
              <a:ext uri="{FF2B5EF4-FFF2-40B4-BE49-F238E27FC236}">
                <a16:creationId xmlns:a16="http://schemas.microsoft.com/office/drawing/2014/main" id="{B3278B06-0DEA-4857-A621-579B99F14B9E}"/>
              </a:ext>
            </a:extLst>
          </p:cNvPr>
          <p:cNvSpPr/>
          <p:nvPr/>
        </p:nvSpPr>
        <p:spPr>
          <a:xfrm>
            <a:off x="1517194" y="3030208"/>
            <a:ext cx="36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3" name="object 20">
            <a:extLst>
              <a:ext uri="{FF2B5EF4-FFF2-40B4-BE49-F238E27FC236}">
                <a16:creationId xmlns:a16="http://schemas.microsoft.com/office/drawing/2014/main" id="{EEF15D99-C549-47E5-822F-BA56A5425CF1}"/>
              </a:ext>
            </a:extLst>
          </p:cNvPr>
          <p:cNvSpPr/>
          <p:nvPr/>
        </p:nvSpPr>
        <p:spPr>
          <a:xfrm>
            <a:off x="1517194" y="3304493"/>
            <a:ext cx="28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4" name="object 20">
            <a:extLst>
              <a:ext uri="{FF2B5EF4-FFF2-40B4-BE49-F238E27FC236}">
                <a16:creationId xmlns:a16="http://schemas.microsoft.com/office/drawing/2014/main" id="{0770AD54-BE88-4DBD-AC47-DAC750A9DAA1}"/>
              </a:ext>
            </a:extLst>
          </p:cNvPr>
          <p:cNvSpPr/>
          <p:nvPr/>
        </p:nvSpPr>
        <p:spPr>
          <a:xfrm>
            <a:off x="1512747" y="3580225"/>
            <a:ext cx="25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5" name="object 20">
            <a:extLst>
              <a:ext uri="{FF2B5EF4-FFF2-40B4-BE49-F238E27FC236}">
                <a16:creationId xmlns:a16="http://schemas.microsoft.com/office/drawing/2014/main" id="{FB44E528-3C20-4644-8925-5E28790E5B53}"/>
              </a:ext>
            </a:extLst>
          </p:cNvPr>
          <p:cNvSpPr/>
          <p:nvPr/>
        </p:nvSpPr>
        <p:spPr>
          <a:xfrm>
            <a:off x="1520207" y="3846761"/>
            <a:ext cx="18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6" name="object 20">
            <a:extLst>
              <a:ext uri="{FF2B5EF4-FFF2-40B4-BE49-F238E27FC236}">
                <a16:creationId xmlns:a16="http://schemas.microsoft.com/office/drawing/2014/main" id="{A2070967-1CED-4205-9C16-D88A7AF375BB}"/>
              </a:ext>
            </a:extLst>
          </p:cNvPr>
          <p:cNvSpPr/>
          <p:nvPr/>
        </p:nvSpPr>
        <p:spPr>
          <a:xfrm>
            <a:off x="2833468" y="2202364"/>
            <a:ext cx="36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7" name="object 20">
            <a:extLst>
              <a:ext uri="{FF2B5EF4-FFF2-40B4-BE49-F238E27FC236}">
                <a16:creationId xmlns:a16="http://schemas.microsoft.com/office/drawing/2014/main" id="{1C6709D8-0AA9-4B42-A5F4-74F0640929DD}"/>
              </a:ext>
            </a:extLst>
          </p:cNvPr>
          <p:cNvSpPr/>
          <p:nvPr/>
        </p:nvSpPr>
        <p:spPr>
          <a:xfrm>
            <a:off x="2832688" y="2463533"/>
            <a:ext cx="75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8" name="object 20">
            <a:extLst>
              <a:ext uri="{FF2B5EF4-FFF2-40B4-BE49-F238E27FC236}">
                <a16:creationId xmlns:a16="http://schemas.microsoft.com/office/drawing/2014/main" id="{286FEBB5-24A1-41E4-B11C-62ABFB4646DF}"/>
              </a:ext>
            </a:extLst>
          </p:cNvPr>
          <p:cNvSpPr/>
          <p:nvPr/>
        </p:nvSpPr>
        <p:spPr>
          <a:xfrm flipH="1">
            <a:off x="2834429" y="2748923"/>
            <a:ext cx="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r>
              <a:rPr lang="ru-RU" dirty="0">
                <a:latin typeface="Montserrat" pitchFamily="2" charset="-52"/>
              </a:rPr>
              <a:t>   </a:t>
            </a:r>
            <a:endParaRPr dirty="0">
              <a:latin typeface="Montserrat" pitchFamily="2" charset="-52"/>
            </a:endParaRPr>
          </a:p>
        </p:txBody>
      </p:sp>
      <p:sp>
        <p:nvSpPr>
          <p:cNvPr id="159" name="object 20">
            <a:extLst>
              <a:ext uri="{FF2B5EF4-FFF2-40B4-BE49-F238E27FC236}">
                <a16:creationId xmlns:a16="http://schemas.microsoft.com/office/drawing/2014/main" id="{2DA402B1-4CCF-438A-8F51-37B1A851E2CC}"/>
              </a:ext>
            </a:extLst>
          </p:cNvPr>
          <p:cNvSpPr/>
          <p:nvPr/>
        </p:nvSpPr>
        <p:spPr>
          <a:xfrm>
            <a:off x="2832686" y="3040711"/>
            <a:ext cx="28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0" name="object 20">
            <a:extLst>
              <a:ext uri="{FF2B5EF4-FFF2-40B4-BE49-F238E27FC236}">
                <a16:creationId xmlns:a16="http://schemas.microsoft.com/office/drawing/2014/main" id="{C961F280-0FB2-442F-8D1A-4E604B053856}"/>
              </a:ext>
            </a:extLst>
          </p:cNvPr>
          <p:cNvSpPr/>
          <p:nvPr/>
        </p:nvSpPr>
        <p:spPr>
          <a:xfrm>
            <a:off x="4152626" y="2200535"/>
            <a:ext cx="57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61" name="object 20">
            <a:extLst>
              <a:ext uri="{FF2B5EF4-FFF2-40B4-BE49-F238E27FC236}">
                <a16:creationId xmlns:a16="http://schemas.microsoft.com/office/drawing/2014/main" id="{97D7154F-64A9-4A82-BE1D-D18AB67136E0}"/>
              </a:ext>
            </a:extLst>
          </p:cNvPr>
          <p:cNvSpPr/>
          <p:nvPr/>
        </p:nvSpPr>
        <p:spPr>
          <a:xfrm>
            <a:off x="4152627" y="2747941"/>
            <a:ext cx="9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2" name="object 20">
            <a:extLst>
              <a:ext uri="{FF2B5EF4-FFF2-40B4-BE49-F238E27FC236}">
                <a16:creationId xmlns:a16="http://schemas.microsoft.com/office/drawing/2014/main" id="{82A62EBE-DD42-47C9-AB62-6995AAF313E1}"/>
              </a:ext>
            </a:extLst>
          </p:cNvPr>
          <p:cNvSpPr/>
          <p:nvPr/>
        </p:nvSpPr>
        <p:spPr>
          <a:xfrm>
            <a:off x="4155514" y="2482583"/>
            <a:ext cx="46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3" name="object 20">
            <a:extLst>
              <a:ext uri="{FF2B5EF4-FFF2-40B4-BE49-F238E27FC236}">
                <a16:creationId xmlns:a16="http://schemas.microsoft.com/office/drawing/2014/main" id="{0F7F8FCA-5020-4330-AA43-54E42AB5C67E}"/>
              </a:ext>
            </a:extLst>
          </p:cNvPr>
          <p:cNvSpPr/>
          <p:nvPr/>
        </p:nvSpPr>
        <p:spPr>
          <a:xfrm>
            <a:off x="4152626" y="3014621"/>
            <a:ext cx="39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4" name="object 20">
            <a:extLst>
              <a:ext uri="{FF2B5EF4-FFF2-40B4-BE49-F238E27FC236}">
                <a16:creationId xmlns:a16="http://schemas.microsoft.com/office/drawing/2014/main" id="{D214FCBD-E01E-4B52-B1BD-899C2D3557BF}"/>
              </a:ext>
            </a:extLst>
          </p:cNvPr>
          <p:cNvSpPr/>
          <p:nvPr/>
        </p:nvSpPr>
        <p:spPr>
          <a:xfrm>
            <a:off x="4153927" y="3307956"/>
            <a:ext cx="28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5" name="object 20">
            <a:extLst>
              <a:ext uri="{FF2B5EF4-FFF2-40B4-BE49-F238E27FC236}">
                <a16:creationId xmlns:a16="http://schemas.microsoft.com/office/drawing/2014/main" id="{E933C3FA-FD97-4388-B6CE-48359428C2E2}"/>
              </a:ext>
            </a:extLst>
          </p:cNvPr>
          <p:cNvSpPr/>
          <p:nvPr/>
        </p:nvSpPr>
        <p:spPr>
          <a:xfrm>
            <a:off x="4155800" y="3583688"/>
            <a:ext cx="32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6" name="object 20">
            <a:extLst>
              <a:ext uri="{FF2B5EF4-FFF2-40B4-BE49-F238E27FC236}">
                <a16:creationId xmlns:a16="http://schemas.microsoft.com/office/drawing/2014/main" id="{4387D381-EAC8-4CCE-9F29-E1756E3364CD}"/>
              </a:ext>
            </a:extLst>
          </p:cNvPr>
          <p:cNvSpPr/>
          <p:nvPr/>
        </p:nvSpPr>
        <p:spPr>
          <a:xfrm>
            <a:off x="4155124" y="3850224"/>
            <a:ext cx="14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7" name="object 31">
            <a:extLst>
              <a:ext uri="{FF2B5EF4-FFF2-40B4-BE49-F238E27FC236}">
                <a16:creationId xmlns:a16="http://schemas.microsoft.com/office/drawing/2014/main" id="{B4C46530-7B7C-4ACB-AAD9-A5F35908D94E}"/>
              </a:ext>
            </a:extLst>
          </p:cNvPr>
          <p:cNvSpPr txBox="1"/>
          <p:nvPr/>
        </p:nvSpPr>
        <p:spPr>
          <a:xfrm>
            <a:off x="548298" y="4078250"/>
            <a:ext cx="91628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68" name="object 20">
            <a:extLst>
              <a:ext uri="{FF2B5EF4-FFF2-40B4-BE49-F238E27FC236}">
                <a16:creationId xmlns:a16="http://schemas.microsoft.com/office/drawing/2014/main" id="{DCB1452B-E366-4060-B5F6-4181130894E6}"/>
              </a:ext>
            </a:extLst>
          </p:cNvPr>
          <p:cNvSpPr/>
          <p:nvPr/>
        </p:nvSpPr>
        <p:spPr>
          <a:xfrm>
            <a:off x="5469822" y="2205929"/>
            <a:ext cx="43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9" name="object 20">
            <a:extLst>
              <a:ext uri="{FF2B5EF4-FFF2-40B4-BE49-F238E27FC236}">
                <a16:creationId xmlns:a16="http://schemas.microsoft.com/office/drawing/2014/main" id="{0F4DC469-1DAC-453A-83BA-7EC74339D28D}"/>
              </a:ext>
            </a:extLst>
          </p:cNvPr>
          <p:cNvSpPr/>
          <p:nvPr/>
        </p:nvSpPr>
        <p:spPr>
          <a:xfrm>
            <a:off x="5472258" y="2482583"/>
            <a:ext cx="97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0" name="object 20">
            <a:extLst>
              <a:ext uri="{FF2B5EF4-FFF2-40B4-BE49-F238E27FC236}">
                <a16:creationId xmlns:a16="http://schemas.microsoft.com/office/drawing/2014/main" id="{E699B1DF-D5CE-46EF-ACCB-E8B8A44C5AC7}"/>
              </a:ext>
            </a:extLst>
          </p:cNvPr>
          <p:cNvSpPr/>
          <p:nvPr/>
        </p:nvSpPr>
        <p:spPr>
          <a:xfrm>
            <a:off x="5469821" y="2996185"/>
            <a:ext cx="79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1" name="object 20">
            <a:extLst>
              <a:ext uri="{FF2B5EF4-FFF2-40B4-BE49-F238E27FC236}">
                <a16:creationId xmlns:a16="http://schemas.microsoft.com/office/drawing/2014/main" id="{EED3242D-F814-4489-BC49-3E94CCB1E9C9}"/>
              </a:ext>
            </a:extLst>
          </p:cNvPr>
          <p:cNvSpPr/>
          <p:nvPr/>
        </p:nvSpPr>
        <p:spPr>
          <a:xfrm>
            <a:off x="5469821" y="2738070"/>
            <a:ext cx="72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2" name="object 20">
            <a:extLst>
              <a:ext uri="{FF2B5EF4-FFF2-40B4-BE49-F238E27FC236}">
                <a16:creationId xmlns:a16="http://schemas.microsoft.com/office/drawing/2014/main" id="{D9685F54-FB8C-4B34-88D1-8C99BC260ECE}"/>
              </a:ext>
            </a:extLst>
          </p:cNvPr>
          <p:cNvSpPr/>
          <p:nvPr/>
        </p:nvSpPr>
        <p:spPr>
          <a:xfrm>
            <a:off x="5469821" y="3307956"/>
            <a:ext cx="43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3" name="object 20">
            <a:extLst>
              <a:ext uri="{FF2B5EF4-FFF2-40B4-BE49-F238E27FC236}">
                <a16:creationId xmlns:a16="http://schemas.microsoft.com/office/drawing/2014/main" id="{60A475E3-2C96-46C6-BEB0-4A090E07721C}"/>
              </a:ext>
            </a:extLst>
          </p:cNvPr>
          <p:cNvSpPr/>
          <p:nvPr/>
        </p:nvSpPr>
        <p:spPr>
          <a:xfrm>
            <a:off x="5469821" y="3583688"/>
            <a:ext cx="75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4" name="object 20">
            <a:extLst>
              <a:ext uri="{FF2B5EF4-FFF2-40B4-BE49-F238E27FC236}">
                <a16:creationId xmlns:a16="http://schemas.microsoft.com/office/drawing/2014/main" id="{78F9CC5B-85D7-4E8F-9551-1613018427C1}"/>
              </a:ext>
            </a:extLst>
          </p:cNvPr>
          <p:cNvSpPr/>
          <p:nvPr/>
        </p:nvSpPr>
        <p:spPr>
          <a:xfrm>
            <a:off x="5469823" y="3850224"/>
            <a:ext cx="50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6" name="object 20">
            <a:extLst>
              <a:ext uri="{FF2B5EF4-FFF2-40B4-BE49-F238E27FC236}">
                <a16:creationId xmlns:a16="http://schemas.microsoft.com/office/drawing/2014/main" id="{A2C09DB4-F28A-42DC-B549-6ECE9C6BD03B}"/>
              </a:ext>
            </a:extLst>
          </p:cNvPr>
          <p:cNvSpPr/>
          <p:nvPr/>
        </p:nvSpPr>
        <p:spPr>
          <a:xfrm>
            <a:off x="4152338" y="4127545"/>
            <a:ext cx="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7" name="object 20">
            <a:extLst>
              <a:ext uri="{FF2B5EF4-FFF2-40B4-BE49-F238E27FC236}">
                <a16:creationId xmlns:a16="http://schemas.microsoft.com/office/drawing/2014/main" id="{701684BA-29C6-48AE-A062-52C713E374E1}"/>
              </a:ext>
            </a:extLst>
          </p:cNvPr>
          <p:cNvSpPr/>
          <p:nvPr/>
        </p:nvSpPr>
        <p:spPr>
          <a:xfrm>
            <a:off x="5469821" y="4123602"/>
            <a:ext cx="25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0" name="object 20">
            <a:extLst>
              <a:ext uri="{FF2B5EF4-FFF2-40B4-BE49-F238E27FC236}">
                <a16:creationId xmlns:a16="http://schemas.microsoft.com/office/drawing/2014/main" id="{9B0E6621-45FA-4178-AE6C-A3FD110CB3BD}"/>
              </a:ext>
            </a:extLst>
          </p:cNvPr>
          <p:cNvSpPr/>
          <p:nvPr/>
        </p:nvSpPr>
        <p:spPr>
          <a:xfrm>
            <a:off x="2842211" y="3289070"/>
            <a:ext cx="100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91" name="object 20">
            <a:extLst>
              <a:ext uri="{FF2B5EF4-FFF2-40B4-BE49-F238E27FC236}">
                <a16:creationId xmlns:a16="http://schemas.microsoft.com/office/drawing/2014/main" id="{D2FA7421-A1BD-44C9-98C3-6C24A1C9AD81}"/>
              </a:ext>
            </a:extLst>
          </p:cNvPr>
          <p:cNvSpPr/>
          <p:nvPr/>
        </p:nvSpPr>
        <p:spPr>
          <a:xfrm>
            <a:off x="2832688" y="3580225"/>
            <a:ext cx="18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3" name="object 20">
            <a:extLst>
              <a:ext uri="{FF2B5EF4-FFF2-40B4-BE49-F238E27FC236}">
                <a16:creationId xmlns:a16="http://schemas.microsoft.com/office/drawing/2014/main" id="{2E049BFA-631D-419E-91E5-7DE1E6971CB1}"/>
              </a:ext>
            </a:extLst>
          </p:cNvPr>
          <p:cNvSpPr/>
          <p:nvPr/>
        </p:nvSpPr>
        <p:spPr>
          <a:xfrm>
            <a:off x="2832688" y="3858623"/>
            <a:ext cx="39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4" name="Picture 14" descr="Узбекистан ">
            <a:extLst>
              <a:ext uri="{FF2B5EF4-FFF2-40B4-BE49-F238E27FC236}">
                <a16:creationId xmlns:a16="http://schemas.microsoft.com/office/drawing/2014/main" id="{86138C4E-56CE-410D-8233-CEFB4A73A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8" y="4097147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26" descr="Флаг США — Википедия">
            <a:extLst>
              <a:ext uri="{FF2B5EF4-FFF2-40B4-BE49-F238E27FC236}">
                <a16:creationId xmlns:a16="http://schemas.microsoft.com/office/drawing/2014/main" id="{BF3FB649-D4E6-4011-9920-723FC0C55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8" y="2213236"/>
            <a:ext cx="169200" cy="15051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2" descr="Германия ">
            <a:extLst>
              <a:ext uri="{FF2B5EF4-FFF2-40B4-BE49-F238E27FC236}">
                <a16:creationId xmlns:a16="http://schemas.microsoft.com/office/drawing/2014/main" id="{E752252A-3D7A-42C2-9C3D-D1FADEEF7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8" y="2470525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6" descr="Флаг Японии ">
            <a:extLst>
              <a:ext uri="{FF2B5EF4-FFF2-40B4-BE49-F238E27FC236}">
                <a16:creationId xmlns:a16="http://schemas.microsoft.com/office/drawing/2014/main" id="{64FA3E79-6701-44FC-909A-9524A7D5B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8" y="3022481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8" descr="Китай ">
            <a:extLst>
              <a:ext uri="{FF2B5EF4-FFF2-40B4-BE49-F238E27FC236}">
                <a16:creationId xmlns:a16="http://schemas.microsoft.com/office/drawing/2014/main" id="{5DA3F5B6-2B4E-4950-ADBE-712754AC3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8" y="3304500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aphic 4">
            <a:extLst>
              <a:ext uri="{FF2B5EF4-FFF2-40B4-BE49-F238E27FC236}">
                <a16:creationId xmlns:a16="http://schemas.microsoft.com/office/drawing/2014/main" id="{943D35DC-05B4-457B-A370-73EA6822C2FA}"/>
              </a:ext>
            </a:extLst>
          </p:cNvPr>
          <p:cNvGrpSpPr/>
          <p:nvPr/>
        </p:nvGrpSpPr>
        <p:grpSpPr>
          <a:xfrm>
            <a:off x="8092639" y="237364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203" name="Freeform: Shape 6">
              <a:extLst>
                <a:ext uri="{FF2B5EF4-FFF2-40B4-BE49-F238E27FC236}">
                  <a16:creationId xmlns:a16="http://schemas.microsoft.com/office/drawing/2014/main" id="{E73C7384-4A7A-4C95-B732-D7E3F2B284EC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4" name="Freeform: Shape 7">
              <a:extLst>
                <a:ext uri="{FF2B5EF4-FFF2-40B4-BE49-F238E27FC236}">
                  <a16:creationId xmlns:a16="http://schemas.microsoft.com/office/drawing/2014/main" id="{0A960976-9940-49F7-8FBA-01B8DFD27A4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5" name="Freeform: Shape 8">
              <a:extLst>
                <a:ext uri="{FF2B5EF4-FFF2-40B4-BE49-F238E27FC236}">
                  <a16:creationId xmlns:a16="http://schemas.microsoft.com/office/drawing/2014/main" id="{A9570A21-9156-449D-86F5-00DF14A1BF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6" name="Freeform: Shape 9">
              <a:extLst>
                <a:ext uri="{FF2B5EF4-FFF2-40B4-BE49-F238E27FC236}">
                  <a16:creationId xmlns:a16="http://schemas.microsoft.com/office/drawing/2014/main" id="{F584982E-3280-48BA-9F2A-2A11F427E39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7" name="Freeform: Shape 10">
              <a:extLst>
                <a:ext uri="{FF2B5EF4-FFF2-40B4-BE49-F238E27FC236}">
                  <a16:creationId xmlns:a16="http://schemas.microsoft.com/office/drawing/2014/main" id="{3A60B0F1-B440-4B18-88D1-79805F972936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8" name="Freeform: Shape 11">
              <a:extLst>
                <a:ext uri="{FF2B5EF4-FFF2-40B4-BE49-F238E27FC236}">
                  <a16:creationId xmlns:a16="http://schemas.microsoft.com/office/drawing/2014/main" id="{61B43886-C3C2-4E1A-9FEE-40DF9A959B1D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09" name="Freeform: Shape 12">
              <a:extLst>
                <a:ext uri="{FF2B5EF4-FFF2-40B4-BE49-F238E27FC236}">
                  <a16:creationId xmlns:a16="http://schemas.microsoft.com/office/drawing/2014/main" id="{AE092659-F3D5-4DD7-BA50-F81A02146775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0" name="Freeform: Shape 13">
              <a:extLst>
                <a:ext uri="{FF2B5EF4-FFF2-40B4-BE49-F238E27FC236}">
                  <a16:creationId xmlns:a16="http://schemas.microsoft.com/office/drawing/2014/main" id="{FAE6B090-21D0-4059-BF5C-DF268959BAB9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11" name="Freeform: Shape 14">
              <a:extLst>
                <a:ext uri="{FF2B5EF4-FFF2-40B4-BE49-F238E27FC236}">
                  <a16:creationId xmlns:a16="http://schemas.microsoft.com/office/drawing/2014/main" id="{DD19B841-1FED-4431-939E-20F2500C44C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2" name="Freeform: Shape 15">
              <a:extLst>
                <a:ext uri="{FF2B5EF4-FFF2-40B4-BE49-F238E27FC236}">
                  <a16:creationId xmlns:a16="http://schemas.microsoft.com/office/drawing/2014/main" id="{3EEA3E52-4DD6-4104-B0F6-078F042B947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13" name="Freeform: Shape 16">
              <a:extLst>
                <a:ext uri="{FF2B5EF4-FFF2-40B4-BE49-F238E27FC236}">
                  <a16:creationId xmlns:a16="http://schemas.microsoft.com/office/drawing/2014/main" id="{82E89811-EC93-4DB0-902F-677519FCCE9F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4" name="Freeform: Shape 17">
              <a:extLst>
                <a:ext uri="{FF2B5EF4-FFF2-40B4-BE49-F238E27FC236}">
                  <a16:creationId xmlns:a16="http://schemas.microsoft.com/office/drawing/2014/main" id="{5BF0AB4E-10C3-4831-81B4-1A0D7CB5CB99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5" name="Freeform: Shape 18">
              <a:extLst>
                <a:ext uri="{FF2B5EF4-FFF2-40B4-BE49-F238E27FC236}">
                  <a16:creationId xmlns:a16="http://schemas.microsoft.com/office/drawing/2014/main" id="{09AA972D-E3C2-4381-A0CA-904FF15183F2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16" name="Freeform: Shape 19">
              <a:extLst>
                <a:ext uri="{FF2B5EF4-FFF2-40B4-BE49-F238E27FC236}">
                  <a16:creationId xmlns:a16="http://schemas.microsoft.com/office/drawing/2014/main" id="{4C0F2A09-6C61-4DAE-932A-A14B654EDF44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7" name="Freeform: Shape 20">
              <a:extLst>
                <a:ext uri="{FF2B5EF4-FFF2-40B4-BE49-F238E27FC236}">
                  <a16:creationId xmlns:a16="http://schemas.microsoft.com/office/drawing/2014/main" id="{27128A83-29F4-4B5D-ABBD-6DE61142C9BD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8" name="Freeform: Shape 21">
              <a:extLst>
                <a:ext uri="{FF2B5EF4-FFF2-40B4-BE49-F238E27FC236}">
                  <a16:creationId xmlns:a16="http://schemas.microsoft.com/office/drawing/2014/main" id="{92044BD1-FBEC-427C-A070-0AC1FB9C78A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9" name="Freeform: Shape 22">
              <a:extLst>
                <a:ext uri="{FF2B5EF4-FFF2-40B4-BE49-F238E27FC236}">
                  <a16:creationId xmlns:a16="http://schemas.microsoft.com/office/drawing/2014/main" id="{FD134714-6354-446D-B0A7-6CA47CB5510F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220" name="Table 24">
            <a:extLst>
              <a:ext uri="{FF2B5EF4-FFF2-40B4-BE49-F238E27FC236}">
                <a16:creationId xmlns:a16="http://schemas.microsoft.com/office/drawing/2014/main" id="{C0D42774-E8DB-46EC-864E-813D4B6F3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229996"/>
              </p:ext>
            </p:extLst>
          </p:nvPr>
        </p:nvGraphicFramePr>
        <p:xfrm>
          <a:off x="7099573" y="3465691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15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30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221" name="Rectangle 21">
            <a:extLst>
              <a:ext uri="{FF2B5EF4-FFF2-40B4-BE49-F238E27FC236}">
                <a16:creationId xmlns:a16="http://schemas.microsoft.com/office/drawing/2014/main" id="{FCEC694F-E7A6-4776-B513-489647E0DE34}"/>
              </a:ext>
            </a:extLst>
          </p:cNvPr>
          <p:cNvSpPr/>
          <p:nvPr/>
        </p:nvSpPr>
        <p:spPr>
          <a:xfrm>
            <a:off x="10715434" y="2676800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US" sz="800" dirty="0">
                <a:solidFill>
                  <a:srgbClr val="00425F"/>
                </a:solidFill>
                <a:latin typeface="Montserrat" pitchFamily="2" charset="-52"/>
              </a:rPr>
              <a:t>Tashkent</a:t>
            </a: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</a:p>
        </p:txBody>
      </p:sp>
      <p:cxnSp>
        <p:nvCxnSpPr>
          <p:cNvPr id="222" name="Connector: Elbow 26">
            <a:extLst>
              <a:ext uri="{FF2B5EF4-FFF2-40B4-BE49-F238E27FC236}">
                <a16:creationId xmlns:a16="http://schemas.microsoft.com/office/drawing/2014/main" id="{C3384EC7-1691-4F18-A7AE-48A0726C8287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586343" y="2815207"/>
            <a:ext cx="113550" cy="497797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3" name="TextBox 222">
            <a:extLst>
              <a:ext uri="{FF2B5EF4-FFF2-40B4-BE49-F238E27FC236}">
                <a16:creationId xmlns:a16="http://schemas.microsoft.com/office/drawing/2014/main" id="{89CC1EA9-6FB6-4696-9C34-57B94E319FED}"/>
              </a:ext>
            </a:extLst>
          </p:cNvPr>
          <p:cNvSpPr txBox="1"/>
          <p:nvPr/>
        </p:nvSpPr>
        <p:spPr>
          <a:xfrm>
            <a:off x="6852665" y="2277730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6" name="Picture 2" descr="Сингапур ">
            <a:extLst>
              <a:ext uri="{FF2B5EF4-FFF2-40B4-BE49-F238E27FC236}">
                <a16:creationId xmlns:a16="http://schemas.microsoft.com/office/drawing/2014/main" id="{6220120C-4D24-4367-8A59-D8889C036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8" y="2750587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Флаг ">
            <a:extLst>
              <a:ext uri="{FF2B5EF4-FFF2-40B4-BE49-F238E27FC236}">
                <a16:creationId xmlns:a16="http://schemas.microsoft.com/office/drawing/2014/main" id="{074244A8-9D6C-4047-AD37-F6BA720A3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8" y="3573290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идерланды ">
            <a:extLst>
              <a:ext uri="{FF2B5EF4-FFF2-40B4-BE49-F238E27FC236}">
                <a16:creationId xmlns:a16="http://schemas.microsoft.com/office/drawing/2014/main" id="{B61DA1C4-B201-4947-940D-1F85249D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8" y="3855720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object 20">
            <a:extLst>
              <a:ext uri="{FF2B5EF4-FFF2-40B4-BE49-F238E27FC236}">
                <a16:creationId xmlns:a16="http://schemas.microsoft.com/office/drawing/2014/main" id="{5CDA5B2B-50B5-40C6-AB52-1F39C52439FA}"/>
              </a:ext>
            </a:extLst>
          </p:cNvPr>
          <p:cNvSpPr/>
          <p:nvPr/>
        </p:nvSpPr>
        <p:spPr>
          <a:xfrm>
            <a:off x="1510669" y="4108405"/>
            <a:ext cx="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3022</TotalTime>
  <Words>643</Words>
  <Application>Microsoft Office PowerPoint</Application>
  <PresentationFormat>Широкоэкранный</PresentationFormat>
  <Paragraphs>167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132</cp:revision>
  <dcterms:created xsi:type="dcterms:W3CDTF">2024-07-25T07:55:13Z</dcterms:created>
  <dcterms:modified xsi:type="dcterms:W3CDTF">2025-04-26T12:21:16Z</dcterms:modified>
</cp:coreProperties>
</file>