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C4BF"/>
    <a:srgbClr val="AFABAB"/>
    <a:srgbClr val="A6A6A6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construction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915063" y="211239"/>
            <a:ext cx="723756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Schools in Tashkent and Tashkent Region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2" y="1226738"/>
            <a:ext cx="3946555" cy="72705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Construction of 13 schools with 14,000 seats equipped with modern educational technologies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5" y="983159"/>
            <a:ext cx="5801195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management of schools under a concession agreement on 30 ha of allocated land. Investors will manage educational facilities and revenue.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740983"/>
            <a:ext cx="565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social impact addressing educational needs.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Low investment volume with quick implementation.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Growing demand for quality education in Uzbekistan.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6008229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schools under a PPP concession agreement for 20-25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3120834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Tashkent city and Tashkent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$97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Construction of Schools in Tashkent and Tashkent Region</a:t>
            </a: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High demand for modern educational facilities</a:t>
            </a:r>
            <a:b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Tashkent.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address 15% of regional educational needs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8" y="1870621"/>
            <a:ext cx="5016850" cy="3252276"/>
            <a:chOff x="8092639" y="1165625"/>
            <a:chExt cx="4106572" cy="2033286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11071997" y="2923463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Tashkent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1"/>
            </p:cNvCxnSpPr>
            <p:nvPr/>
          </p:nvCxnSpPr>
          <p:spPr>
            <a:xfrm rot="10800000">
              <a:off x="10606380" y="2142385"/>
              <a:ext cx="465618" cy="918802"/>
            </a:xfrm>
            <a:prstGeom prst="bentConnector2">
              <a:avLst/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89" y="859411"/>
            <a:ext cx="2198539" cy="146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02" y="859411"/>
            <a:ext cx="2304169" cy="146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2510594"/>
            <a:ext cx="2198539" cy="145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002" y="2504697"/>
            <a:ext cx="2304165" cy="14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24">
            <a:extLst>
              <a:ext uri="{FF2B5EF4-FFF2-40B4-BE49-F238E27FC236}">
                <a16:creationId xmlns:a16="http://schemas.microsoft.com/office/drawing/2014/main" id="{C73335EB-93D2-9897-86BE-89B321739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638106"/>
              </p:ext>
            </p:extLst>
          </p:nvPr>
        </p:nvGraphicFramePr>
        <p:xfrm>
          <a:off x="4932436" y="1099086"/>
          <a:ext cx="2048331" cy="877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9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953539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22447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5218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School-Age 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1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303251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3,2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graphicFrame>
        <p:nvGraphicFramePr>
          <p:cNvPr id="8" name="Table 24">
            <a:extLst>
              <a:ext uri="{FF2B5EF4-FFF2-40B4-BE49-F238E27FC236}">
                <a16:creationId xmlns:a16="http://schemas.microsoft.com/office/drawing/2014/main" id="{6A67B2B5-EBF4-A44D-5736-7BBA726CC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490730"/>
              </p:ext>
            </p:extLst>
          </p:nvPr>
        </p:nvGraphicFramePr>
        <p:xfrm>
          <a:off x="4930206" y="2210265"/>
          <a:ext cx="2048331" cy="87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92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953539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322445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city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5217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School-Age 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,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9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303249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3,0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million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" name="Rectangle 21">
            <a:extLst>
              <a:ext uri="{FF2B5EF4-FFF2-40B4-BE49-F238E27FC236}">
                <a16:creationId xmlns:a16="http://schemas.microsoft.com/office/drawing/2014/main" id="{433FC8F9-21DA-BD60-EC79-69879344003F}"/>
              </a:ext>
            </a:extLst>
          </p:cNvPr>
          <p:cNvSpPr/>
          <p:nvPr/>
        </p:nvSpPr>
        <p:spPr>
          <a:xfrm>
            <a:off x="3564163" y="2094607"/>
            <a:ext cx="1171594" cy="343020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488"/>
              </a:spcAft>
            </a:pPr>
            <a:r>
              <a:rPr lang="en-US" sz="800" dirty="0">
                <a:solidFill>
                  <a:srgbClr val="00425F"/>
                </a:solidFill>
                <a:latin typeface="Montserrat" pitchFamily="2" charset="-52"/>
              </a:rPr>
              <a:t>Tashkent city</a:t>
            </a:r>
            <a:endParaRPr lang="en-GB" sz="800" dirty="0">
              <a:solidFill>
                <a:srgbClr val="00425F"/>
              </a:solidFill>
              <a:latin typeface="Montserrat" pitchFamily="2" charset="-52"/>
            </a:endParaRPr>
          </a:p>
        </p:txBody>
      </p:sp>
      <p:cxnSp>
        <p:nvCxnSpPr>
          <p:cNvPr id="10" name="Connector: Elbow 26">
            <a:extLst>
              <a:ext uri="{FF2B5EF4-FFF2-40B4-BE49-F238E27FC236}">
                <a16:creationId xmlns:a16="http://schemas.microsoft.com/office/drawing/2014/main" id="{A197AB4D-BFAA-FD27-7AEC-CC8354BDF0C5}"/>
              </a:ext>
            </a:extLst>
          </p:cNvPr>
          <p:cNvCxnSpPr>
            <a:cxnSpLocks/>
            <a:stCxn id="9" idx="1"/>
            <a:endCxn id="216" idx="14"/>
          </p:cNvCxnSpPr>
          <p:nvPr/>
        </p:nvCxnSpPr>
        <p:spPr>
          <a:xfrm rot="10800000" flipV="1">
            <a:off x="3398213" y="2266116"/>
            <a:ext cx="165951" cy="1099805"/>
          </a:xfrm>
          <a:prstGeom prst="bentConnector3">
            <a:avLst>
              <a:gd name="adj1" fmla="val 96784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41A28DA7-301C-DBB1-BD75-55B3AF2BF3B3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D6E9C409-6377-819D-C0FE-A650E5E47E92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16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282201F6-E87E-4626-EE82-0C0D41B7FA2D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40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BB86995B-4B1F-2214-F827-24BC64FA9733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6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3983</TotalTime>
  <Words>243</Words>
  <Application>Microsoft Office PowerPoint</Application>
  <PresentationFormat>Широкоэкранный</PresentationFormat>
  <Paragraphs>56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159</cp:revision>
  <dcterms:created xsi:type="dcterms:W3CDTF">2024-07-25T07:55:13Z</dcterms:created>
  <dcterms:modified xsi:type="dcterms:W3CDTF">2025-06-02T05:43:33Z</dcterms:modified>
</cp:coreProperties>
</file>