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72CCC8"/>
    <a:srgbClr val="7CD1CD"/>
    <a:srgbClr val="5BC4BF"/>
    <a:srgbClr val="CCEBEE"/>
    <a:srgbClr val="AFABAB"/>
    <a:srgbClr val="A6A6A6"/>
    <a:srgbClr val="F9F9F9"/>
    <a:srgbClr val="8FD7CD"/>
    <a:srgbClr val="B6E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8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Development of project design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Development of project design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8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89185" y="211239"/>
            <a:ext cx="665667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Tashkent — Samarkand Toll Highway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991052" cy="9375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a 300-km modern toll highway connecting Tashkent and Samarkand to enhance transport infrastructure and reduce travel time.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3" y="983159"/>
            <a:ext cx="7067901" cy="95154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Public-Private Partnership (PPP) with private ownership and operation of the highway. Investors will manage toll collection and maintenance on 300 ha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allocated land.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economic efficiency through reduced transport costs.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5559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Significant social impact by improving regional connectivity.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Stable demand due to high traffic between major economic hubs.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highway under a PPP concession agreement for 25-30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70202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Tashkent, </a:t>
            </a: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Syrdarya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Jizzakh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, and Samarkand regions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$2 200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23303" y="224976"/>
            <a:ext cx="8739539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Construction of Tashkent — Samarkand Toll Highway</a:t>
            </a:r>
            <a:endParaRPr lang="uz-Latn-UZ" dirty="0">
              <a:latin typeface="Montserrat" pitchFamily="2" charset="-52"/>
              <a:cs typeface="Arial MT"/>
            </a:endParaRP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4656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Current road infrastructure lacks high-capacity toll highways.</a:t>
            </a:r>
            <a:endParaRPr lang="en-US" sz="14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10-15% of Uzbekistan’s logistics market share by 2030.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2169"/>
              </p:ext>
            </p:extLst>
          </p:nvPr>
        </p:nvGraphicFramePr>
        <p:xfrm>
          <a:off x="5505774" y="1822257"/>
          <a:ext cx="1709888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0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598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0,9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7" y="1794112"/>
            <a:ext cx="4860219" cy="3211451"/>
            <a:chOff x="8092639" y="1117793"/>
            <a:chExt cx="3978361" cy="2007763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0715434" y="1468784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Tashkent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1"/>
            </p:cNvCxnSpPr>
            <p:nvPr/>
          </p:nvCxnSpPr>
          <p:spPr>
            <a:xfrm rot="10800000" flipV="1">
              <a:off x="10526300" y="1606508"/>
              <a:ext cx="189134" cy="555882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1C36E9D8-218C-457D-B579-33C34FEE6E69}"/>
                </a:ext>
              </a:extLst>
            </p:cNvPr>
            <p:cNvSpPr/>
            <p:nvPr/>
          </p:nvSpPr>
          <p:spPr>
            <a:xfrm>
              <a:off x="10943786" y="2444022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uz-Latn-UZ" sz="800" dirty="0" err="1">
                  <a:solidFill>
                    <a:srgbClr val="00425F"/>
                  </a:solidFill>
                  <a:latin typeface="Montserrat" pitchFamily="2" charset="-52"/>
                </a:rPr>
                <a:t>Syrdarya</a:t>
              </a: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95" name="Connector: Elbow 26">
              <a:extLst>
                <a:ext uri="{FF2B5EF4-FFF2-40B4-BE49-F238E27FC236}">
                  <a16:creationId xmlns:a16="http://schemas.microsoft.com/office/drawing/2014/main" id="{9574B946-5411-4122-901D-9BFAC42D2BF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rot="16200000" flipV="1">
              <a:off x="10872498" y="1809126"/>
              <a:ext cx="149269" cy="1120521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00972B22-03DB-4AAD-B839-3035C5F612A8}"/>
                </a:ext>
              </a:extLst>
            </p:cNvPr>
            <p:cNvSpPr/>
            <p:nvPr/>
          </p:nvSpPr>
          <p:spPr>
            <a:xfrm>
              <a:off x="9399395" y="1117793"/>
              <a:ext cx="130708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Samarkand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98" name="Connector: Elbow 26">
              <a:extLst>
                <a:ext uri="{FF2B5EF4-FFF2-40B4-BE49-F238E27FC236}">
                  <a16:creationId xmlns:a16="http://schemas.microsoft.com/office/drawing/2014/main" id="{3DCB42B3-B1AB-4478-A914-6404E5A5B8E1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rot="5400000">
              <a:off x="9506355" y="1893749"/>
              <a:ext cx="1047091" cy="46074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1">
              <a:extLst>
                <a:ext uri="{FF2B5EF4-FFF2-40B4-BE49-F238E27FC236}">
                  <a16:creationId xmlns:a16="http://schemas.microsoft.com/office/drawing/2014/main" id="{F579171F-D7BC-4AFF-A2E0-D00E48ACD8B1}"/>
                </a:ext>
              </a:extLst>
            </p:cNvPr>
            <p:cNvSpPr/>
            <p:nvPr/>
          </p:nvSpPr>
          <p:spPr>
            <a:xfrm>
              <a:off x="10120057" y="2850108"/>
              <a:ext cx="1122797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 err="1">
                  <a:solidFill>
                    <a:srgbClr val="00425F"/>
                  </a:solidFill>
                  <a:latin typeface="Montserrat" pitchFamily="2" charset="-52"/>
                </a:rPr>
                <a:t>Jizzakh</a:t>
              </a: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101" name="Connector: Elbow 26">
              <a:extLst>
                <a:ext uri="{FF2B5EF4-FFF2-40B4-BE49-F238E27FC236}">
                  <a16:creationId xmlns:a16="http://schemas.microsoft.com/office/drawing/2014/main" id="{72307D9D-0AD0-4636-8F58-3A7ED01B0A99}"/>
                </a:ext>
              </a:extLst>
            </p:cNvPr>
            <p:cNvCxnSpPr>
              <a:cxnSpLocks/>
              <a:stCxn id="100" idx="0"/>
            </p:cNvCxnSpPr>
            <p:nvPr/>
          </p:nvCxnSpPr>
          <p:spPr>
            <a:xfrm rot="16200000" flipV="1">
              <a:off x="10177654" y="2346307"/>
              <a:ext cx="540426" cy="467177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5" name="Table 24">
            <a:extLst>
              <a:ext uri="{FF2B5EF4-FFF2-40B4-BE49-F238E27FC236}">
                <a16:creationId xmlns:a16="http://schemas.microsoft.com/office/drawing/2014/main" id="{507F0D21-4CC6-48CA-903E-68824FCCA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24478"/>
              </p:ext>
            </p:extLst>
          </p:nvPr>
        </p:nvGraphicFramePr>
        <p:xfrm>
          <a:off x="5508449" y="2583678"/>
          <a:ext cx="1715605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5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864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spc="-19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Jizzakh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1,5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graphicFrame>
        <p:nvGraphicFramePr>
          <p:cNvPr id="178" name="Table 24">
            <a:extLst>
              <a:ext uri="{FF2B5EF4-FFF2-40B4-BE49-F238E27FC236}">
                <a16:creationId xmlns:a16="http://schemas.microsoft.com/office/drawing/2014/main" id="{B430FB0F-DF2F-4339-A05D-F0D66932C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82519"/>
              </p:ext>
            </p:extLst>
          </p:nvPr>
        </p:nvGraphicFramePr>
        <p:xfrm>
          <a:off x="5514166" y="3342601"/>
          <a:ext cx="1715604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5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864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Samarkan</a:t>
                      </a:r>
                      <a:r>
                        <a:rPr lang="en-US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d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4,0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96356"/>
              </p:ext>
            </p:extLst>
          </p:nvPr>
        </p:nvGraphicFramePr>
        <p:xfrm>
          <a:off x="5514166" y="1050459"/>
          <a:ext cx="1709888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0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598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3,2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7435" y="862290"/>
            <a:ext cx="2160000" cy="14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861199"/>
            <a:ext cx="2303997" cy="14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7435" y="2489744"/>
            <a:ext cx="2160000" cy="15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2489745"/>
            <a:ext cx="2303997" cy="15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3">
            <a:extLst>
              <a:ext uri="{FF2B5EF4-FFF2-40B4-BE49-F238E27FC236}">
                <a16:creationId xmlns:a16="http://schemas.microsoft.com/office/drawing/2014/main" id="{7A1985F5-1FAD-CF13-9377-DA8176317C0E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$825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FC1CF48-D1D1-DF1A-36C7-74C46849D6BB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29.45%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5A0A6C4D-9209-1EAB-630F-9D112C865851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2.65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6FF7E81A-4CD4-0277-6ABC-8A2603385705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266</Words>
  <Application>Microsoft Office PowerPoint</Application>
  <PresentationFormat>Широкоэкранный</PresentationFormat>
  <Paragraphs>60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152</cp:revision>
  <dcterms:created xsi:type="dcterms:W3CDTF">2024-07-25T07:55:13Z</dcterms:created>
  <dcterms:modified xsi:type="dcterms:W3CDTF">2025-06-02T05:58:48Z</dcterms:modified>
</cp:coreProperties>
</file>