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70" r:id="rId3"/>
    <p:sldId id="2147479659" r:id="rId4"/>
    <p:sldId id="2147479660"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2DF17-9A0F-49F1-B678-1B3F1EF062EE}" type="datetimeFigureOut">
              <a:rPr lang="ru-RU" smtClean="0"/>
              <a:t>23.05.2025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6E068-4EC5-4958-8B3B-09DE8AB5FDF2}" type="slidenum">
              <a:rPr lang="ru-RU" smtClean="0"/>
              <a:t>‹#›</a:t>
            </a:fld>
            <a:endParaRPr lang="ru-RU"/>
          </a:p>
        </p:txBody>
      </p:sp>
    </p:spTree>
    <p:extLst>
      <p:ext uri="{BB962C8B-B14F-4D97-AF65-F5344CB8AC3E}">
        <p14:creationId xmlns:p14="http://schemas.microsoft.com/office/powerpoint/2010/main" val="158033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3B0F-45DF-E17E-D846-28BC1068C10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EEB0989-89CE-AFFA-ECE9-3C38B74300F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4ACCD1A-788D-93F6-FF13-E79042BE812D}"/>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202C4A4-C162-5C34-74BD-CC545DF581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39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5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2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2675F5-6D4E-4DE6-9ACC-A8B1DC2729E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B5B1A00-88A1-4092-9C18-62A1967A3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91D4BD3-86DF-4C78-86FE-D90FD10BE2A8}"/>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29F9F5D5-84CB-429B-8E6B-117AB710DA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EDAFB7D-B203-46E2-9D48-D9E01509D4C9}"/>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15983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BCBFA-00E7-4D44-911D-9CFF66EB1B9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E83E8B-A8D8-496D-A683-D5F2C3CFC24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D702E9-DF90-4E2B-98C4-EEB3FA97D999}"/>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014539F8-9F72-4534-80F6-29385F7EB7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DC4BB5-9C15-4032-8FB3-7E783D7478DF}"/>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18423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4CB8F94-CCF6-4FFD-B30D-28B179393D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7953717-5063-4D76-A491-CAF6098E14F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F2C7ACA-39B8-4044-8A5C-161BAFF62AFD}"/>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1B23F13C-4448-4C48-A7EF-5F7BC1DA4E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02B697-D814-420A-80F9-4010FEA696A6}"/>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279485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8655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348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208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54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692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784E2D-720A-440A-B0A1-C699AC8939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7AEE67-175E-402E-AB95-2713E313A5A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BF503F-BE46-4046-A53B-44F109109F5C}"/>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99CAD38C-90F9-4492-A8CC-1295CE0E80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5EBA3E-7450-4784-855E-EB962462FB23}"/>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27005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9F72C0-3B08-4550-9298-2C9FA1A5B4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0D953CB-DCC3-4F32-9D35-D520CD3CA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679306-F4E8-46DB-8142-1AAE7CEAFE86}"/>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4C57B4A8-60B1-4308-89FF-48FCFF950D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4ED8225-D8EF-4BE5-91E2-AB3559B3390E}"/>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270808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9FF6F-9C21-43F5-9457-D27EAC56A5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DAB89F-1BD4-4D0E-AA48-AA8B34D710C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010838-A435-4637-B41B-D1F1701BCA7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86E836A-901A-4CB4-8E82-CA30DC8ACF93}"/>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6" name="Нижний колонтитул 5">
            <a:extLst>
              <a:ext uri="{FF2B5EF4-FFF2-40B4-BE49-F238E27FC236}">
                <a16:creationId xmlns:a16="http://schemas.microsoft.com/office/drawing/2014/main" id="{D6D0C0A7-38E3-4F35-9219-D338C726FB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36C271-2571-4311-89A0-F98C5D76C0A8}"/>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147678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F232AB-9AAE-4403-B290-8961955945C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D4FFEC9-1DEA-465D-8760-F2979D219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21C9423-5D38-4F33-9D45-C082D0CD011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9294A75-12F0-4518-B2E4-551BA439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181A80-75AE-43E2-889B-28AADE76B42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ED263ED-4F76-4D77-971B-08BE3212E141}"/>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8" name="Нижний колонтитул 7">
            <a:extLst>
              <a:ext uri="{FF2B5EF4-FFF2-40B4-BE49-F238E27FC236}">
                <a16:creationId xmlns:a16="http://schemas.microsoft.com/office/drawing/2014/main" id="{6B7ED03C-31ED-4E53-8330-045B2BCC3CA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F6EFB54-FA13-4F31-9852-DCFED3BC75F2}"/>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338768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4EA85B-6B3B-4B43-B0D1-A49237061C0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C0CD8A1-F8E4-4042-8A47-65F607F9E63D}"/>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4" name="Нижний колонтитул 3">
            <a:extLst>
              <a:ext uri="{FF2B5EF4-FFF2-40B4-BE49-F238E27FC236}">
                <a16:creationId xmlns:a16="http://schemas.microsoft.com/office/drawing/2014/main" id="{58EEEC3B-B7F0-470D-BBDE-54590561B83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DE67EA9-C57C-4347-974D-2F122848FC5A}"/>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71232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199A4F4-E3CA-430C-A638-9B9C17E1C24A}"/>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3" name="Нижний колонтитул 2">
            <a:extLst>
              <a:ext uri="{FF2B5EF4-FFF2-40B4-BE49-F238E27FC236}">
                <a16:creationId xmlns:a16="http://schemas.microsoft.com/office/drawing/2014/main" id="{4754351F-C50F-4EE8-8763-8BC2A1458B0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60E610F-8D34-48EA-BC23-18DC14EAB19B}"/>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90882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97DE9-60CA-4194-AA1C-2818F6FB14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57805B6-A2E4-4E30-8500-E3B443AC1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DDA08DC-E91C-47D8-B436-FB5E8388F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FABFBAD-D4A1-46C2-A902-55EE5AB93AB0}"/>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6" name="Нижний колонтитул 5">
            <a:extLst>
              <a:ext uri="{FF2B5EF4-FFF2-40B4-BE49-F238E27FC236}">
                <a16:creationId xmlns:a16="http://schemas.microsoft.com/office/drawing/2014/main" id="{D439F3E7-C1D9-4AD5-B829-B0D198B30B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571CB1D-7897-495A-B585-64CBD0C6B23C}"/>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247290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7BE07-8610-4F72-A989-C104D1333B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BAA1E57-AEE7-4DDE-975C-A560EE0DF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0F9BF70-32D1-4227-93B7-0F41FF9BA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49FE4A-01BF-4B8A-9E57-BA9F99908835}"/>
              </a:ext>
            </a:extLst>
          </p:cNvPr>
          <p:cNvSpPr>
            <a:spLocks noGrp="1"/>
          </p:cNvSpPr>
          <p:nvPr>
            <p:ph type="dt" sz="half" idx="10"/>
          </p:nvPr>
        </p:nvSpPr>
        <p:spPr/>
        <p:txBody>
          <a:bodyPr/>
          <a:lstStyle/>
          <a:p>
            <a:fld id="{F4FD9C7D-68A0-425E-B688-5074C17B1F46}" type="datetimeFigureOut">
              <a:rPr lang="ru-RU" smtClean="0"/>
              <a:t>23.05.2025</a:t>
            </a:fld>
            <a:endParaRPr lang="ru-RU"/>
          </a:p>
        </p:txBody>
      </p:sp>
      <p:sp>
        <p:nvSpPr>
          <p:cNvPr id="6" name="Нижний колонтитул 5">
            <a:extLst>
              <a:ext uri="{FF2B5EF4-FFF2-40B4-BE49-F238E27FC236}">
                <a16:creationId xmlns:a16="http://schemas.microsoft.com/office/drawing/2014/main" id="{7C96BD09-8FB0-4D02-8BF5-5668875BA3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268D336-104D-483E-ABE7-409E0E6A7F34}"/>
              </a:ext>
            </a:extLst>
          </p:cNvPr>
          <p:cNvSpPr>
            <a:spLocks noGrp="1"/>
          </p:cNvSpPr>
          <p:nvPr>
            <p:ph type="sldNum" sz="quarter" idx="12"/>
          </p:nvPr>
        </p:nvSpPr>
        <p:spPr/>
        <p:txBody>
          <a:bodyPr/>
          <a:lstStyle/>
          <a:p>
            <a:fld id="{186ED679-0ED6-4A4B-9B1D-F69DB5396A94}" type="slidenum">
              <a:rPr lang="ru-RU" smtClean="0"/>
              <a:t>‹#›</a:t>
            </a:fld>
            <a:endParaRPr lang="ru-RU"/>
          </a:p>
        </p:txBody>
      </p:sp>
    </p:spTree>
    <p:extLst>
      <p:ext uri="{BB962C8B-B14F-4D97-AF65-F5344CB8AC3E}">
        <p14:creationId xmlns:p14="http://schemas.microsoft.com/office/powerpoint/2010/main" val="14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5CB2C-03E3-45CF-B487-628575B24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2E587A0-E449-4F87-AE27-6638DC133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68BA7E-1440-44A6-8F4D-CEC4C0150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D9C7D-68A0-425E-B688-5074C17B1F46}" type="datetimeFigureOut">
              <a:rPr lang="ru-RU" smtClean="0"/>
              <a:t>23.05.2025</a:t>
            </a:fld>
            <a:endParaRPr lang="ru-RU"/>
          </a:p>
        </p:txBody>
      </p:sp>
      <p:sp>
        <p:nvSpPr>
          <p:cNvPr id="5" name="Нижний колонтитул 4">
            <a:extLst>
              <a:ext uri="{FF2B5EF4-FFF2-40B4-BE49-F238E27FC236}">
                <a16:creationId xmlns:a16="http://schemas.microsoft.com/office/drawing/2014/main" id="{A6079F30-23BE-4D90-91F6-F29B97B29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C76023C-B526-446C-A472-BB0428DB8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ED679-0ED6-4A4B-9B1D-F69DB5396A94}" type="slidenum">
              <a:rPr lang="ru-RU" smtClean="0"/>
              <a:t>‹#›</a:t>
            </a:fld>
            <a:endParaRPr lang="ru-RU"/>
          </a:p>
        </p:txBody>
      </p:sp>
    </p:spTree>
    <p:extLst>
      <p:ext uri="{BB962C8B-B14F-4D97-AF65-F5344CB8AC3E}">
        <p14:creationId xmlns:p14="http://schemas.microsoft.com/office/powerpoint/2010/main" val="30139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2856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000">
              <a:schemeClr val="accent5">
                <a:lumMod val="20000"/>
                <a:lumOff val="80000"/>
              </a:schemeClr>
            </a:gs>
            <a:gs pos="100000">
              <a:schemeClr val="bg1"/>
            </a:gs>
            <a:gs pos="0">
              <a:schemeClr val="bg1"/>
            </a:gs>
          </a:gsLst>
          <a:lin ang="0" scaled="1"/>
        </a:gradFill>
        <a:effectLst/>
      </p:bgPr>
    </p:bg>
    <p:spTree>
      <p:nvGrpSpPr>
        <p:cNvPr id="1" name="">
          <a:extLst>
            <a:ext uri="{FF2B5EF4-FFF2-40B4-BE49-F238E27FC236}">
              <a16:creationId xmlns:a16="http://schemas.microsoft.com/office/drawing/2014/main" id="{0E84A58E-258B-3451-3560-3D60E420319B}"/>
            </a:ext>
          </a:extLst>
        </p:cNvPr>
        <p:cNvGrpSpPr/>
        <p:nvPr/>
      </p:nvGrpSpPr>
      <p:grpSpPr>
        <a:xfrm>
          <a:off x="0" y="0"/>
          <a:ext cx="0" cy="0"/>
          <a:chOff x="0" y="0"/>
          <a:chExt cx="0" cy="0"/>
        </a:xfrm>
      </p:grpSpPr>
      <p:sp>
        <p:nvSpPr>
          <p:cNvPr id="97" name="object 7">
            <a:extLst>
              <a:ext uri="{FF2B5EF4-FFF2-40B4-BE49-F238E27FC236}">
                <a16:creationId xmlns:a16="http://schemas.microsoft.com/office/drawing/2014/main" id="{FBEFEB9D-F4C4-3C73-D994-59FBBA7EFA3F}"/>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B48BB1E7-3420-3059-C002-0B5EF9ED01CE}"/>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D9B3CCB5-5571-AF9D-1D09-10A340525E14}"/>
              </a:ext>
            </a:extLst>
          </p:cNvPr>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a:extLst>
              <a:ext uri="{FF2B5EF4-FFF2-40B4-BE49-F238E27FC236}">
                <a16:creationId xmlns:a16="http://schemas.microsoft.com/office/drawing/2014/main" id="{37111C21-BB5F-83E1-9E29-D0B599271BF9}"/>
              </a:ext>
            </a:extLst>
          </p:cNvPr>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Profitability :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a:extLst>
              <a:ext uri="{FF2B5EF4-FFF2-40B4-BE49-F238E27FC236}">
                <a16:creationId xmlns:a16="http://schemas.microsoft.com/office/drawing/2014/main" id="{A522109B-4355-784D-D3A1-811415C0D49B}"/>
              </a:ext>
            </a:extLst>
          </p:cNvPr>
          <p:cNvSpPr txBox="1"/>
          <p:nvPr/>
        </p:nvSpPr>
        <p:spPr>
          <a:xfrm>
            <a:off x="9042449" y="4775829"/>
            <a:ext cx="1069938"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Location</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a:extLst>
              <a:ext uri="{FF2B5EF4-FFF2-40B4-BE49-F238E27FC236}">
                <a16:creationId xmlns:a16="http://schemas.microsoft.com/office/drawing/2014/main" id="{8DD844C4-802E-7D45-45CA-BE309CF359AB}"/>
              </a:ext>
            </a:extLst>
          </p:cNvPr>
          <p:cNvSpPr txBox="1"/>
          <p:nvPr/>
        </p:nvSpPr>
        <p:spPr>
          <a:xfrm>
            <a:off x="140382" y="2615991"/>
            <a:ext cx="6010391" cy="384080"/>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products</a:t>
            </a:r>
          </a:p>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project will annually produce fresh meat, meat and dairy products in the amount of 2150 tons.</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a:extLst>
              <a:ext uri="{FF2B5EF4-FFF2-40B4-BE49-F238E27FC236}">
                <a16:creationId xmlns:a16="http://schemas.microsoft.com/office/drawing/2014/main" id="{3BBD5507-5AB6-78F7-D842-EB425251C264}"/>
              </a:ext>
            </a:extLst>
          </p:cNvPr>
          <p:cNvSpPr txBox="1">
            <a:spLocks noGrp="1"/>
          </p:cNvSpPr>
          <p:nvPr>
            <p:ph type="title"/>
          </p:nvPr>
        </p:nvSpPr>
        <p:spPr>
          <a:xfrm>
            <a:off x="3007210" y="166648"/>
            <a:ext cx="6595756" cy="290464"/>
          </a:xfrm>
          <a:prstGeom prst="rect">
            <a:avLst/>
          </a:prstGeom>
        </p:spPr>
        <p:txBody>
          <a:bodyPr vert="horz" wrap="square" lIns="0" tIns="13335" rIns="0" bIns="0" rtlCol="0">
            <a:spAutoFit/>
          </a:bodyPr>
          <a:lstStyle/>
          <a:p>
            <a:pPr marL="12700" algn="ctr">
              <a:spcBef>
                <a:spcPts val="105"/>
              </a:spcBef>
            </a:pPr>
            <a:r>
              <a:rPr lang="en-US" sz="1800" b="1" kern="1200" dirty="0">
                <a:solidFill>
                  <a:srgbClr val="0070C0"/>
                </a:solidFill>
                <a:latin typeface="Montserrat" pitchFamily="2" charset="-52"/>
                <a:ea typeface="+mn-ea"/>
                <a:cs typeface="+mn-cs"/>
              </a:rPr>
              <a:t>Creation of a livestock complex</a:t>
            </a:r>
            <a:endParaRPr lang="ru-RU" sz="1800" b="1" kern="1200" dirty="0">
              <a:solidFill>
                <a:srgbClr val="0070C0"/>
              </a:solidFill>
              <a:latin typeface="Montserrat" pitchFamily="2" charset="-52"/>
              <a:ea typeface="+mn-ea"/>
              <a:cs typeface="+mn-cs"/>
            </a:endParaRPr>
          </a:p>
        </p:txBody>
      </p:sp>
      <p:sp>
        <p:nvSpPr>
          <p:cNvPr id="12" name="object 12">
            <a:extLst>
              <a:ext uri="{FF2B5EF4-FFF2-40B4-BE49-F238E27FC236}">
                <a16:creationId xmlns:a16="http://schemas.microsoft.com/office/drawing/2014/main" id="{3366295F-C31A-7FD8-4C76-72F4C49DE866}"/>
              </a:ext>
            </a:extLst>
          </p:cNvPr>
          <p:cNvSpPr txBox="1"/>
          <p:nvPr/>
        </p:nvSpPr>
        <p:spPr>
          <a:xfrm>
            <a:off x="3379545" y="1269082"/>
            <a:ext cx="2826772" cy="109453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goal</a:t>
            </a:r>
          </a:p>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Creation of a livestock complex</a:t>
            </a:r>
          </a:p>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 the initial stage 500 heads of cattle).</a:t>
            </a:r>
          </a:p>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For the production of fresh meat and meat and dairy products, the project will be equipped with modern farm equipment and meat and milk processing.</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object 17">
            <a:extLst>
              <a:ext uri="{FF2B5EF4-FFF2-40B4-BE49-F238E27FC236}">
                <a16:creationId xmlns:a16="http://schemas.microsoft.com/office/drawing/2014/main" id="{34DB4291-0C39-9467-1F27-DD66237189BB}"/>
              </a:ext>
            </a:extLst>
          </p:cNvPr>
          <p:cNvSpPr txBox="1"/>
          <p:nvPr/>
        </p:nvSpPr>
        <p:spPr>
          <a:xfrm>
            <a:off x="9145862" y="732861"/>
            <a:ext cx="2654693" cy="37125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Investment plan</a:t>
            </a: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Total investment: US$2.79 million, of which:</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a:extLst>
              <a:ext uri="{FF2B5EF4-FFF2-40B4-BE49-F238E27FC236}">
                <a16:creationId xmlns:a16="http://schemas.microsoft.com/office/drawing/2014/main" id="{3576CA80-1229-2ACC-28E4-3F8814003DCC}"/>
              </a:ext>
            </a:extLst>
          </p:cNvPr>
          <p:cNvSpPr txBox="1"/>
          <p:nvPr/>
        </p:nvSpPr>
        <p:spPr>
          <a:xfrm>
            <a:off x="9171980" y="1306406"/>
            <a:ext cx="3218166" cy="539250"/>
          </a:xfrm>
          <a:prstGeom prst="rect">
            <a:avLst/>
          </a:prstGeom>
        </p:spPr>
        <p:txBody>
          <a:bodyPr vert="horz" wrap="square" lIns="0" tIns="28575" rIns="0" bIns="0" rtlCol="0">
            <a:spAutoFit/>
          </a:bodyPr>
          <a:lstStyle/>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Initiator's contribution - 22.4% ($0.62 million)</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Credit - 14.3% ($0.4 million)</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Direct investment - 63.2% ($1.76 million).</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9" name="object 19">
            <a:extLst>
              <a:ext uri="{FF2B5EF4-FFF2-40B4-BE49-F238E27FC236}">
                <a16:creationId xmlns:a16="http://schemas.microsoft.com/office/drawing/2014/main" id="{E2EA692B-E41B-CD27-2AA5-91A459591ECB}"/>
              </a:ext>
            </a:extLst>
          </p:cNvPr>
          <p:cNvSpPr txBox="1"/>
          <p:nvPr/>
        </p:nvSpPr>
        <p:spPr>
          <a:xfrm>
            <a:off x="9203668" y="1978124"/>
            <a:ext cx="2644798" cy="470257"/>
          </a:xfrm>
          <a:prstGeom prst="rect">
            <a:avLst/>
          </a:prstGeom>
        </p:spPr>
        <p:txBody>
          <a:bodyPr vert="horz" wrap="square" lIns="0" tIns="24130" rIns="0" bIns="0" rtlCol="0">
            <a:spAutoFit/>
          </a:bodyPr>
          <a:lstStyle/>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final cost and financing structure of the project will be determined after negotiations with investors..</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a:extLst>
              <a:ext uri="{FF2B5EF4-FFF2-40B4-BE49-F238E27FC236}">
                <a16:creationId xmlns:a16="http://schemas.microsoft.com/office/drawing/2014/main" id="{F908511D-1491-A780-1589-8F2137A09D9D}"/>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0237851F-DF81-846F-3741-4F5F0C11D6AF}"/>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8B2CF270-2248-791C-EEBE-72517247BB0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4B84AC8B-6679-C1DC-D9BF-715782057052}"/>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a:extLst>
                <a:ext uri="{FF2B5EF4-FFF2-40B4-BE49-F238E27FC236}">
                  <a16:creationId xmlns:a16="http://schemas.microsoft.com/office/drawing/2014/main" id="{F4986589-4C54-01BF-2651-187FD0ACCB87}"/>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99187CD1-66BF-E26D-5547-8A55DEAE7A6F}"/>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a:extLst>
                <a:ext uri="{FF2B5EF4-FFF2-40B4-BE49-F238E27FC236}">
                  <a16:creationId xmlns:a16="http://schemas.microsoft.com/office/drawing/2014/main" id="{CF38A0B9-5A28-74F7-0D1D-77206B6D72A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AEE92C27-4623-03A7-7938-6BEEDFB8EE30}"/>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0" name="Freeform: Shape 13">
              <a:extLst>
                <a:ext uri="{FF2B5EF4-FFF2-40B4-BE49-F238E27FC236}">
                  <a16:creationId xmlns:a16="http://schemas.microsoft.com/office/drawing/2014/main" id="{044E6D13-9FC8-6B43-62CD-4D1C79D2F593}"/>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15B61594-802C-50B6-AFF8-8F17DC3559B8}"/>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a:extLst>
                <a:ext uri="{FF2B5EF4-FFF2-40B4-BE49-F238E27FC236}">
                  <a16:creationId xmlns:a16="http://schemas.microsoft.com/office/drawing/2014/main" id="{3C0904BF-CDB6-E787-8C07-5ADF50224B6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AFABAB"/>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3" name="Freeform: Shape 16">
              <a:extLst>
                <a:ext uri="{FF2B5EF4-FFF2-40B4-BE49-F238E27FC236}">
                  <a16:creationId xmlns:a16="http://schemas.microsoft.com/office/drawing/2014/main" id="{6142E3B6-E07B-16C5-1E6C-0BE4AA31DBEE}"/>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B9111307-0504-EDF4-6DB7-F2C8A664438D}"/>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4FB49D9A-335F-A316-9116-1541C7AE3AA0}"/>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6A6A6"/>
                </a:solidFill>
                <a:effectLst/>
                <a:uLnTx/>
                <a:uFillTx/>
                <a:latin typeface="Trebuchet MS" panose="020B0603020202020204" pitchFamily="34" charset="0"/>
                <a:ea typeface="+mn-ea"/>
                <a:cs typeface="+mn-cs"/>
              </a:endParaRPr>
            </a:p>
          </p:txBody>
        </p:sp>
        <p:sp>
          <p:nvSpPr>
            <p:cNvPr id="77" name="Freeform: Shape 20">
              <a:extLst>
                <a:ext uri="{FF2B5EF4-FFF2-40B4-BE49-F238E27FC236}">
                  <a16:creationId xmlns:a16="http://schemas.microsoft.com/office/drawing/2014/main" id="{8EC574E6-AE9E-6227-4E17-F190DA986325}"/>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1C6EBD27-3A09-47A4-4A9F-F15B586F786F}"/>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7300DD8E-55EF-9FCF-FF39-5E6155CE8AE3}"/>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B132C37E-2620-D612-55AB-B05AD0DBA2DC}"/>
              </a:ext>
            </a:extLst>
          </p:cNvPr>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Tashkent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E81EE44B-72A0-222E-E7A7-EC3C30A315C1}"/>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a:extLst>
              <a:ext uri="{FF2B5EF4-FFF2-40B4-BE49-F238E27FC236}">
                <a16:creationId xmlns:a16="http://schemas.microsoft.com/office/drawing/2014/main" id="{CF4A8A45-3006-404C-F7E0-2E5A053E3E57}"/>
              </a:ext>
            </a:extLst>
          </p:cNvPr>
          <p:cNvCxnSpPr>
            <a:cxnSpLocks/>
          </p:cNvCxnSpPr>
          <p:nvPr/>
        </p:nvCxnSpPr>
        <p:spPr>
          <a:xfrm rot="5400000">
            <a:off x="11352911" y="5372852"/>
            <a:ext cx="539989" cy="123844"/>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329E249F-6F61-C924-0425-8D716E45CCD8}"/>
              </a:ext>
            </a:extLst>
          </p:cNvPr>
          <p:cNvGraphicFramePr>
            <a:graphicFrameLocks noGrp="1"/>
          </p:cNvGraphicFramePr>
          <p:nvPr/>
        </p:nvGraphicFramePr>
        <p:xfrm>
          <a:off x="9324994" y="6173000"/>
          <a:ext cx="1358484" cy="520393"/>
        </p:xfrm>
        <a:graphic>
          <a:graphicData uri="http://schemas.openxmlformats.org/drawingml/2006/table">
            <a:tbl>
              <a:tblPr firstRow="1" bandRow="1">
                <a:tableStyleId>{5C22544A-7EE6-4342-B048-85BDC9FD1C3A}</a:tableStyleId>
              </a:tblPr>
              <a:tblGrid>
                <a:gridCol w="726083">
                  <a:extLst>
                    <a:ext uri="{9D8B030D-6E8A-4147-A177-3AD203B41FA5}">
                      <a16:colId xmlns:a16="http://schemas.microsoft.com/office/drawing/2014/main" val="2785237355"/>
                    </a:ext>
                  </a:extLst>
                </a:gridCol>
                <a:gridCol w="632401">
                  <a:extLst>
                    <a:ext uri="{9D8B030D-6E8A-4147-A177-3AD203B41FA5}">
                      <a16:colId xmlns:a16="http://schemas.microsoft.com/office/drawing/2014/main" val="4039501386"/>
                    </a:ext>
                  </a:extLst>
                </a:gridCol>
              </a:tblGrid>
              <a:tr h="191142">
                <a:tc gridSpan="2">
                  <a:txBody>
                    <a:bodyPr/>
                    <a:lstStyle/>
                    <a:p>
                      <a:pPr marL="87313" indent="0" algn="ctr"/>
                      <a:r>
                        <a:rPr lang="en-US" sz="800" kern="1200" spc="-10" noProof="1">
                          <a:solidFill>
                            <a:srgbClr val="164A69"/>
                          </a:solidFill>
                          <a:latin typeface="Montserrat" pitchFamily="2" charset="-52"/>
                          <a:ea typeface="+mn-ea"/>
                        </a:rPr>
                        <a:t>Tashkent</a:t>
                      </a:r>
                      <a:endParaRPr lang="en-GB"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US" sz="800" kern="1200" spc="-10" dirty="0">
                          <a:solidFill>
                            <a:srgbClr val="164A69"/>
                          </a:solidFill>
                          <a:latin typeface="Montserrat" pitchFamily="2" charset="-52"/>
                          <a:ea typeface="+mn-ea"/>
                          <a:cs typeface="+mn-cs"/>
                        </a:rPr>
                        <a:t>Area</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rPr>
                        <a:t>15 300</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976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uz-Latn-UZ" sz="800" kern="1200" spc="-10" dirty="0">
                          <a:solidFill>
                            <a:srgbClr val="164A69"/>
                          </a:solidFill>
                          <a:latin typeface="Montserrat" pitchFamily="2" charset="-52"/>
                          <a:ea typeface="+mn-ea"/>
                          <a:cs typeface="+mn-cs"/>
                        </a:rPr>
                        <a:t>3</a:t>
                      </a:r>
                      <a:r>
                        <a:rPr lang="ru-RU" sz="800" kern="1200" spc="-10" dirty="0">
                          <a:solidFill>
                            <a:srgbClr val="164A69"/>
                          </a:solidFill>
                          <a:latin typeface="Montserrat" pitchFamily="2" charset="-52"/>
                          <a:ea typeface="+mn-ea"/>
                          <a:cs typeface="+mn-cs"/>
                        </a:rPr>
                        <a:t>,</a:t>
                      </a:r>
                      <a:r>
                        <a:rPr lang="uz-Latn-UZ" sz="800" kern="1200" spc="-10" dirty="0">
                          <a:solidFill>
                            <a:srgbClr val="164A69"/>
                          </a:solidFill>
                          <a:latin typeface="Montserrat" pitchFamily="2" charset="-52"/>
                          <a:ea typeface="+mn-ea"/>
                          <a:cs typeface="+mn-cs"/>
                        </a:rPr>
                        <a:t>1</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91E9F609-4137-E071-10FF-4D0F502C6838}"/>
              </a:ext>
            </a:extLst>
          </p:cNvPr>
          <p:cNvSpPr txBox="1"/>
          <p:nvPr/>
        </p:nvSpPr>
        <p:spPr>
          <a:xfrm>
            <a:off x="10811619" y="6390177"/>
            <a:ext cx="1302886" cy="489877"/>
          </a:xfrm>
          <a:prstGeom prst="rect">
            <a:avLst/>
          </a:prstGeom>
          <a:solidFill>
            <a:srgbClr val="BBFBFD"/>
          </a:solidFill>
        </p:spPr>
        <p:txBody>
          <a:bodyPr vert="horz" wrap="square" lIns="0" tIns="12699" rIns="0" bIns="0" rtlCol="0">
            <a:spAutoFit/>
          </a:bodyPr>
          <a:lstStyle/>
          <a:p>
            <a:pPr marL="12701" marR="0" lvl="0" indent="0" algn="ctr" defTabSz="9144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rPr>
              <a:t>Required area</a:t>
            </a:r>
          </a:p>
          <a:p>
            <a:pPr marL="12701"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 </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252</a:t>
            </a:r>
            <a:r>
              <a:rPr kumimoji="0" lang="en-US" sz="900" b="0" i="0" u="none" strike="noStrike" kern="1200" cap="none" spc="-25" normalizeH="0" baseline="0" noProof="0" dirty="0">
                <a:ln>
                  <a:noFill/>
                </a:ln>
                <a:solidFill>
                  <a:srgbClr val="00425F"/>
                </a:solidFill>
                <a:effectLst/>
                <a:uLnTx/>
                <a:uFillTx/>
                <a:latin typeface="Montserrat" pitchFamily="2" charset="-52"/>
                <a:ea typeface="+mn-ea"/>
                <a:cs typeface="Arial MT"/>
              </a:rPr>
              <a:t> ha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CFE1972C-C1F3-0AE5-77D2-0107FF4D6C8D}"/>
              </a:ext>
            </a:extLst>
          </p:cNvPr>
          <p:cNvSpPr txBox="1"/>
          <p:nvPr/>
        </p:nvSpPr>
        <p:spPr>
          <a:xfrm>
            <a:off x="6317311" y="4764077"/>
            <a:ext cx="2859027" cy="1915268"/>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Initiator</a:t>
            </a:r>
            <a:r>
              <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LLC “SMARTPRIME”</a:t>
            </a: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Created – 2022.</a:t>
            </a: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Authorized capital – 250 million UZS</a:t>
            </a: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project will be located on a territory of 25 hectares at the address Tashkent region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Akhangaran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district, MFY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Yangihayot</a:t>
            </a: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territory allows for the placement of new production facilities</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1" name="object 20">
            <a:extLst>
              <a:ext uri="{FF2B5EF4-FFF2-40B4-BE49-F238E27FC236}">
                <a16:creationId xmlns:a16="http://schemas.microsoft.com/office/drawing/2014/main" id="{1824E324-B503-A3C8-CDD4-D820BF719E52}"/>
              </a:ext>
            </a:extLst>
          </p:cNvPr>
          <p:cNvSpPr txBox="1"/>
          <p:nvPr/>
        </p:nvSpPr>
        <p:spPr>
          <a:xfrm>
            <a:off x="6305088" y="721651"/>
            <a:ext cx="2737360" cy="436658"/>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cost:</a:t>
            </a: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Total cost – </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US$ </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2</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79</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 million</a:t>
            </a:r>
            <a:endPar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endParaRPr>
          </a:p>
        </p:txBody>
      </p:sp>
      <p:grpSp>
        <p:nvGrpSpPr>
          <p:cNvPr id="53" name="Group 17">
            <a:extLst>
              <a:ext uri="{FF2B5EF4-FFF2-40B4-BE49-F238E27FC236}">
                <a16:creationId xmlns:a16="http://schemas.microsoft.com/office/drawing/2014/main" id="{DF4DCE7F-99D6-409B-1F26-B9DACD1DA12D}"/>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F78C684B-B507-4234-78F9-D23E68518682}"/>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A04BCBBC-F6A5-FDD0-B4B4-A49C7AB5CE0B}"/>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09005E5E-52CA-E5A5-DC25-4AD018CC9F02}"/>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30D81F4B-1B8E-40B0-193D-AD8D1590021F}"/>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21544B28-DD29-5CD8-70B4-FA0F701228F6}"/>
              </a:ext>
            </a:extLst>
          </p:cNvPr>
          <p:cNvSpPr txBox="1"/>
          <p:nvPr/>
        </p:nvSpPr>
        <p:spPr>
          <a:xfrm>
            <a:off x="6773461" y="1238881"/>
            <a:ext cx="71755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0764EF39-08B4-DB6A-CA48-BEDC30B8F458}"/>
              </a:ext>
            </a:extLst>
          </p:cNvPr>
          <p:cNvSpPr txBox="1"/>
          <p:nvPr/>
        </p:nvSpPr>
        <p:spPr>
          <a:xfrm>
            <a:off x="6761994" y="1608352"/>
            <a:ext cx="71755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Equipment</a:t>
            </a:r>
            <a:r>
              <a:rPr kumimoji="0" lang="ru-RU" sz="800" b="0" i="1" u="none" strike="noStrike" kern="0" cap="none" spc="0" normalizeH="0" baseline="0" noProof="0" dirty="0">
                <a:ln>
                  <a:noFill/>
                </a:ln>
                <a:solidFill>
                  <a:sysClr val="windowText" lastClr="000000"/>
                </a:solidFill>
                <a:effectLst/>
                <a:uLnTx/>
                <a:uFillTx/>
                <a:latin typeface="Calibri Light"/>
                <a:ea typeface="+mn-ea"/>
                <a:cs typeface="Calibri Light"/>
              </a:rPr>
              <a:t> </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66E12778-635C-6117-523A-9A6266360E27}"/>
              </a:ext>
            </a:extLst>
          </p:cNvPr>
          <p:cNvSpPr txBox="1"/>
          <p:nvPr/>
        </p:nvSpPr>
        <p:spPr>
          <a:xfrm>
            <a:off x="6793390" y="2264304"/>
            <a:ext cx="64389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Working capital</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09FD8B20-E101-8279-EBAD-5B3FCD310BD8}"/>
              </a:ext>
            </a:extLst>
          </p:cNvPr>
          <p:cNvSpPr/>
          <p:nvPr/>
        </p:nvSpPr>
        <p:spPr>
          <a:xfrm>
            <a:off x="6362973" y="1265742"/>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0AD0DC5C-90DB-4FAE-1867-260F315A0836}"/>
              </a:ext>
            </a:extLst>
          </p:cNvPr>
          <p:cNvPicPr/>
          <p:nvPr/>
        </p:nvPicPr>
        <p:blipFill>
          <a:blip r:embed="rId3" cstate="print"/>
          <a:stretch>
            <a:fillRect/>
          </a:stretch>
        </p:blipFill>
        <p:spPr>
          <a:xfrm rot="10800000" flipV="1">
            <a:off x="6375808" y="1558157"/>
            <a:ext cx="269455" cy="281178"/>
          </a:xfrm>
          <a:prstGeom prst="rect">
            <a:avLst/>
          </a:prstGeom>
        </p:spPr>
      </p:pic>
      <p:sp>
        <p:nvSpPr>
          <p:cNvPr id="91" name="object 55">
            <a:extLst>
              <a:ext uri="{FF2B5EF4-FFF2-40B4-BE49-F238E27FC236}">
                <a16:creationId xmlns:a16="http://schemas.microsoft.com/office/drawing/2014/main" id="{DC15C431-E82E-B6CB-161A-6D85949438E6}"/>
              </a:ext>
            </a:extLst>
          </p:cNvPr>
          <p:cNvSpPr/>
          <p:nvPr/>
        </p:nvSpPr>
        <p:spPr>
          <a:xfrm>
            <a:off x="6358251" y="2256101"/>
            <a:ext cx="302437" cy="303149"/>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0D44A41B-7645-F532-F97E-123061A6CB8F}"/>
              </a:ext>
            </a:extLst>
          </p:cNvPr>
          <p:cNvSpPr txBox="1"/>
          <p:nvPr/>
        </p:nvSpPr>
        <p:spPr>
          <a:xfrm>
            <a:off x="8070181" y="1254270"/>
            <a:ext cx="93015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1</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38</a:t>
            </a:r>
            <a:r>
              <a:rPr kumimoji="0" sz="1400" b="0" i="0" u="none" strike="noStrike" kern="0" cap="none" spc="-6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2" name="object 66">
            <a:extLst>
              <a:ext uri="{FF2B5EF4-FFF2-40B4-BE49-F238E27FC236}">
                <a16:creationId xmlns:a16="http://schemas.microsoft.com/office/drawing/2014/main" id="{03B87563-A0CA-CB9E-FAF4-C2B7B09BA2D7}"/>
              </a:ext>
            </a:extLst>
          </p:cNvPr>
          <p:cNvSpPr txBox="1"/>
          <p:nvPr/>
        </p:nvSpPr>
        <p:spPr>
          <a:xfrm>
            <a:off x="8069764" y="1578956"/>
            <a:ext cx="97803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35</a:t>
            </a:r>
            <a:r>
              <a:rPr kumimoji="0" sz="1400" b="0" i="0" u="none" strike="noStrike" kern="0" cap="none" spc="-7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3" name="object 67">
            <a:extLst>
              <a:ext uri="{FF2B5EF4-FFF2-40B4-BE49-F238E27FC236}">
                <a16:creationId xmlns:a16="http://schemas.microsoft.com/office/drawing/2014/main" id="{3696A662-E38C-2801-96C1-135618B2A122}"/>
              </a:ext>
            </a:extLst>
          </p:cNvPr>
          <p:cNvSpPr txBox="1"/>
          <p:nvPr/>
        </p:nvSpPr>
        <p:spPr>
          <a:xfrm>
            <a:off x="8084610" y="2304676"/>
            <a:ext cx="930571"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1 </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8" name="object 61">
            <a:extLst>
              <a:ext uri="{FF2B5EF4-FFF2-40B4-BE49-F238E27FC236}">
                <a16:creationId xmlns:a16="http://schemas.microsoft.com/office/drawing/2014/main" id="{32E3272C-D52D-A775-D844-FFC98864F391}"/>
              </a:ext>
            </a:extLst>
          </p:cNvPr>
          <p:cNvSpPr/>
          <p:nvPr/>
        </p:nvSpPr>
        <p:spPr>
          <a:xfrm>
            <a:off x="7568227" y="1209132"/>
            <a:ext cx="354963"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548374CD-33A6-7E36-2BC5-EE93150AD045}"/>
              </a:ext>
            </a:extLst>
          </p:cNvPr>
          <p:cNvSpPr/>
          <p:nvPr/>
        </p:nvSpPr>
        <p:spPr>
          <a:xfrm>
            <a:off x="7562697" y="1559541"/>
            <a:ext cx="354963"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A0A7C6F7-3D05-7C9B-D139-FD7BBBE2AA4B}"/>
              </a:ext>
            </a:extLst>
          </p:cNvPr>
          <p:cNvSpPr/>
          <p:nvPr/>
        </p:nvSpPr>
        <p:spPr>
          <a:xfrm>
            <a:off x="7585838" y="2266146"/>
            <a:ext cx="365475"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8FD05FA6-D871-6F42-C81F-EAA50404E457}"/>
              </a:ext>
            </a:extLst>
          </p:cNvPr>
          <p:cNvSpPr txBox="1"/>
          <p:nvPr/>
        </p:nvSpPr>
        <p:spPr>
          <a:xfrm>
            <a:off x="7556760" y="1243878"/>
            <a:ext cx="42600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0" cap="none" spc="-25" normalizeH="0" baseline="0" noProof="0" dirty="0">
                <a:ln>
                  <a:noFill/>
                </a:ln>
                <a:solidFill>
                  <a:srgbClr val="85BB24"/>
                </a:solidFill>
                <a:effectLst/>
                <a:uLnTx/>
                <a:uFillTx/>
                <a:latin typeface="Calibri Light"/>
                <a:ea typeface="+mn-ea"/>
                <a:cs typeface="Calibri Light"/>
              </a:rPr>
              <a:t>49,5</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492C501-57E4-68BC-7815-9AB822C9E314}"/>
              </a:ext>
            </a:extLst>
          </p:cNvPr>
          <p:cNvSpPr txBox="1"/>
          <p:nvPr/>
        </p:nvSpPr>
        <p:spPr>
          <a:xfrm>
            <a:off x="7584741" y="1593263"/>
            <a:ext cx="438499" cy="2128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300" b="0" i="0" u="none" strike="noStrike" kern="0" cap="none" spc="-25" normalizeH="0" baseline="0" noProof="0" dirty="0">
                <a:ln>
                  <a:noFill/>
                </a:ln>
                <a:solidFill>
                  <a:srgbClr val="85BB24"/>
                </a:solidFill>
                <a:effectLst/>
                <a:uLnTx/>
                <a:uFillTx/>
                <a:latin typeface="Calibri Light"/>
                <a:ea typeface="+mn-ea"/>
                <a:cs typeface="Calibri Light"/>
              </a:rPr>
              <a:t>12,4</a:t>
            </a:r>
            <a:r>
              <a:rPr kumimoji="0" sz="13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3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1DD2AA5A-91C2-87C4-3A9A-66EC4EA6E52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8C30C75C-4395-62B3-3A2F-C630886180F2}"/>
              </a:ext>
            </a:extLst>
          </p:cNvPr>
          <p:cNvSpPr txBox="1"/>
          <p:nvPr/>
        </p:nvSpPr>
        <p:spPr>
          <a:xfrm>
            <a:off x="7642438" y="2324127"/>
            <a:ext cx="37984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3,7</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F9305D8B-EB33-8034-F0E9-E567B4A7673C}"/>
              </a:ext>
            </a:extLst>
          </p:cNvPr>
          <p:cNvSpPr txBox="1"/>
          <p:nvPr/>
        </p:nvSpPr>
        <p:spPr>
          <a:xfrm>
            <a:off x="10275245" y="2592258"/>
            <a:ext cx="1763336"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Investment indicators:</a:t>
            </a: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5B2687D1-FE5D-7855-27E0-E34FC1A0D6E4}"/>
              </a:ext>
            </a:extLst>
          </p:cNvPr>
          <p:cNvSpPr txBox="1"/>
          <p:nvPr/>
        </p:nvSpPr>
        <p:spPr>
          <a:xfrm>
            <a:off x="10522082" y="3059371"/>
            <a:ext cx="1718535" cy="1521570"/>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million</a:t>
            </a:r>
            <a:r>
              <a:rPr kumimoji="0" lang="en-US"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 5</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27,1</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8</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years - </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5</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a:extLst>
              <a:ext uri="{FF2B5EF4-FFF2-40B4-BE49-F238E27FC236}">
                <a16:creationId xmlns:a16="http://schemas.microsoft.com/office/drawing/2014/main" id="{D63914C6-E44F-28EF-960E-A95E8DB9543E}"/>
              </a:ext>
            </a:extLst>
          </p:cNvPr>
          <p:cNvSpPr txBox="1"/>
          <p:nvPr/>
        </p:nvSpPr>
        <p:spPr>
          <a:xfrm>
            <a:off x="3367196" y="796942"/>
            <a:ext cx="2826772" cy="396904"/>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Industry</a:t>
            </a:r>
          </a:p>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Livestock and food industry</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a:extLst>
              <a:ext uri="{FF2B5EF4-FFF2-40B4-BE49-F238E27FC236}">
                <a16:creationId xmlns:a16="http://schemas.microsoft.com/office/drawing/2014/main" id="{3E2517EF-A27A-254B-3AD1-EF2E7508D0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F9E7BD24-7C3F-1BAE-084D-F3D58CC81AE4}"/>
              </a:ext>
            </a:extLst>
          </p:cNvPr>
          <p:cNvSpPr txBox="1"/>
          <p:nvPr/>
        </p:nvSpPr>
        <p:spPr>
          <a:xfrm>
            <a:off x="140382" y="3846691"/>
            <a:ext cx="6052866" cy="961161"/>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Market</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Since December 2024, the meat market in physical terms has grown by 1.1%, while within the segments there were sharper fluctuations for canned meat - growth of 19.9%, for chilled semi-finished products - growth of 7.4%, for fresh beef - growth of 6%. Restrictions on the export of meat products by neighboring countries have led to an increase in the price of meat in Uzbekistan. According to forecasts, by 2032 the size of the cattle and beef market will reach 136.9 billion US dollars. From 2025 to 2032, the market will grow at a rate of 4%.</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5" name="object 13">
            <a:extLst>
              <a:ext uri="{FF2B5EF4-FFF2-40B4-BE49-F238E27FC236}">
                <a16:creationId xmlns:a16="http://schemas.microsoft.com/office/drawing/2014/main" id="{E4F6755C-E4AE-FEAE-E045-176064DA36AD}"/>
              </a:ext>
            </a:extLst>
          </p:cNvPr>
          <p:cNvSpPr txBox="1"/>
          <p:nvPr/>
        </p:nvSpPr>
        <p:spPr>
          <a:xfrm>
            <a:off x="124539" y="4987388"/>
            <a:ext cx="1605989" cy="1238159"/>
          </a:xfrm>
          <a:prstGeom prst="rect">
            <a:avLst/>
          </a:prstGeom>
        </p:spPr>
        <p:txBody>
          <a:bodyPr vert="horz" wrap="square" lIns="0" tIns="12065" rIns="0" bIns="0" rtlCol="0">
            <a:spAutoFit/>
          </a:bodyPr>
          <a:lstStyle/>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Demand</a:t>
            </a:r>
          </a:p>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January-April 2025, Uzbekistan imported meat products worth $197 million. This is 66% more than the same period last year ($118.5 million).</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DB46B3BE-C6C3-3CA4-76B4-848A3288E226}"/>
              </a:ext>
            </a:extLst>
          </p:cNvPr>
          <p:cNvPicPr>
            <a:picLocks noChangeAspect="1"/>
          </p:cNvPicPr>
          <p:nvPr/>
        </p:nvPicPr>
        <p:blipFill>
          <a:blip r:embed="rId5"/>
          <a:stretch>
            <a:fillRect/>
          </a:stretch>
        </p:blipFill>
        <p:spPr>
          <a:xfrm>
            <a:off x="1844623" y="4807852"/>
            <a:ext cx="4264866" cy="1995604"/>
          </a:xfrm>
          <a:prstGeom prst="rect">
            <a:avLst/>
          </a:prstGeom>
        </p:spPr>
      </p:pic>
      <p:pic>
        <p:nvPicPr>
          <p:cNvPr id="8" name="Рисунок 7">
            <a:extLst>
              <a:ext uri="{FF2B5EF4-FFF2-40B4-BE49-F238E27FC236}">
                <a16:creationId xmlns:a16="http://schemas.microsoft.com/office/drawing/2014/main" id="{9C139F18-D4D8-6D94-D213-1ADCC6027E6E}"/>
              </a:ext>
            </a:extLst>
          </p:cNvPr>
          <p:cNvPicPr>
            <a:picLocks noChangeAspect="1"/>
          </p:cNvPicPr>
          <p:nvPr/>
        </p:nvPicPr>
        <p:blipFill>
          <a:blip r:embed="rId6"/>
          <a:stretch>
            <a:fillRect/>
          </a:stretch>
        </p:blipFill>
        <p:spPr>
          <a:xfrm>
            <a:off x="6293155" y="2862081"/>
            <a:ext cx="4116995" cy="1895106"/>
          </a:xfrm>
          <a:prstGeom prst="rect">
            <a:avLst/>
          </a:prstGeom>
        </p:spPr>
      </p:pic>
      <p:pic>
        <p:nvPicPr>
          <p:cNvPr id="11" name="Рисунок 10">
            <a:extLst>
              <a:ext uri="{FF2B5EF4-FFF2-40B4-BE49-F238E27FC236}">
                <a16:creationId xmlns:a16="http://schemas.microsoft.com/office/drawing/2014/main" id="{FEEAFFA0-CA02-24EF-21F2-60D2783E5C68}"/>
              </a:ext>
            </a:extLst>
          </p:cNvPr>
          <p:cNvPicPr>
            <a:picLocks noChangeAspect="1"/>
          </p:cNvPicPr>
          <p:nvPr/>
        </p:nvPicPr>
        <p:blipFill>
          <a:blip r:embed="rId7"/>
          <a:stretch>
            <a:fillRect/>
          </a:stretch>
        </p:blipFill>
        <p:spPr>
          <a:xfrm>
            <a:off x="55424" y="777704"/>
            <a:ext cx="3254339" cy="1783182"/>
          </a:xfrm>
          <a:prstGeom prst="rect">
            <a:avLst/>
          </a:prstGeom>
        </p:spPr>
      </p:pic>
      <p:sp>
        <p:nvSpPr>
          <p:cNvPr id="76" name="object 6">
            <a:extLst>
              <a:ext uri="{FF2B5EF4-FFF2-40B4-BE49-F238E27FC236}">
                <a16:creationId xmlns:a16="http://schemas.microsoft.com/office/drawing/2014/main" id="{96B490C4-F804-402C-A65C-DE440FD9B97A}"/>
              </a:ext>
            </a:extLst>
          </p:cNvPr>
          <p:cNvSpPr txBox="1"/>
          <p:nvPr/>
        </p:nvSpPr>
        <p:spPr>
          <a:xfrm>
            <a:off x="131312" y="2977937"/>
            <a:ext cx="6010391" cy="707245"/>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Raw material supply</a:t>
            </a:r>
          </a:p>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To support the project, a special government decision (PP-285 of 08/23/2023) on livestock farming was adopted, according to which 100-150 hectares of land will be allocated for the project in the </a:t>
            </a:r>
            <a:r>
              <a:rPr kumimoji="0" lang="en-US" sz="105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Akhangaran</a:t>
            </a:r>
            <a:r>
              <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district for fodder crops, at the expense of reducing the area under cotton and grain crops.</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93" name="object 54">
            <a:extLst>
              <a:ext uri="{FF2B5EF4-FFF2-40B4-BE49-F238E27FC236}">
                <a16:creationId xmlns:a16="http://schemas.microsoft.com/office/drawing/2014/main" id="{31F0D4B7-D0C9-A184-75F2-35A4088ED290}"/>
              </a:ext>
            </a:extLst>
          </p:cNvPr>
          <p:cNvSpPr/>
          <p:nvPr/>
        </p:nvSpPr>
        <p:spPr>
          <a:xfrm>
            <a:off x="6343644" y="1881264"/>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object 59">
            <a:extLst>
              <a:ext uri="{FF2B5EF4-FFF2-40B4-BE49-F238E27FC236}">
                <a16:creationId xmlns:a16="http://schemas.microsoft.com/office/drawing/2014/main" id="{FD6A9527-ED05-DC6B-28D4-449A9A5FB566}"/>
              </a:ext>
            </a:extLst>
          </p:cNvPr>
          <p:cNvSpPr txBox="1"/>
          <p:nvPr/>
        </p:nvSpPr>
        <p:spPr>
          <a:xfrm>
            <a:off x="6778024" y="1931288"/>
            <a:ext cx="64389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Other</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0" name="object 67">
            <a:extLst>
              <a:ext uri="{FF2B5EF4-FFF2-40B4-BE49-F238E27FC236}">
                <a16:creationId xmlns:a16="http://schemas.microsoft.com/office/drawing/2014/main" id="{EEAE2370-E2CD-5D14-19E9-EA6EFB73686E}"/>
              </a:ext>
            </a:extLst>
          </p:cNvPr>
          <p:cNvSpPr txBox="1"/>
          <p:nvPr/>
        </p:nvSpPr>
        <p:spPr>
          <a:xfrm>
            <a:off x="8069764" y="1951207"/>
            <a:ext cx="97268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96 </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6" name="object 71">
            <a:extLst>
              <a:ext uri="{FF2B5EF4-FFF2-40B4-BE49-F238E27FC236}">
                <a16:creationId xmlns:a16="http://schemas.microsoft.com/office/drawing/2014/main" id="{46FF7274-FCEE-A484-3D22-CCB0B0D695DE}"/>
              </a:ext>
            </a:extLst>
          </p:cNvPr>
          <p:cNvSpPr txBox="1"/>
          <p:nvPr/>
        </p:nvSpPr>
        <p:spPr>
          <a:xfrm>
            <a:off x="7554616" y="1931208"/>
            <a:ext cx="44228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34,4</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7" name="object 61">
            <a:extLst>
              <a:ext uri="{FF2B5EF4-FFF2-40B4-BE49-F238E27FC236}">
                <a16:creationId xmlns:a16="http://schemas.microsoft.com/office/drawing/2014/main" id="{12B459C5-0341-DBE4-6BDB-ED46C88114C4}"/>
              </a:ext>
            </a:extLst>
          </p:cNvPr>
          <p:cNvSpPr/>
          <p:nvPr/>
        </p:nvSpPr>
        <p:spPr>
          <a:xfrm>
            <a:off x="7584721" y="1902231"/>
            <a:ext cx="365475"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4126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579765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rPr>
              <a:t>On the strategic international logistics corridor</a:t>
            </a: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34977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Excellent air connectivity from Tashkent and other Uzbek airports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a:t>
            </a:r>
            <a:r>
              <a:rPr kumimoji="0" lang="en-US" sz="1050" b="0" i="0" u="none" strike="noStrike" kern="1200" cap="none" spc="0" normalizeH="0" baseline="0" noProof="0">
                <a:ln>
                  <a:noFill/>
                </a:ln>
                <a:solidFill>
                  <a:srgbClr val="00425F"/>
                </a:solidFill>
                <a:effectLst/>
                <a:uLnTx/>
                <a:uFillTx/>
                <a:latin typeface="Montserrat" pitchFamily="2" charset="-52"/>
                <a:ea typeface="+mn-ea"/>
                <a:cs typeface="+mn-cs"/>
              </a:rPr>
              <a:t>from </a:t>
            </a:r>
            <a:br>
              <a:rPr kumimoji="0" lang="en-US" sz="1050" b="0" i="0" u="none" strike="noStrike" kern="1200" cap="none" spc="0" normalizeH="0" baseline="0" noProof="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a:ln>
                  <a:noFill/>
                </a:ln>
                <a:solidFill>
                  <a:srgbClr val="00425F"/>
                </a:solidFill>
                <a:effectLst/>
                <a:uLnTx/>
                <a:uFillTx/>
                <a:latin typeface="Montserrat" pitchFamily="2" charset="-52"/>
                <a:ea typeface="+mn-ea"/>
                <a:cs typeface="+mn-cs"/>
              </a:rPr>
              <a:t>90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1023022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Широкоэкранный</PresentationFormat>
  <Paragraphs>111</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Creation of a livestock complex</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of a livestock complex</dc:title>
  <dc:creator>Admin</dc:creator>
  <cp:lastModifiedBy>Admin</cp:lastModifiedBy>
  <cp:revision>1</cp:revision>
  <dcterms:created xsi:type="dcterms:W3CDTF">2025-05-23T14:07:51Z</dcterms:created>
  <dcterms:modified xsi:type="dcterms:W3CDTF">2025-05-23T14:08:08Z</dcterms:modified>
</cp:coreProperties>
</file>