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147479666" r:id="rId4"/>
    <p:sldId id="21474796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0CA1D-DE75-4F3B-8F81-8A99AE1C0837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23AD-FCC7-483A-A76D-CF6D7FAEF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8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7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5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6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0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9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83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43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6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B07A-D302-4756-B520-FF3ED677DCD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C9E3-3186-4AB3-8A38-4E76B9F3D7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7">
            <a:extLst>
              <a:ext uri="{FF2B5EF4-FFF2-40B4-BE49-F238E27FC236}">
                <a16:creationId xmlns:a16="http://schemas.microsoft.com/office/drawing/2014/main" id="{B9534970-0371-49AF-A8DE-6BD7D07C8465}"/>
              </a:ext>
            </a:extLst>
          </p:cNvPr>
          <p:cNvSpPr/>
          <p:nvPr/>
        </p:nvSpPr>
        <p:spPr>
          <a:xfrm>
            <a:off x="0" y="-10767"/>
            <a:ext cx="12192000" cy="669058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Montserrat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4" y="701503"/>
            <a:ext cx="3163840" cy="244202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extBox 8"/>
          <p:cNvSpPr txBox="1"/>
          <p:nvPr/>
        </p:nvSpPr>
        <p:spPr>
          <a:xfrm>
            <a:off x="3663299" y="631359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ru-RU" sz="1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5742" y="825247"/>
            <a:ext cx="1406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Materials.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3299" y="1020322"/>
            <a:ext cx="1326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📌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name: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8224" y="1247887"/>
            <a:ext cx="28322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Tamal construction materials sales platform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6239" y="1832554"/>
            <a:ext cx="3183099" cy="80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🎯</a:t>
            </a:r>
            <a:r>
              <a:rPr lang="en-US" sz="1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Mission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 develop the construction materials market by transitioning from traditional sales methods to online and retail network-based sales, offering modern solutions and convenience to existing market challenges.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31147" y="5221248"/>
            <a:ext cx="15709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📍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Location: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7409" y="1556202"/>
            <a:ext cx="15709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🗓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Established: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254" y="3250217"/>
            <a:ext cx="355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🧱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987" y="3265606"/>
            <a:ext cx="1022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Core Products:</a:t>
            </a:r>
            <a:endParaRPr lang="ru-RU" sz="1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549" y="3487021"/>
            <a:ext cx="3664451" cy="609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     All essential construction materials (rough and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finel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finishing)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     Certified and high-quality products</a:t>
            </a:r>
            <a:endParaRPr lang="ru-RU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237674" y="4291506"/>
            <a:ext cx="42107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7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7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Delivery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7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Unreliable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7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28650" lvl="1" indent="-171450">
              <a:buFont typeface="Arial" panose="020B07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Unclear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7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7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unified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987" y="4039853"/>
            <a:ext cx="13214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Market pain points:</a:t>
            </a:r>
            <a:endParaRPr lang="ru-RU" sz="1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951" y="5642277"/>
            <a:ext cx="32749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7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One-stop material sourcing</a:t>
            </a:r>
          </a:p>
          <a:p>
            <a:pPr marL="171450" indent="-171450">
              <a:buFont typeface="Arial" panose="020B07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Reliable delivery</a:t>
            </a:r>
          </a:p>
          <a:p>
            <a:pPr marL="171450" indent="-171450">
              <a:buFont typeface="Arial" panose="020B07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Verified quality</a:t>
            </a:r>
          </a:p>
          <a:p>
            <a:pPr marL="171450" indent="-171450">
              <a:buFont typeface="Arial" panose="020B07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Expert consultation (online &amp; offline)</a:t>
            </a:r>
          </a:p>
          <a:p>
            <a:pPr marL="171450" indent="-171450">
              <a:buFont typeface="Arial" panose="020B07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Transparent pricing</a:t>
            </a:r>
          </a:p>
          <a:p>
            <a:pPr marL="171450" indent="-171450">
              <a:buFont typeface="Arial" panose="020B07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Franchise system with control</a:t>
            </a:r>
          </a:p>
          <a:p>
            <a:pPr marL="171450" indent="-171450">
              <a:buFont typeface="Arial" panose="020B0704020202020204" pitchFamily="34" charset="0"/>
              <a:buChar char="•"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Digital ecosystem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Mono" panose="00000009000000000000" pitchFamily="49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8254" y="4046163"/>
            <a:ext cx="355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🧩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61987" y="5412229"/>
            <a:ext cx="2167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Tamal's Solutions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0528" y="5405301"/>
            <a:ext cx="3943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88882" y="3711391"/>
            <a:ext cx="5225568" cy="79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Global construction market: $1.3–1.6 trillion</a:t>
            </a:r>
            <a:r>
              <a:rPr lang="ru-RU" alt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( 95-100$ b from it are online sales 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→ (20</a:t>
            </a:r>
            <a:r>
              <a:rPr lang="ru-RU" alt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26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): $360–370 billion.</a:t>
            </a:r>
            <a:r>
              <a:rPr lang="ru-RU" alt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Uzbekistan market: $2.5–3.5 billion, digital share: $30–50 million, growth rate: 13–15%.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Central Asia market: $12–15 billion, digital share: 2–5%, 2x annual growth potential.</a:t>
            </a:r>
            <a:endParaRPr lang="ru-RU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80883" y="3442999"/>
            <a:ext cx="2643575" cy="27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🌍  Market Potential (2025–2030):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365F91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25542" y="5257328"/>
            <a:ext cx="1730888" cy="27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11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📈   Growth Strategy:</a:t>
            </a:r>
            <a:endParaRPr lang="ru-RU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46422" y="5462593"/>
            <a:ext cx="34794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Current turnover: $10–12 million/year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Second half of 2025: 2.5x growth (to $25–30 million)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2026 – 2030 : 5x annual growth (to $150 – 180 million)</a:t>
            </a:r>
            <a:endParaRPr lang="ru-RU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3632105" y="4799825"/>
            <a:ext cx="5527837" cy="46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Hybrid sales system: online (call-center, digital channels), offline (showrooms, franchising)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Core direction: building a digital ecosystem and expanding the market via a franchise network</a:t>
            </a:r>
            <a:endParaRPr lang="ru-RU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88882" y="4527993"/>
            <a:ext cx="1730888" cy="27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11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📦   Business Model:</a:t>
            </a:r>
            <a:endParaRPr lang="ru-RU" sz="1100" b="1" kern="0" dirty="0">
              <a:solidFill>
                <a:srgbClr val="365F91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81725" y="6180201"/>
            <a:ext cx="5149124" cy="609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End of 2025: Launch franchise chains in major construction markets across Tashkent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Q1 2026: Introduce offline retail franchises in regional provinces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End of 2026: Enter Central Asian markets and strengthen brand presence</a:t>
            </a:r>
            <a:endParaRPr lang="ru-RU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9343" y="5985699"/>
            <a:ext cx="1770483" cy="27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11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🗺   Expansion Plan:</a:t>
            </a:r>
            <a:endParaRPr lang="ru-RU" sz="1100" b="1" kern="0" dirty="0">
              <a:solidFill>
                <a:srgbClr val="365F91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9205710" y="5130922"/>
            <a:ext cx="2575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9205710" y="3540138"/>
            <a:ext cx="0" cy="15907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9186483" y="4986506"/>
            <a:ext cx="2924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2025       2026       2027       2028       2029       2030       2031       2032       2033       2034       </a:t>
            </a:r>
          </a:p>
          <a:p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: скругленные углы 95"/>
          <p:cNvSpPr/>
          <p:nvPr/>
        </p:nvSpPr>
        <p:spPr>
          <a:xfrm>
            <a:off x="9307955" y="4875722"/>
            <a:ext cx="45719" cy="846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/>
          <p:cNvSpPr/>
          <p:nvPr/>
        </p:nvSpPr>
        <p:spPr>
          <a:xfrm>
            <a:off x="9533530" y="4634339"/>
            <a:ext cx="49023" cy="3231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9765943" y="4310252"/>
            <a:ext cx="53264" cy="6481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: скругленные углы 98"/>
          <p:cNvSpPr/>
          <p:nvPr/>
        </p:nvSpPr>
        <p:spPr>
          <a:xfrm>
            <a:off x="10019200" y="4093705"/>
            <a:ext cx="53263" cy="857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: скругленные углы 99"/>
          <p:cNvSpPr/>
          <p:nvPr/>
        </p:nvSpPr>
        <p:spPr>
          <a:xfrm>
            <a:off x="10241595" y="4021219"/>
            <a:ext cx="58062" cy="9508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: скругленные углы 100"/>
          <p:cNvSpPr/>
          <p:nvPr/>
        </p:nvSpPr>
        <p:spPr>
          <a:xfrm flipH="1">
            <a:off x="10473174" y="3784534"/>
            <a:ext cx="57843" cy="11886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0714407" y="3660260"/>
            <a:ext cx="51644" cy="130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2"/>
          <p:cNvSpPr/>
          <p:nvPr/>
        </p:nvSpPr>
        <p:spPr>
          <a:xfrm flipH="1">
            <a:off x="10958003" y="3540138"/>
            <a:ext cx="48362" cy="14264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11195675" y="3375880"/>
            <a:ext cx="48362" cy="15884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: скругленные углы 104"/>
          <p:cNvSpPr/>
          <p:nvPr/>
        </p:nvSpPr>
        <p:spPr>
          <a:xfrm>
            <a:off x="11433347" y="3247294"/>
            <a:ext cx="58513" cy="1719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66626" y="4727063"/>
            <a:ext cx="3882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3613" y="4380816"/>
            <a:ext cx="4034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M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5289" y="4071394"/>
            <a:ext cx="3882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M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6100" y="3785416"/>
            <a:ext cx="3882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M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813" y="3512193"/>
            <a:ext cx="2936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1745" y="1082075"/>
            <a:ext cx="4038297" cy="96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Current market valuation: $32–46 million (based on EBITDA)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Investor share: 1</a:t>
            </a:r>
            <a:r>
              <a:rPr lang="ru-RU" alt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%</a:t>
            </a:r>
            <a:r>
              <a:rPr lang="ru-RU" alt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(4 160 000$)</a:t>
            </a:r>
            <a:br>
              <a:rPr lang="ru-RU" alt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Additional investment requirement: $7 million (as debt)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Expected annual return for the investor: Up to 15% of net profit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Payback period: </a:t>
            </a:r>
            <a:r>
              <a:rPr lang="ru-RU" alt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36</a:t>
            </a: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months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1745" y="772199"/>
            <a:ext cx="6705600" cy="27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11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💰   Financial Highlights:</a:t>
            </a:r>
            <a:endParaRPr lang="ru-RU" sz="1100" b="1" kern="0" dirty="0">
              <a:solidFill>
                <a:srgbClr val="365F91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1746" y="2377976"/>
            <a:ext cx="3888891" cy="96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45% — Marketing (SMM, SEO, targeting, PR)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10–12% — Operational expenses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8–10% — IT and software development (ERP, franchise module)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20% — Logistics network development</a:t>
            </a:r>
            <a:b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Remaining — Inventory and resource expenses</a:t>
            </a:r>
            <a:endParaRPr lang="ru-RU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1745" y="2090322"/>
            <a:ext cx="2081861" cy="27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11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📊   Investment Allocation:</a:t>
            </a:r>
            <a:endParaRPr lang="ru-RU" sz="1100" b="1" kern="0" dirty="0">
              <a:solidFill>
                <a:srgbClr val="365F91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6576" y="90975"/>
            <a:ext cx="388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Montserrat" pitchFamily="2" charset="-52"/>
              </a:rPr>
              <a:t>Expansion of company TAMAL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3F500-A801-FE8D-57C3-95AFEB7A8441}"/>
              </a:ext>
            </a:extLst>
          </p:cNvPr>
          <p:cNvSpPr txBox="1"/>
          <p:nvPr/>
        </p:nvSpPr>
        <p:spPr>
          <a:xfrm>
            <a:off x="3586239" y="2626476"/>
            <a:ext cx="30788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🎯 </a:t>
            </a:r>
            <a:r>
              <a:rPr lang="en-US" sz="1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By 2027, to establish the largest online and retail ecosystem in Uzbekistan and become an international brand with sales hubs in 20 countries.</a:t>
            </a:r>
            <a:b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2030, to secure a strong position in the global construction materials market.</a:t>
            </a:r>
            <a:endParaRPr lang="ru-RU" sz="1000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78ED0E5-C9DE-4F64-B226-C774C0F1F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grpSp>
        <p:nvGrpSpPr>
          <p:cNvPr id="57" name="Graphic 4">
            <a:extLst>
              <a:ext uri="{FF2B5EF4-FFF2-40B4-BE49-F238E27FC236}">
                <a16:creationId xmlns:a16="http://schemas.microsoft.com/office/drawing/2014/main" id="{8A405F3F-099A-4FB9-932C-29A50A1569BB}"/>
              </a:ext>
            </a:extLst>
          </p:cNvPr>
          <p:cNvGrpSpPr/>
          <p:nvPr/>
        </p:nvGrpSpPr>
        <p:grpSpPr>
          <a:xfrm>
            <a:off x="9320370" y="5437975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58" name="Freeform: Shape 6">
              <a:extLst>
                <a:ext uri="{FF2B5EF4-FFF2-40B4-BE49-F238E27FC236}">
                  <a16:creationId xmlns:a16="http://schemas.microsoft.com/office/drawing/2014/main" id="{BC78CE02-93EA-41AA-9A73-C75B25E32A3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7">
              <a:extLst>
                <a:ext uri="{FF2B5EF4-FFF2-40B4-BE49-F238E27FC236}">
                  <a16:creationId xmlns:a16="http://schemas.microsoft.com/office/drawing/2014/main" id="{BDB379D1-2A6D-4D7C-ABFE-5DD52CD0527A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8">
              <a:extLst>
                <a:ext uri="{FF2B5EF4-FFF2-40B4-BE49-F238E27FC236}">
                  <a16:creationId xmlns:a16="http://schemas.microsoft.com/office/drawing/2014/main" id="{92F9AB3C-80C5-4BB5-A459-FF63504BD43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9">
              <a:extLst>
                <a:ext uri="{FF2B5EF4-FFF2-40B4-BE49-F238E27FC236}">
                  <a16:creationId xmlns:a16="http://schemas.microsoft.com/office/drawing/2014/main" id="{88B23886-18B2-4EDD-9E50-8ED1536ED6D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10">
              <a:extLst>
                <a:ext uri="{FF2B5EF4-FFF2-40B4-BE49-F238E27FC236}">
                  <a16:creationId xmlns:a16="http://schemas.microsoft.com/office/drawing/2014/main" id="{0BFB1843-B100-4DB7-BD04-B7A5A5D4FAA8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11">
              <a:extLst>
                <a:ext uri="{FF2B5EF4-FFF2-40B4-BE49-F238E27FC236}">
                  <a16:creationId xmlns:a16="http://schemas.microsoft.com/office/drawing/2014/main" id="{02CE127B-C0F9-4115-B3D9-A71A7A82D94F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: Shape 12">
              <a:extLst>
                <a:ext uri="{FF2B5EF4-FFF2-40B4-BE49-F238E27FC236}">
                  <a16:creationId xmlns:a16="http://schemas.microsoft.com/office/drawing/2014/main" id="{95BE8A75-258C-4478-8FE3-EE90D90932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0683A6FE-D795-41B6-8A7C-500C4283A2D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: Shape 14">
              <a:extLst>
                <a:ext uri="{FF2B5EF4-FFF2-40B4-BE49-F238E27FC236}">
                  <a16:creationId xmlns:a16="http://schemas.microsoft.com/office/drawing/2014/main" id="{6E297F8C-540C-41E9-9949-8C7D14F755F8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5">
              <a:extLst>
                <a:ext uri="{FF2B5EF4-FFF2-40B4-BE49-F238E27FC236}">
                  <a16:creationId xmlns:a16="http://schemas.microsoft.com/office/drawing/2014/main" id="{DAB62F64-0C8D-4427-B3A9-C4D3DFB0090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6" name="Freeform: Shape 16">
              <a:extLst>
                <a:ext uri="{FF2B5EF4-FFF2-40B4-BE49-F238E27FC236}">
                  <a16:creationId xmlns:a16="http://schemas.microsoft.com/office/drawing/2014/main" id="{8C062727-E7EA-475C-89C8-C2B5AB88D46B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17">
              <a:extLst>
                <a:ext uri="{FF2B5EF4-FFF2-40B4-BE49-F238E27FC236}">
                  <a16:creationId xmlns:a16="http://schemas.microsoft.com/office/drawing/2014/main" id="{C4F94635-7EB7-4652-A030-92362AF311B1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80" name="Freeform: Shape 18">
              <a:extLst>
                <a:ext uri="{FF2B5EF4-FFF2-40B4-BE49-F238E27FC236}">
                  <a16:creationId xmlns:a16="http://schemas.microsoft.com/office/drawing/2014/main" id="{F9963981-9B23-4A03-AA0E-D15124889AA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2" name="Freeform: Shape 20">
              <a:extLst>
                <a:ext uri="{FF2B5EF4-FFF2-40B4-BE49-F238E27FC236}">
                  <a16:creationId xmlns:a16="http://schemas.microsoft.com/office/drawing/2014/main" id="{0930290B-BD0F-4EAC-9085-7DA60E5E8EB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83" name="Freeform: Shape 21">
              <a:extLst>
                <a:ext uri="{FF2B5EF4-FFF2-40B4-BE49-F238E27FC236}">
                  <a16:creationId xmlns:a16="http://schemas.microsoft.com/office/drawing/2014/main" id="{4AA276B3-5565-46FA-9AC4-D4FEB1DCF312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84" name="Freeform: Shape 22">
              <a:extLst>
                <a:ext uri="{FF2B5EF4-FFF2-40B4-BE49-F238E27FC236}">
                  <a16:creationId xmlns:a16="http://schemas.microsoft.com/office/drawing/2014/main" id="{77433261-7CED-4280-98E8-9E61AC3C890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5" name="Rectangle 21">
            <a:extLst>
              <a:ext uri="{FF2B5EF4-FFF2-40B4-BE49-F238E27FC236}">
                <a16:creationId xmlns:a16="http://schemas.microsoft.com/office/drawing/2014/main" id="{5E80B7D9-BBEE-4846-80CF-0336AE4E706E}"/>
              </a:ext>
            </a:extLst>
          </p:cNvPr>
          <p:cNvSpPr/>
          <p:nvPr/>
        </p:nvSpPr>
        <p:spPr>
          <a:xfrm>
            <a:off x="10727561" y="5437975"/>
            <a:ext cx="1201482" cy="315791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488"/>
              </a:spcAft>
              <a:defRPr/>
            </a:pPr>
            <a:r>
              <a:rPr lang="uz-Latn-UZ" sz="800" b="1" dirty="0">
                <a:solidFill>
                  <a:srgbClr val="00425F"/>
                </a:solidFill>
                <a:latin typeface="Montserrat" pitchFamily="2" charset="-52"/>
              </a:rPr>
              <a:t>Tashkent</a:t>
            </a:r>
            <a:endParaRPr lang="uz-Cyrl-UZ" sz="8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86" name="Соединитель: уступ 85">
            <a:extLst>
              <a:ext uri="{FF2B5EF4-FFF2-40B4-BE49-F238E27FC236}">
                <a16:creationId xmlns:a16="http://schemas.microsoft.com/office/drawing/2014/main" id="{334CEA49-C666-4B03-9539-A4455B0AB2BD}"/>
              </a:ext>
            </a:extLst>
          </p:cNvPr>
          <p:cNvCxnSpPr>
            <a:cxnSpLocks/>
            <a:endCxn id="80" idx="298"/>
          </p:cNvCxnSpPr>
          <p:nvPr/>
        </p:nvCxnSpPr>
        <p:spPr>
          <a:xfrm rot="16200000" flipH="1">
            <a:off x="11126526" y="5913483"/>
            <a:ext cx="408918" cy="43341"/>
          </a:xfrm>
          <a:prstGeom prst="bentConnector4">
            <a:avLst>
              <a:gd name="adj1" fmla="val 34060"/>
              <a:gd name="adj2" fmla="val -2743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7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8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638</Words>
  <Application>Microsoft Office PowerPoint</Application>
  <PresentationFormat>Широкоэкранный</PresentationFormat>
  <Paragraphs>97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Roboto Mono</vt:lpstr>
      <vt:lpstr>Times New Roman</vt:lpstr>
      <vt:lpstr>Trebuchet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12</cp:revision>
  <dcterms:created xsi:type="dcterms:W3CDTF">2025-05-30T12:28:32Z</dcterms:created>
  <dcterms:modified xsi:type="dcterms:W3CDTF">2025-06-10T13:51:41Z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EF71C0BFC7B1283B70A43968C46A48B7_42</vt:lpwstr>
  </property>
  <property fmtid="{D5CDD505-2E9C-101B-9397-08002B2CF9AE}" pid="3" name="KSOProductBuildVer">
    <vt:lpwstr>1033-6.10.2.8397</vt:lpwstr>
  </property>
</Properties>
</file>