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
  </p:notesMasterIdLst>
  <p:sldIdLst>
    <p:sldId id="16773236" r:id="rId3"/>
    <p:sldId id="16773232" r:id="rId4"/>
    <p:sldId id="16773233" r:id="rId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C9EDB-AFD2-4EBE-88E7-13DE6005FB9A}" type="datetimeFigureOut">
              <a:rPr lang="ru-RU" smtClean="0"/>
              <a:t>10.06.2025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85A9-1529-4BA8-8BF0-4F340FEB116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503EDD1-85D1-461F-A7B7-9711AFE4A1DC}" type="datetimeFigureOut">
              <a:rPr lang="ru-RU" smtClean="0"/>
              <a:t>10.06.2025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503EDD1-85D1-461F-A7B7-9711AFE4A1DC}" type="datetimeFigureOut">
              <a:rPr lang="ru-RU" smtClean="0"/>
              <a:t>10.06.2025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503EDD1-85D1-461F-A7B7-9711AFE4A1DC}" type="datetimeFigureOut">
              <a:rPr lang="ru-RU" smtClean="0"/>
              <a:t>10.06.2025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03EDD1-85D1-461F-A7B7-9711AFE4A1DC}" type="datetimeFigureOut">
              <a:rPr lang="ru-RU" smtClean="0"/>
              <a:t>10.06.2025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503EDD1-85D1-461F-A7B7-9711AFE4A1DC}" type="datetimeFigureOut">
              <a:rPr lang="ru-RU" smtClean="0"/>
              <a:t>10.06.2025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503EDD1-85D1-461F-A7B7-9711AFE4A1DC}" type="datetimeFigureOut">
              <a:rPr lang="ru-RU" smtClean="0"/>
              <a:t>10.06.2025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EDD1-85D1-461F-A7B7-9711AFE4A1DC}" type="datetimeFigureOut">
              <a:rPr lang="ru-RU" smtClean="0"/>
              <a:t>10.06.2025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F74D1-3D00-4B45-A8C0-ECFADF56494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object 7"/>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p:cNvSpPr/>
          <p:nvPr/>
        </p:nvSpPr>
        <p:spPr>
          <a:xfrm>
            <a:off x="7476438" y="665978"/>
            <a:ext cx="4729999" cy="54742"/>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Profitability :</a:t>
            </a: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00"/>
              </a:spcBef>
              <a:spcAft>
                <a:spcPts val="0"/>
              </a:spcAft>
              <a:buClrTx/>
              <a:buSzTx/>
              <a:buFontTx/>
              <a:buNone/>
              <a:defRPr/>
            </a:pPr>
            <a:endParaRPr kumimoji="0" sz="900" b="0" i="0" u="none" strike="noStrike" kern="0" cap="none" spc="0" normalizeH="0" baseline="0" noProof="0" dirty="0">
              <a:ln>
                <a:noFill/>
              </a:ln>
              <a:solidFill>
                <a:sysClr val="windowText" lastClr="000000"/>
              </a:solidFill>
              <a:effectLst/>
              <a:uLnTx/>
              <a:uFillTx/>
              <a:latin typeface="Calibri" panose="020F0502020204030204"/>
              <a:ea typeface="+mn-ea"/>
              <a:cs typeface="Calibri" panose="020F0502020204030204"/>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uz-Latn-UZ"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Location</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09791" y="2554173"/>
            <a:ext cx="6010391" cy="520014"/>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services</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0"/>
              </a:spcBef>
              <a:spcAft>
                <a:spcPts val="0"/>
              </a:spcAft>
              <a:buClrTx/>
              <a:buSzTx/>
              <a:buFontTx/>
              <a:buNone/>
              <a:defRPr/>
            </a:pPr>
            <a:r>
              <a:rPr lang="en-GB" sz="1050" kern="0" dirty="0">
                <a:solidFill>
                  <a:sysClr val="windowText" lastClr="000000"/>
                </a:solidFill>
                <a:latin typeface="Times New Roman" panose="02020603050405020304" pitchFamily="18" charset="0"/>
                <a:cs typeface="Times New Roman" panose="02020603050405020304" pitchFamily="18" charset="0"/>
              </a:rPr>
              <a:t>School and preschool education. The school educates children from three to nineteen years old and provides certificates and diplomas of secondary education that meet IB standards .</a:t>
            </a:r>
            <a:endParaRPr lang="ru-RU" sz="105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1779236" y="149136"/>
            <a:ext cx="10309927" cy="259686"/>
          </a:xfrm>
          <a:prstGeom prst="rect">
            <a:avLst/>
          </a:prstGeom>
        </p:spPr>
        <p:txBody>
          <a:bodyPr vert="horz" wrap="square" lIns="0" tIns="13335" rIns="0" bIns="0" rtlCol="0">
            <a:spAutoFit/>
          </a:bodyPr>
          <a:lstStyle/>
          <a:p>
            <a:pPr marL="12700" algn="ctr">
              <a:spcBef>
                <a:spcPts val="105"/>
              </a:spcBef>
            </a:pPr>
            <a:r>
              <a:rPr lang="en-GB" sz="1600" b="1" kern="1200" dirty="0">
                <a:solidFill>
                  <a:srgbClr val="0070C0"/>
                </a:solidFill>
                <a:latin typeface="Montserrat" pitchFamily="2" charset="-52"/>
                <a:ea typeface="+mn-ea"/>
                <a:cs typeface="+mn-cs"/>
              </a:rPr>
              <a:t>Establishment of a school that meets international IB (International </a:t>
            </a:r>
            <a:r>
              <a:rPr lang="en-GB" sz="1600" b="1" kern="1200" dirty="0" err="1">
                <a:solidFill>
                  <a:srgbClr val="0070C0"/>
                </a:solidFill>
                <a:latin typeface="Montserrat" pitchFamily="2" charset="-52"/>
                <a:ea typeface="+mn-ea"/>
                <a:cs typeface="+mn-cs"/>
              </a:rPr>
              <a:t>Baccalaureate </a:t>
            </a:r>
            <a:r>
              <a:rPr lang="en-GB" sz="1600" b="1" kern="1200" dirty="0">
                <a:solidFill>
                  <a:srgbClr val="0070C0"/>
                </a:solidFill>
                <a:latin typeface="Montserrat" pitchFamily="2" charset="-52"/>
                <a:ea typeface="+mn-ea"/>
                <a:cs typeface="+mn-cs"/>
              </a:rPr>
              <a:t>) standards</a:t>
            </a:r>
            <a:endParaRPr lang="ru-RU" sz="1600" b="1" kern="1200" dirty="0">
              <a:solidFill>
                <a:srgbClr val="0070C0"/>
              </a:solidFill>
              <a:latin typeface="Montserrat" pitchFamily="2" charset="-52"/>
              <a:ea typeface="+mn-ea"/>
              <a:cs typeface="+mn-cs"/>
            </a:endParaRPr>
          </a:p>
        </p:txBody>
      </p:sp>
      <p:sp>
        <p:nvSpPr>
          <p:cNvPr id="12" name="object 12"/>
          <p:cNvSpPr txBox="1"/>
          <p:nvPr/>
        </p:nvSpPr>
        <p:spPr>
          <a:xfrm>
            <a:off x="3326694" y="1155356"/>
            <a:ext cx="2826772" cy="136640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goal</a:t>
            </a: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lvl="0" algn="just">
              <a:spcBef>
                <a:spcPts val="195"/>
              </a:spcBef>
              <a:defRPr/>
            </a:pPr>
            <a:r>
              <a:rPr lang="en-GB" sz="1050" kern="0" spc="-10" dirty="0" err="1">
                <a:solidFill>
                  <a:sysClr val="windowText" lastClr="000000"/>
                </a:solidFill>
                <a:latin typeface="Times New Roman" panose="02020603050405020304" pitchFamily="18" charset="0"/>
                <a:cs typeface="Times New Roman" panose="02020603050405020304" pitchFamily="18" charset="0"/>
              </a:rPr>
              <a:t>The project </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envisages </a:t>
            </a:r>
            <a:r>
              <a:rPr lang="en-GB" sz="1050" kern="0" spc="-10" dirty="0">
                <a:solidFill>
                  <a:sysClr val="windowText" lastClr="000000"/>
                </a:solidFill>
                <a:latin typeface="Times New Roman" panose="02020603050405020304" pitchFamily="18" charset="0"/>
                <a:cs typeface="Times New Roman" panose="02020603050405020304" pitchFamily="18" charset="0"/>
              </a:rPr>
              <a:t>the creation of a school providing education according to international IB standards (https://www.ibo.org/). We strive to educate a new generation of leaders ready for global challenges. </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We invite companies as potential investors.</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object 17"/>
          <p:cNvSpPr txBox="1"/>
          <p:nvPr/>
        </p:nvSpPr>
        <p:spPr>
          <a:xfrm>
            <a:off x="9145862" y="732861"/>
            <a:ext cx="2968643" cy="37125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lang="en-GB" sz="1200" b="1" kern="0" spc="-10" dirty="0">
                <a:solidFill>
                  <a:srgbClr val="0070C0"/>
                </a:solidFill>
                <a:latin typeface="Times New Roman" panose="02020603050405020304" pitchFamily="18" charset="0"/>
                <a:cs typeface="Times New Roman" panose="02020603050405020304" pitchFamily="18" charset="0"/>
              </a:rPr>
              <a:t>Offer to the investor</a:t>
            </a: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defRPr/>
            </a:pPr>
            <a:r>
              <a:rPr lang="en-GB" sz="1050" kern="0" spc="-10" dirty="0">
                <a:solidFill>
                  <a:sysClr val="windowText" lastClr="000000"/>
                </a:solidFill>
                <a:latin typeface="Times New Roman" panose="02020603050405020304" pitchFamily="18" charset="0"/>
                <a:cs typeface="Times New Roman" panose="02020603050405020304" pitchFamily="18" charset="0"/>
              </a:rPr>
              <a:t>Total Investments</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US $ 1.73 million , of which: </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70765" y="1216485"/>
            <a:ext cx="2980550" cy="364843"/>
          </a:xfrm>
          <a:prstGeom prst="rect">
            <a:avLst/>
          </a:prstGeom>
        </p:spPr>
        <p:txBody>
          <a:bodyPr vert="horz" wrap="square" lIns="0" tIns="28575" rIns="0" bIns="0" rtlCol="0">
            <a:spAutoFit/>
          </a:bodyPr>
          <a:lstStyle/>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Initiator's contribution – 36</a:t>
            </a:r>
            <a:r>
              <a:rPr kumimoji="0" lang="uz-Latn-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5 % ($ 0</a:t>
            </a:r>
            <a:r>
              <a:rPr kumimoji="0" lang="uz-Latn-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63) million )</a:t>
            </a: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lang="en-GB" sz="1050" kern="0" spc="-10" dirty="0">
                <a:solidFill>
                  <a:sysClr val="windowText" lastClr="000000"/>
                </a:solidFill>
                <a:latin typeface="Times New Roman" panose="02020603050405020304" pitchFamily="18" charset="0"/>
                <a:cs typeface="Times New Roman" panose="02020603050405020304" pitchFamily="18" charset="0"/>
              </a:rPr>
              <a:t>Investments and loans </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uz-Latn-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6</a:t>
            </a:r>
            <a:r>
              <a:rPr lang="en-GB" sz="1050" kern="0" spc="-10" dirty="0">
                <a:solidFill>
                  <a:sysClr val="windowText" lastClr="000000"/>
                </a:solidFill>
                <a:latin typeface="Times New Roman" panose="02020603050405020304" pitchFamily="18" charset="0"/>
                <a:cs typeface="Times New Roman" panose="02020603050405020304" pitchFamily="18" charset="0"/>
              </a:rPr>
              <a:t>3</a:t>
            </a:r>
            <a:r>
              <a:rPr lang="uz-Latn-UZ" sz="1050" kern="0" spc="-10" dirty="0">
                <a:solidFill>
                  <a:sysClr val="windowText" lastClr="000000"/>
                </a:solidFill>
                <a:latin typeface="Times New Roman" panose="02020603050405020304" pitchFamily="18" charset="0"/>
                <a:cs typeface="Times New Roman" panose="02020603050405020304" pitchFamily="18" charset="0"/>
              </a:rPr>
              <a:t>,</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5 % ($ 1</a:t>
            </a:r>
            <a:r>
              <a:rPr kumimoji="0" lang="uz-Latn-UZ" sz="1050" b="0" i="0" u="none" strike="noStrike" kern="0" cap="none" spc="-1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GB" sz="1050" b="0" i="0" u="none" strike="noStrike" kern="0" cap="none" spc="-1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million ) </a:t>
            </a:r>
            <a:r>
              <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9" name="object 19"/>
          <p:cNvSpPr txBox="1"/>
          <p:nvPr/>
        </p:nvSpPr>
        <p:spPr>
          <a:xfrm>
            <a:off x="9195356" y="1682734"/>
            <a:ext cx="2742299" cy="936625"/>
          </a:xfrm>
          <a:prstGeom prst="rect">
            <a:avLst/>
          </a:prstGeom>
        </p:spPr>
        <p:txBody>
          <a:bodyPr vert="horz" wrap="square" lIns="0" tIns="24130" rIns="0" bIns="0" rtlCol="0">
            <a:spAutoFit/>
          </a:bodyPr>
          <a:lstStyle/>
          <a:p>
            <a:pPr marL="171450" marR="38100" lvl="0" indent="-171450" algn="just" defTabSz="914400" rtl="0" eaLnBrk="1" fontAlgn="auto" latinLnBrk="0" hangingPunct="1">
              <a:lnSpc>
                <a:spcPct val="92000"/>
              </a:lnSpc>
              <a:spcBef>
                <a:spcPts val="95"/>
              </a:spcBef>
              <a:spcAft>
                <a:spcPts val="0"/>
              </a:spcAft>
              <a:buClrTx/>
              <a:buSzTx/>
              <a:buFont typeface="Wingdings" panose="05000000000000000000" pitchFamily="2" charset="2"/>
              <a:buChar char="ü"/>
              <a:tabLst>
                <a:tab pos="184785" algn="l"/>
              </a:tabLst>
              <a:defRPr/>
            </a:pPr>
            <a:r>
              <a:rPr kumimoji="0" lang="en-GB"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project financing structure will be determined after negotiations with the investor </a:t>
            </a:r>
            <a:r>
              <a:rPr lang="en-GB" sz="1050" i="1" kern="0" spc="-10" dirty="0">
                <a:solidFill>
                  <a:sysClr val="windowText" lastClr="000000"/>
                </a:solidFill>
                <a:latin typeface="Times New Roman" panose="02020603050405020304" pitchFamily="18" charset="0"/>
                <a:cs typeface="Times New Roman" panose="02020603050405020304" pitchFamily="18" charset="0"/>
              </a:rPr>
              <a:t>.</a:t>
            </a:r>
            <a:endParaRPr lang="ru-RU" sz="1050" i="1" kern="0" spc="-10" dirty="0">
              <a:solidFill>
                <a:sysClr val="windowText" lastClr="000000"/>
              </a:solidFill>
              <a:latin typeface="Times New Roman" panose="02020603050405020304" pitchFamily="18" charset="0"/>
              <a:cs typeface="Times New Roman" panose="02020603050405020304" pitchFamily="18" charset="0"/>
            </a:endParaRPr>
          </a:p>
          <a:p>
            <a:pPr marL="171450" marR="38100" lvl="0" indent="-171450" algn="just" defTabSz="914400" rtl="0" eaLnBrk="1" fontAlgn="auto" latinLnBrk="0" hangingPunct="1">
              <a:lnSpc>
                <a:spcPct val="92000"/>
              </a:lnSpc>
              <a:spcBef>
                <a:spcPts val="95"/>
              </a:spcBef>
              <a:spcAft>
                <a:spcPts val="0"/>
              </a:spcAft>
              <a:buClrTx/>
              <a:buSzTx/>
              <a:buFont typeface="Wingdings" panose="05000000000000000000" pitchFamily="2" charset="2"/>
              <a:buChar char="ü"/>
              <a:tabLst>
                <a:tab pos="184785" algn="l"/>
              </a:tabLst>
              <a:defRPr/>
            </a:pPr>
            <a:r>
              <a:rPr kumimoji="0" lang="en-US" altLang="ru-RU"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distribution of profits will be carried out in a 70:30 ratio until the full reimbursement of investments, and then 50:50</a:t>
            </a:r>
            <a:r>
              <a:rPr kumimoji="0" lang="en-GB"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ru-RU"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kumimoji="0" lang="en-GB"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0" name="Freeform: Shape 13"/>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19050" cap="rnd">
              <a:solidFill>
                <a:srgbClr val="FFFFFF"/>
              </a:solidFill>
              <a:prstDash val="solid"/>
              <a:round/>
            </a:ln>
          </p:spPr>
          <p:txBody>
            <a:bodyPr rtlCol="0" anchor="ctr"/>
            <a:lstStyle/>
            <a:p>
              <a:endParaRPr lang="en-US" dirty="0">
                <a:solidFill>
                  <a:srgbClr val="FF0000"/>
                </a:solidFill>
                <a:latin typeface="Trebuchet MS" panose="020B0603020202020204" pitchFamily="34" charset="0"/>
              </a:endParaRPr>
            </a:p>
          </p:txBody>
        </p:sp>
        <p:sp>
          <p:nvSpPr>
            <p:cNvPr id="77" name="Freeform: Shape 20"/>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90"/>
              </a:spcAft>
              <a:buClrTx/>
              <a:buSzTx/>
              <a:buFontTx/>
              <a:buNone/>
              <a:defRPr/>
            </a:pPr>
            <a:r>
              <a:rPr lang="en-GB" sz="800" b="1" dirty="0">
                <a:solidFill>
                  <a:srgbClr val="00425F"/>
                </a:solidFill>
                <a:latin typeface="Montserrat" pitchFamily="2" charset="-52"/>
              </a:rPr>
              <a:t>Tashkent city</a:t>
            </a:r>
            <a:endPar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p:cNvCxnSpPr/>
          <p:nvPr/>
        </p:nvCxnSpPr>
        <p:spPr>
          <a:xfrm rot="16200000" flipH="1">
            <a:off x="11310424" y="5401035"/>
            <a:ext cx="529344" cy="1"/>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p:cNvGraphicFramePr>
            <a:graphicFrameLocks noGrp="1"/>
          </p:cNvGraphicFramePr>
          <p:nvPr/>
        </p:nvGraphicFramePr>
        <p:xfrm>
          <a:off x="9104632" y="6304133"/>
          <a:ext cx="1658933" cy="506671"/>
        </p:xfrm>
        <a:graphic>
          <a:graphicData uri="http://schemas.openxmlformats.org/drawingml/2006/table">
            <a:tbl>
              <a:tblPr firstRow="1" bandRow="1">
                <a:tableStyleId>{5C22544A-7EE6-4342-B048-85BDC9FD1C3A}</a:tableStyleId>
              </a:tblPr>
              <a:tblGrid>
                <a:gridCol w="886667">
                  <a:extLst>
                    <a:ext uri="{9D8B030D-6E8A-4147-A177-3AD203B41FA5}">
                      <a16:colId xmlns:a16="http://schemas.microsoft.com/office/drawing/2014/main" val="20000"/>
                    </a:ext>
                  </a:extLst>
                </a:gridCol>
                <a:gridCol w="772266">
                  <a:extLst>
                    <a:ext uri="{9D8B030D-6E8A-4147-A177-3AD203B41FA5}">
                      <a16:colId xmlns:a16="http://schemas.microsoft.com/office/drawing/2014/main" val="20001"/>
                    </a:ext>
                  </a:extLst>
                </a:gridCol>
              </a:tblGrid>
              <a:tr h="186102">
                <a:tc gridSpan="2">
                  <a:txBody>
                    <a:bodyPr/>
                    <a:lstStyle/>
                    <a:p>
                      <a:pPr marL="87630" indent="0" algn="ctr"/>
                      <a:r>
                        <a:rPr lang="en-GB" sz="800" kern="1200" spc="-10" noProof="1">
                          <a:solidFill>
                            <a:srgbClr val="164A69"/>
                          </a:solidFill>
                          <a:latin typeface="Montserrat" pitchFamily="2" charset="-52"/>
                          <a:ea typeface="+mn-ea"/>
                        </a:rPr>
                        <a:t>City of Tashkent</a:t>
                      </a:r>
                    </a:p>
                  </a:txBody>
                  <a:tcPr marL="0" marR="0" marT="0" marB="0" anchor="ctr">
                    <a:solidFill>
                      <a:srgbClr val="BBFBFD"/>
                    </a:solidFill>
                  </a:tcPr>
                </a:tc>
                <a:tc hMerge="1">
                  <a:txBody>
                    <a:bodyPr/>
                    <a:lstStyle/>
                    <a:p>
                      <a:endParaRPr lang="ru-RU"/>
                    </a:p>
                  </a:txBody>
                  <a:tcPr marL="0" marR="0" marT="0" marB="0">
                    <a:solidFill>
                      <a:schemeClr val="accent2">
                        <a:lumMod val="50000"/>
                      </a:schemeClr>
                    </a:solidFill>
                  </a:tcPr>
                </a:tc>
                <a:extLst>
                  <a:ext uri="{0D108BD9-81ED-4DB2-BD59-A6C34878D82A}">
                    <a16:rowId xmlns:a16="http://schemas.microsoft.com/office/drawing/2014/main" val="10000"/>
                  </a:ext>
                </a:extLst>
              </a:tr>
              <a:tr h="145546">
                <a:tc>
                  <a:txBody>
                    <a:bodyPr/>
                    <a:lstStyle/>
                    <a:p>
                      <a:pPr marL="87630" indent="0"/>
                      <a:r>
                        <a:rPr lang="en-GB" sz="800" kern="1200" spc="-10" dirty="0">
                          <a:solidFill>
                            <a:srgbClr val="164A69"/>
                          </a:solidFill>
                          <a:latin typeface="Montserrat" pitchFamily="2" charset="-52"/>
                          <a:ea typeface="+mn-ea"/>
                          <a:cs typeface="+mn-cs"/>
                        </a:rPr>
                        <a:t>Square</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630" indent="0"/>
                      <a:r>
                        <a:rPr lang="en-GB" sz="800" kern="1200" spc="-10" dirty="0">
                          <a:solidFill>
                            <a:srgbClr val="164A69"/>
                          </a:solidFill>
                          <a:latin typeface="Montserrat" pitchFamily="2" charset="-52"/>
                          <a:ea typeface="+mn-ea"/>
                        </a:rPr>
                        <a:t>435 km²</a:t>
                      </a: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0001"/>
                  </a:ext>
                </a:extLst>
              </a:tr>
              <a:tr h="175023">
                <a:tc>
                  <a:txBody>
                    <a:bodyPr/>
                    <a:lstStyle/>
                    <a:p>
                      <a:pPr marL="87630"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630" indent="0"/>
                      <a:r>
                        <a:rPr lang="en-GB" sz="800" kern="1200" spc="-10" dirty="0">
                          <a:solidFill>
                            <a:srgbClr val="164A69"/>
                          </a:solidFill>
                          <a:latin typeface="Montserrat" pitchFamily="2" charset="-52"/>
                          <a:ea typeface="+mn-ea"/>
                          <a:cs typeface="+mn-cs"/>
                        </a:rPr>
                        <a:t>3.1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0002"/>
                  </a:ext>
                </a:extLst>
              </a:tr>
            </a:tbl>
          </a:graphicData>
        </a:graphic>
      </p:graphicFrame>
      <p:sp>
        <p:nvSpPr>
          <p:cNvPr id="96" name="object 10"/>
          <p:cNvSpPr txBox="1"/>
          <p:nvPr/>
        </p:nvSpPr>
        <p:spPr>
          <a:xfrm>
            <a:off x="10811619" y="6390177"/>
            <a:ext cx="1302886" cy="420627"/>
          </a:xfrm>
          <a:prstGeom prst="rect">
            <a:avLst/>
          </a:prstGeom>
          <a:solidFill>
            <a:srgbClr val="BBFBFD"/>
          </a:solidFill>
        </p:spPr>
        <p:txBody>
          <a:bodyPr vert="horz" wrap="square" lIns="0" tIns="12699" rIns="0" bIns="0" rtlCol="0">
            <a:spAutoFit/>
          </a:bodyPr>
          <a:lstStyle/>
          <a:p>
            <a:pPr marL="12700" marR="0" lvl="0" indent="0" algn="ctr" defTabSz="914400" rtl="0" eaLnBrk="1" fontAlgn="auto" latinLnBrk="0" hangingPunct="1">
              <a:lnSpc>
                <a:spcPct val="150000"/>
              </a:lnSpc>
              <a:spcBef>
                <a:spcPts val="0"/>
              </a:spcBef>
              <a:spcAft>
                <a:spcPts val="0"/>
              </a:spcAft>
              <a:buClrTx/>
              <a:buSzTx/>
              <a:buFontTx/>
              <a:buNone/>
              <a:defRPr/>
            </a:pPr>
            <a:r>
              <a:rPr kumimoji="0" lang="en-GB" sz="900" b="1" i="0" u="none" strike="noStrike" kern="1200" cap="none" spc="-10" normalizeH="0" baseline="0" noProof="0" dirty="0">
                <a:ln>
                  <a:noFill/>
                </a:ln>
                <a:solidFill>
                  <a:srgbClr val="5BC4BF"/>
                </a:solidFill>
                <a:effectLst/>
                <a:uLnTx/>
                <a:uFillTx/>
                <a:latin typeface="Montserrat" pitchFamily="2" charset="-52"/>
                <a:ea typeface="+mn-ea"/>
                <a:cs typeface="+mn-cs"/>
              </a:rPr>
              <a:t>Required area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0" marR="0" lvl="0" indent="0" algn="ctr" defTabSz="914400" rtl="0" eaLnBrk="1" fontAlgn="auto" latinLnBrk="0" hangingPunct="1">
              <a:lnSpc>
                <a:spcPct val="100000"/>
              </a:lnSpc>
              <a:spcBef>
                <a:spcPts val="0"/>
              </a:spcBef>
              <a:spcAft>
                <a:spcPts val="0"/>
              </a:spcAft>
              <a:buClrTx/>
              <a:buSzTx/>
              <a:buFontTx/>
              <a:buNone/>
              <a:defRPr/>
            </a:pPr>
            <a:r>
              <a:rPr kumimoji="0" lang="en-GB" sz="900" b="0" i="0" u="none" strike="noStrike" kern="1200" cap="none" spc="-30" normalizeH="0" baseline="0" noProof="0" dirty="0">
                <a:ln>
                  <a:noFill/>
                </a:ln>
                <a:solidFill>
                  <a:srgbClr val="00425F"/>
                </a:solidFill>
                <a:effectLst/>
                <a:uLnTx/>
                <a:uFillTx/>
                <a:latin typeface="Montserrat" pitchFamily="2" charset="-52"/>
                <a:ea typeface="+mn-ea"/>
                <a:cs typeface="Arial MT"/>
              </a:rPr>
              <a:t>~ 1, 6 </a:t>
            </a:r>
            <a:r>
              <a:rPr kumimoji="0" lang="en-GB" sz="900" b="0" i="0" u="none" strike="noStrike" kern="1200" cap="none" spc="-25" normalizeH="0" baseline="0" noProof="0" dirty="0">
                <a:ln>
                  <a:noFill/>
                </a:ln>
                <a:solidFill>
                  <a:srgbClr val="00425F"/>
                </a:solidFill>
                <a:effectLst/>
                <a:uLnTx/>
                <a:uFillTx/>
                <a:latin typeface="Montserrat" pitchFamily="2" charset="-52"/>
                <a:ea typeface="+mn-ea"/>
                <a:cs typeface="Arial MT"/>
              </a:rPr>
              <a:t>ha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0" marR="0" lvl="0" indent="0" algn="l" defTabSz="914400" rtl="0" eaLnBrk="1" fontAlgn="auto" latinLnBrk="0" hangingPunct="1">
              <a:lnSpc>
                <a:spcPct val="100000"/>
              </a:lnSpc>
              <a:spcBef>
                <a:spcPts val="0"/>
              </a:spcBef>
              <a:spcAft>
                <a:spcPts val="0"/>
              </a:spcAft>
              <a:buClrTx/>
              <a:buSzTx/>
              <a:buFontTx/>
              <a:buNone/>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p:cNvSpPr txBox="1"/>
          <p:nvPr/>
        </p:nvSpPr>
        <p:spPr>
          <a:xfrm>
            <a:off x="6360160" y="4765675"/>
            <a:ext cx="2822575" cy="391774"/>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Initiator</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95"/>
              </a:spcBef>
              <a:spcAft>
                <a:spcPts val="0"/>
              </a:spcAft>
              <a:buClrTx/>
              <a:buSzTx/>
              <a:buFontTx/>
              <a:buNone/>
              <a:defRPr/>
            </a:pPr>
            <a:r>
              <a:rPr lang="en-GB" sz="1100" i="1" dirty="0">
                <a:solidFill>
                  <a:prstClr val="black"/>
                </a:solidFill>
                <a:latin typeface="Times New Roman" panose="02020603050405020304" pitchFamily="18" charset="0"/>
                <a:cs typeface="Times New Roman" panose="02020603050405020304" pitchFamily="18" charset="0"/>
              </a:rPr>
              <a:t>Milestone International Education Group LLC</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51" name="object 20"/>
          <p:cNvSpPr txBox="1"/>
          <p:nvPr/>
        </p:nvSpPr>
        <p:spPr>
          <a:xfrm>
            <a:off x="6305087" y="721651"/>
            <a:ext cx="2877035" cy="436658"/>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cost </a:t>
            </a:r>
            <a:r>
              <a:rPr kumimoji="0" sz="1200" b="1" i="0" u="none" strike="noStrike" kern="0" cap="none" spc="-10" normalizeH="0" baseline="0" noProof="0" dirty="0">
                <a:ln>
                  <a:noFill/>
                </a:ln>
                <a:solidFill>
                  <a:srgbClr val="0070C0"/>
                </a:solidFill>
                <a:effectLst/>
                <a:uLnTx/>
                <a:uFillTx/>
                <a:latin typeface="Calibri" panose="020F0502020204030204"/>
                <a:ea typeface="+mn-ea"/>
                <a:cs typeface="Calibri" panose="020F0502020204030204"/>
              </a:rPr>
              <a:t>:</a:t>
            </a:r>
            <a:endParaRPr kumimoji="0" lang="en-US" sz="1200" b="1" i="0" u="none" strike="noStrike" kern="0" cap="none" spc="-10" normalizeH="0" baseline="0" noProof="0" dirty="0">
              <a:ln>
                <a:noFill/>
              </a:ln>
              <a:solidFill>
                <a:srgbClr val="0070C0"/>
              </a:solidFill>
              <a:effectLst/>
              <a:uLnTx/>
              <a:uFillTx/>
              <a:latin typeface="Calibri" panose="020F0502020204030204"/>
              <a:ea typeface="+mn-ea"/>
              <a:cs typeface="Calibri" panose="020F05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Total </a:t>
            </a:r>
            <a:r>
              <a:rPr kumimoji="0" lang="en-GB" sz="14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c</a:t>
            </a:r>
            <a:r>
              <a:rPr lang="en-GB" sz="1050" kern="0" spc="-10" dirty="0" err="1">
                <a:solidFill>
                  <a:sysClr val="windowText" lastClr="000000"/>
                </a:solidFill>
                <a:latin typeface="Times New Roman" panose="02020603050405020304" pitchFamily="18" charset="0"/>
                <a:cs typeface="Times New Roman" panose="02020603050405020304" pitchFamily="18" charset="0"/>
              </a:rPr>
              <a:t>ost</a:t>
            </a:r>
            <a:r>
              <a:rPr kumimoji="0" lang="en-GB" sz="14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uz-Latn-UZ" sz="14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uz-Latn-UZ"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GB" sz="14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US $ 1,73 </a:t>
            </a:r>
            <a:r>
              <a:rPr kumimoji="0" lang="en-GB"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a:t>
            </a:r>
            <a:endParaRPr kumimoji="0"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grpSp>
        <p:nvGrpSpPr>
          <p:cNvPr id="53" name="Group 17"/>
          <p:cNvGrpSpPr>
            <a:grpSpLocks noChangeAspect="1"/>
          </p:cNvGrpSpPr>
          <p:nvPr/>
        </p:nvGrpSpPr>
        <p:grpSpPr bwMode="auto">
          <a:xfrm>
            <a:off x="6364597" y="974705"/>
            <a:ext cx="275698" cy="228327"/>
            <a:chOff x="4844" y="3534"/>
            <a:chExt cx="314" cy="379"/>
          </a:xfrm>
          <a:solidFill>
            <a:srgbClr val="92D050"/>
          </a:solidFill>
        </p:grpSpPr>
        <p:sp>
          <p:nvSpPr>
            <p:cNvPr id="54" name="Freeform 19"/>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p:cNvSpPr txBox="1"/>
          <p:nvPr/>
        </p:nvSpPr>
        <p:spPr>
          <a:xfrm>
            <a:off x="6773461" y="1284555"/>
            <a:ext cx="71755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GB"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4" name="object 58"/>
          <p:cNvSpPr txBox="1"/>
          <p:nvPr/>
        </p:nvSpPr>
        <p:spPr>
          <a:xfrm>
            <a:off x="6773461" y="1681533"/>
            <a:ext cx="71755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GB"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Equipment</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5" name="object 59"/>
          <p:cNvSpPr txBox="1"/>
          <p:nvPr/>
        </p:nvSpPr>
        <p:spPr>
          <a:xfrm>
            <a:off x="6768381" y="1949245"/>
            <a:ext cx="64389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GB"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Working capital</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6" name="object 68"/>
          <p:cNvSpPr txBox="1"/>
          <p:nvPr/>
        </p:nvSpPr>
        <p:spPr>
          <a:xfrm>
            <a:off x="6822344" y="2391461"/>
            <a:ext cx="44718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GB" sz="800" b="0" i="1"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Other</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7" name="object 51"/>
          <p:cNvSpPr/>
          <p:nvPr/>
        </p:nvSpPr>
        <p:spPr>
          <a:xfrm>
            <a:off x="6388377" y="1327496"/>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88" name="object 52"/>
          <p:cNvPicPr/>
          <p:nvPr/>
        </p:nvPicPr>
        <p:blipFill>
          <a:blip r:embed="rId3" cstate="print"/>
          <a:stretch>
            <a:fillRect/>
          </a:stretch>
        </p:blipFill>
        <p:spPr>
          <a:xfrm rot="10800000" flipV="1">
            <a:off x="6397579" y="1631704"/>
            <a:ext cx="269455" cy="281178"/>
          </a:xfrm>
          <a:prstGeom prst="rect">
            <a:avLst/>
          </a:prstGeom>
        </p:spPr>
      </p:pic>
      <p:sp>
        <p:nvSpPr>
          <p:cNvPr id="91" name="object 55"/>
          <p:cNvSpPr/>
          <p:nvPr/>
        </p:nvSpPr>
        <p:spPr>
          <a:xfrm>
            <a:off x="6364597" y="1951647"/>
            <a:ext cx="302437" cy="329983"/>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8" name="object 54"/>
          <p:cNvSpPr/>
          <p:nvPr/>
        </p:nvSpPr>
        <p:spPr>
          <a:xfrm>
            <a:off x="6355928" y="2303802"/>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1" name="object 60"/>
          <p:cNvSpPr txBox="1"/>
          <p:nvPr/>
        </p:nvSpPr>
        <p:spPr>
          <a:xfrm>
            <a:off x="8070181" y="1254270"/>
            <a:ext cx="10177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0.55</a:t>
            </a:r>
            <a:r>
              <a:rPr lang="en-GB" sz="1400" kern="0" spc="-60" dirty="0">
                <a:solidFill>
                  <a:sysClr val="windowText" lastClr="000000"/>
                </a:solidFill>
                <a:latin typeface="Calibri Light" panose="020F0302020204030204"/>
                <a:cs typeface="Calibri Light" panose="020F0302020204030204"/>
              </a:rPr>
              <a:t> </a:t>
            </a:r>
            <a:r>
              <a:rPr kumimoji="0" lang="en-GB"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2" name="object 66"/>
          <p:cNvSpPr txBox="1"/>
          <p:nvPr/>
        </p:nvSpPr>
        <p:spPr>
          <a:xfrm>
            <a:off x="8068650" y="1606009"/>
            <a:ext cx="10177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0 </a:t>
            </a:r>
            <a:r>
              <a:rPr lang="en-GB" sz="1400" kern="0" dirty="0">
                <a:solidFill>
                  <a:sysClr val="windowText" lastClr="000000"/>
                </a:solidFill>
                <a:latin typeface="Calibri Light" panose="020F0302020204030204"/>
                <a:cs typeface="Calibri Light" panose="020F0302020204030204"/>
              </a:rPr>
              <a:t>,13</a:t>
            </a:r>
            <a:r>
              <a:rPr kumimoji="0" sz="1400" b="0" i="0" u="none" strike="noStrike" kern="0" cap="none" spc="-7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3" name="object 67"/>
          <p:cNvSpPr txBox="1"/>
          <p:nvPr/>
        </p:nvSpPr>
        <p:spPr>
          <a:xfrm>
            <a:off x="8070181" y="1969939"/>
            <a:ext cx="10480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0.98 </a:t>
            </a:r>
            <a:r>
              <a:rPr lang="en-GB" sz="1200" kern="0" spc="-10" dirty="0">
                <a:solidFill>
                  <a:sysClr val="windowText" lastClr="000000"/>
                </a:solidFill>
                <a:latin typeface="Calibri Light" panose="020F0302020204030204"/>
                <a:cs typeface="Calibri Light" panose="020F0302020204030204"/>
              </a:rPr>
              <a:t>million</a:t>
            </a:r>
            <a:endParaRPr sz="1200" kern="0" spc="-10" dirty="0">
              <a:solidFill>
                <a:sysClr val="windowText" lastClr="000000"/>
              </a:solidFill>
              <a:latin typeface="Calibri Light" panose="020F0302020204030204"/>
              <a:cs typeface="Calibri Light" panose="020F0302020204030204"/>
            </a:endParaRPr>
          </a:p>
        </p:txBody>
      </p:sp>
      <p:sp>
        <p:nvSpPr>
          <p:cNvPr id="107" name="object 69"/>
          <p:cNvSpPr txBox="1"/>
          <p:nvPr/>
        </p:nvSpPr>
        <p:spPr>
          <a:xfrm>
            <a:off x="8096422" y="2341288"/>
            <a:ext cx="1102358"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0 </a:t>
            </a:r>
            <a:r>
              <a:rPr lang="en-GB" sz="1400" kern="0" dirty="0">
                <a:solidFill>
                  <a:sysClr val="windowText" lastClr="000000"/>
                </a:solidFill>
                <a:latin typeface="Calibri Light" panose="020F0302020204030204"/>
                <a:cs typeface="Calibri Light" panose="020F0302020204030204"/>
              </a:rPr>
              <a:t>,06</a:t>
            </a:r>
            <a:r>
              <a:rPr kumimoji="0" sz="1400" b="0" i="0" u="none" strike="noStrike" kern="0" cap="none" spc="-75"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8" name="object 61"/>
          <p:cNvSpPr/>
          <p:nvPr/>
        </p:nvSpPr>
        <p:spPr>
          <a:xfrm>
            <a:off x="7450693" y="1209132"/>
            <a:ext cx="554702"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9" name="object 61"/>
          <p:cNvSpPr/>
          <p:nvPr/>
        </p:nvSpPr>
        <p:spPr>
          <a:xfrm>
            <a:off x="7450692" y="1566650"/>
            <a:ext cx="5547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0" name="object 61"/>
          <p:cNvSpPr/>
          <p:nvPr/>
        </p:nvSpPr>
        <p:spPr>
          <a:xfrm>
            <a:off x="7464780" y="1929169"/>
            <a:ext cx="554701"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1" name="object 61"/>
          <p:cNvSpPr/>
          <p:nvPr/>
        </p:nvSpPr>
        <p:spPr>
          <a:xfrm>
            <a:off x="7464780" y="2297073"/>
            <a:ext cx="530627"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2" name="object 63"/>
          <p:cNvSpPr txBox="1"/>
          <p:nvPr/>
        </p:nvSpPr>
        <p:spPr>
          <a:xfrm>
            <a:off x="7522559" y="1245928"/>
            <a:ext cx="4998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GB"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32.0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3" name="object 64"/>
          <p:cNvSpPr txBox="1"/>
          <p:nvPr/>
        </p:nvSpPr>
        <p:spPr>
          <a:xfrm>
            <a:off x="7538156" y="1578605"/>
            <a:ext cx="45112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GB"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7.5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4" name="object 65"/>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6%</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5" name="object 71"/>
          <p:cNvSpPr txBox="1"/>
          <p:nvPr/>
        </p:nvSpPr>
        <p:spPr>
          <a:xfrm>
            <a:off x="7592253" y="2316325"/>
            <a:ext cx="39317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lang="en-GB" sz="1400" kern="0" spc="-25" dirty="0">
                <a:solidFill>
                  <a:srgbClr val="85BB24"/>
                </a:solidFill>
                <a:latin typeface="Calibri Light" panose="020F0302020204030204"/>
                <a:cs typeface="Calibri Light" panose="020F0302020204030204"/>
              </a:rPr>
              <a:t>3.7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r>
              <a:rPr kumimoji="0" lang="en-GB"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6" name="object 71"/>
          <p:cNvSpPr txBox="1"/>
          <p:nvPr/>
        </p:nvSpPr>
        <p:spPr>
          <a:xfrm>
            <a:off x="7562027" y="1964633"/>
            <a:ext cx="44753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lang="en-GB" sz="1400" kern="0" spc="-25" dirty="0">
                <a:solidFill>
                  <a:srgbClr val="85BB24"/>
                </a:solidFill>
                <a:latin typeface="Calibri Light" panose="020F0302020204030204"/>
                <a:cs typeface="Calibri Light" panose="020F0302020204030204"/>
              </a:rPr>
              <a:t>56.8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8" name="object 3"/>
          <p:cNvSpPr txBox="1"/>
          <p:nvPr/>
        </p:nvSpPr>
        <p:spPr>
          <a:xfrm>
            <a:off x="10415437" y="2560886"/>
            <a:ext cx="1763336" cy="533479"/>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Investment indicators :</a:t>
            </a: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ctr" defTabSz="914400" rtl="0" eaLnBrk="1" fontAlgn="auto" latinLnBrk="0" hangingPunct="1">
              <a:lnSpc>
                <a:spcPct val="100000"/>
              </a:lnSpc>
              <a:spcBef>
                <a:spcPts val="100"/>
              </a:spcBef>
              <a:spcAft>
                <a:spcPts val="0"/>
              </a:spcAft>
              <a:buClrTx/>
              <a:buSzTx/>
              <a:buFontTx/>
              <a:buNone/>
              <a:defRPr/>
            </a:pPr>
            <a:endParaRPr kumimoji="0" sz="900" b="0" i="0" u="none" strike="noStrike" kern="0" cap="none" spc="0" normalizeH="0" baseline="0" noProof="0" dirty="0">
              <a:ln>
                <a:noFill/>
              </a:ln>
              <a:solidFill>
                <a:sysClr val="windowText" lastClr="000000"/>
              </a:solidFill>
              <a:effectLst/>
              <a:uLnTx/>
              <a:uFillTx/>
              <a:latin typeface="Calibri" panose="020F0502020204030204"/>
              <a:ea typeface="+mn-ea"/>
              <a:cs typeface="Calibri" panose="020F0502020204030204"/>
            </a:endParaRPr>
          </a:p>
        </p:txBody>
      </p:sp>
      <p:sp>
        <p:nvSpPr>
          <p:cNvPr id="119" name="object 20"/>
          <p:cNvSpPr txBox="1"/>
          <p:nvPr/>
        </p:nvSpPr>
        <p:spPr>
          <a:xfrm>
            <a:off x="10526067" y="2960541"/>
            <a:ext cx="1718535" cy="1901161"/>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NPV, US$ million</a:t>
            </a:r>
            <a:r>
              <a:rPr kumimoji="0" lang="en-GB"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2.7</a:t>
            </a:r>
            <a:endParaRPr kumimoji="0" lang="ru-RU"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IRR,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 </a:t>
            </a: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23,0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a:t>
            </a:r>
            <a:endPar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EBITDA, %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39.0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a:t>
            </a:r>
            <a:endPar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PI – 2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55</a:t>
            </a:r>
            <a:endPar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GB"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DPP, year - </a:t>
            </a:r>
            <a:r>
              <a:rPr lang="en-GB" sz="1100" i="1" kern="0" dirty="0">
                <a:solidFill>
                  <a:sysClr val="windowText" lastClr="000000"/>
                </a:solidFill>
                <a:latin typeface="Calibri Light" panose="020F0302020204030204"/>
                <a:cs typeface="Calibri Light" panose="020F0302020204030204"/>
              </a:rPr>
              <a:t>4 </a:t>
            </a:r>
            <a:r>
              <a:rPr kumimoji="0" lang="en-GB"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7</a:t>
            </a:r>
            <a:endPar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p:cNvSpPr txBox="1"/>
          <p:nvPr/>
        </p:nvSpPr>
        <p:spPr>
          <a:xfrm>
            <a:off x="3349421" y="720720"/>
            <a:ext cx="2826772" cy="38408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kumimoji="0" lang="en-GB"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Industry</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defRPr/>
            </a:pPr>
            <a:r>
              <a:rPr lang="en-GB" sz="1050" kern="0" spc="-10" dirty="0">
                <a:solidFill>
                  <a:sysClr val="windowText" lastClr="000000"/>
                </a:solidFill>
                <a:latin typeface="Times New Roman" panose="02020603050405020304" pitchFamily="18" charset="0"/>
                <a:cs typeface="Times New Roman" panose="02020603050405020304" pitchFamily="18" charset="0"/>
              </a:rPr>
              <a:t>Public education</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p:cNvSpPr txBox="1"/>
          <p:nvPr/>
        </p:nvSpPr>
        <p:spPr>
          <a:xfrm>
            <a:off x="109791" y="3212079"/>
            <a:ext cx="6035443" cy="2140971"/>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GB"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Why invest in education?</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84150" marR="7620" lvl="0" indent="-171450" algn="just" defTabSz="914400" rtl="0" eaLnBrk="1" fontAlgn="auto" latinLnBrk="0" hangingPunct="1">
              <a:lnSpc>
                <a:spcPts val="1160"/>
              </a:lnSpc>
              <a:spcBef>
                <a:spcPts val="195"/>
              </a:spcBef>
              <a:spcAft>
                <a:spcPts val="0"/>
              </a:spcAft>
              <a:buClrTx/>
              <a:buSzTx/>
              <a:buFont typeface="Wingdings" panose="05000000000000000000" pitchFamily="2" charset="2"/>
              <a:buChar char="ü"/>
              <a:tabLst>
                <a:tab pos="184785" algn="l"/>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GB" sz="1100" i="1" dirty="0">
                <a:solidFill>
                  <a:prstClr val="black"/>
                </a:solidFill>
                <a:latin typeface="Times New Roman" panose="02020603050405020304" pitchFamily="18" charset="0"/>
                <a:cs typeface="Times New Roman" panose="02020603050405020304" pitchFamily="18" charset="0"/>
              </a:rPr>
              <a:t>Long-term benefits </a:t>
            </a: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Education is an investment in the future, and the more people receive quality education, the stronger the economy and society.</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4150" marR="7620" indent="-171450" algn="just">
              <a:lnSpc>
                <a:spcPts val="1160"/>
              </a:lnSpc>
              <a:spcBef>
                <a:spcPts val="195"/>
              </a:spcBef>
              <a:buFont typeface="Wingdings" panose="05000000000000000000" pitchFamily="2" charset="2"/>
              <a:buChar char="ü"/>
              <a:tabLst>
                <a:tab pos="184785" algn="l"/>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GB" sz="1100" i="1" dirty="0">
                <a:solidFill>
                  <a:prstClr val="black"/>
                </a:solidFill>
                <a:latin typeface="Times New Roman" panose="02020603050405020304" pitchFamily="18" charset="0"/>
                <a:cs typeface="Times New Roman" panose="02020603050405020304" pitchFamily="18" charset="0"/>
              </a:rPr>
              <a:t>Fast payback. </a:t>
            </a:r>
            <a:r>
              <a:rPr lang="en-GB" sz="1100" dirty="0">
                <a:solidFill>
                  <a:prstClr val="black"/>
                </a:solidFill>
                <a:latin typeface="Times New Roman" panose="02020603050405020304" pitchFamily="18" charset="0"/>
                <a:cs typeface="Times New Roman" panose="02020603050405020304" pitchFamily="18" charset="0"/>
              </a:rPr>
              <a:t>New educational projects, unlike traditional ones, quickly move from the product creation stage to the first sales.</a:t>
            </a:r>
            <a:endParaRPr lang="ru-RU" sz="1100" dirty="0">
              <a:solidFill>
                <a:prstClr val="black"/>
              </a:solidFill>
              <a:latin typeface="Times New Roman" panose="02020603050405020304" pitchFamily="18" charset="0"/>
              <a:cs typeface="Times New Roman" panose="02020603050405020304" pitchFamily="18" charset="0"/>
            </a:endParaRPr>
          </a:p>
          <a:p>
            <a:pPr marL="184150" marR="7620" lvl="0" indent="-171450" algn="just" defTabSz="914400" rtl="0" eaLnBrk="1" fontAlgn="auto" latinLnBrk="0" hangingPunct="1">
              <a:lnSpc>
                <a:spcPts val="1160"/>
              </a:lnSpc>
              <a:spcBef>
                <a:spcPts val="195"/>
              </a:spcBef>
              <a:spcAft>
                <a:spcPts val="0"/>
              </a:spcAft>
              <a:buClrTx/>
              <a:buSzTx/>
              <a:buFont typeface="Wingdings" panose="05000000000000000000" pitchFamily="2" charset="2"/>
              <a:buChar char="ü"/>
              <a:tabLst>
                <a:tab pos="184785" algn="l"/>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GB" sz="1100" i="1" dirty="0">
                <a:solidFill>
                  <a:prstClr val="black"/>
                </a:solidFill>
                <a:latin typeface="Times New Roman" panose="02020603050405020304" pitchFamily="18" charset="0"/>
                <a:cs typeface="Times New Roman" panose="02020603050405020304" pitchFamily="18" charset="0"/>
              </a:rPr>
              <a:t>Personalized learning technologies. </a:t>
            </a: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Technological educational projects integrated with artificial intelligence will become increasingly valuable, allowing learning to be customized for each student.</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4150" marR="7620" indent="-171450" algn="just">
              <a:lnSpc>
                <a:spcPts val="1160"/>
              </a:lnSpc>
              <a:spcBef>
                <a:spcPts val="195"/>
              </a:spcBef>
              <a:buFont typeface="Wingdings" panose="05000000000000000000" pitchFamily="2" charset="2"/>
              <a:buChar char="ü"/>
              <a:tabLst>
                <a:tab pos="184785" algn="l"/>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support for the industry </a:t>
            </a:r>
            <a:r>
              <a:rPr lang="en-GB" sz="1100" i="1" dirty="0">
                <a:solidFill>
                  <a:prstClr val="black"/>
                </a:solidFill>
                <a:latin typeface="Times New Roman" panose="02020603050405020304" pitchFamily="18" charset="0"/>
                <a:cs typeface="Times New Roman" panose="02020603050405020304" pitchFamily="18" charset="0"/>
              </a:rPr>
              <a:t>.</a:t>
            </a: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GB" sz="1100" dirty="0">
                <a:solidFill>
                  <a:prstClr val="black"/>
                </a:solidFill>
                <a:latin typeface="Times New Roman" panose="02020603050405020304" pitchFamily="18" charset="0"/>
                <a:cs typeface="Times New Roman" panose="02020603050405020304" pitchFamily="18" charset="0"/>
              </a:rPr>
              <a:t>In the next 3-4 years, Uzbekistan plans to increase preschool education coverage to at least 80% of children. To this end, they are planning to create kindergartens for 240 thousand places with the involvement of the private sector. It is also planned to create 112 thousand new student places in 58 modern schools in the regions at the expense of budget funds, attracting funds from the International Financial Institutions.</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5" name="object 13"/>
          <p:cNvSpPr txBox="1"/>
          <p:nvPr/>
        </p:nvSpPr>
        <p:spPr>
          <a:xfrm>
            <a:off x="105151" y="5336682"/>
            <a:ext cx="6063123" cy="1263808"/>
          </a:xfrm>
          <a:prstGeom prst="rect">
            <a:avLst/>
          </a:prstGeom>
        </p:spPr>
        <p:txBody>
          <a:bodyPr vert="horz" wrap="square" lIns="0" tIns="12065" rIns="0" bIns="0" rtlCol="0">
            <a:spAutoFit/>
          </a:bodyPr>
          <a:lstStyle/>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GB"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Demand</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Uzbekistan's schools lack 1.2 million student places, while the country's figure is considered the largest among the Central Asian states.</a:t>
            </a:r>
            <a:endParaRPr lang="uz-Latn-UZ" sz="1100" dirty="0">
              <a:solidFill>
                <a:prstClr val="black"/>
              </a:solidFill>
              <a:latin typeface="Times New Roman" panose="02020603050405020304" pitchFamily="18" charset="0"/>
              <a:cs typeface="Times New Roman" panose="02020603050405020304" pitchFamily="18" charset="0"/>
            </a:endParaRPr>
          </a:p>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IB program is renowned for its high level of academic preparation, critical thinking and interdisciplinary approach, and the school being created provides guarantees of admission to the top 50 universities in the world, which creates an advantage in the education market and additional confidence for parents and students.</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0" name="object 19"/>
          <p:cNvSpPr txBox="1"/>
          <p:nvPr/>
        </p:nvSpPr>
        <p:spPr>
          <a:xfrm>
            <a:off x="6371326" y="5252526"/>
            <a:ext cx="2650571" cy="1347292"/>
          </a:xfrm>
          <a:prstGeom prst="rect">
            <a:avLst/>
          </a:prstGeom>
        </p:spPr>
        <p:txBody>
          <a:bodyPr vert="horz" wrap="square" lIns="0" tIns="24130" rIns="0" bIns="0" rtlCol="0">
            <a:spAutoFit/>
          </a:bodyPr>
          <a:lstStyle/>
          <a:p>
            <a:pPr marR="38100" lvl="0" algn="just">
              <a:lnSpc>
                <a:spcPct val="92000"/>
              </a:lnSpc>
              <a:spcBef>
                <a:spcPts val="95"/>
              </a:spcBef>
              <a:tabLst>
                <a:tab pos="184785" algn="l"/>
              </a:tabLst>
              <a:defRPr/>
            </a:pPr>
            <a:r>
              <a:rPr lang="en-GB" sz="1100" dirty="0">
                <a:solidFill>
                  <a:prstClr val="black"/>
                </a:solidFill>
                <a:latin typeface="Times New Roman" panose="02020603050405020304" pitchFamily="18" charset="0"/>
                <a:cs typeface="Times New Roman" panose="02020603050405020304" pitchFamily="18" charset="0"/>
              </a:rPr>
              <a:t>Founder and director of the project</a:t>
            </a:r>
            <a:endParaRPr lang="ru-RU" sz="1100" dirty="0">
              <a:solidFill>
                <a:prstClr val="black"/>
              </a:solidFill>
              <a:latin typeface="Times New Roman" panose="02020603050405020304" pitchFamily="18" charset="0"/>
              <a:cs typeface="Times New Roman" panose="02020603050405020304" pitchFamily="18" charset="0"/>
            </a:endParaRPr>
          </a:p>
          <a:p>
            <a:pPr marR="38100" lvl="0">
              <a:lnSpc>
                <a:spcPct val="92000"/>
              </a:lnSpc>
              <a:spcBef>
                <a:spcPts val="95"/>
              </a:spcBef>
              <a:tabLst>
                <a:tab pos="184785" algn="l"/>
              </a:tabLst>
              <a:defRPr/>
            </a:pPr>
            <a:r>
              <a:rPr lang="en-GB" sz="1100" dirty="0" err="1">
                <a:solidFill>
                  <a:prstClr val="black"/>
                </a:solidFill>
                <a:latin typeface="Times New Roman" panose="02020603050405020304" pitchFamily="18" charset="0"/>
                <a:cs typeface="Times New Roman" panose="02020603050405020304" pitchFamily="18" charset="0"/>
              </a:rPr>
              <a:t>Niyozov</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Shahboz</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Shahobiddinovich</a:t>
            </a:r>
            <a:r>
              <a:rPr lang="en-GB" sz="1100" dirty="0">
                <a:solidFill>
                  <a:prstClr val="black"/>
                </a:solidFill>
                <a:latin typeface="Times New Roman" panose="02020603050405020304" pitchFamily="18" charset="0"/>
                <a:cs typeface="Times New Roman" panose="02020603050405020304" pitchFamily="18" charset="0"/>
              </a:rPr>
              <a:t> </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endParaRPr lang="uz-Latn-UZ"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GB" sz="1100" dirty="0">
                <a:solidFill>
                  <a:prstClr val="black"/>
                </a:solidFill>
                <a:latin typeface="Times New Roman" panose="02020603050405020304" pitchFamily="18" charset="0"/>
                <a:cs typeface="Times New Roman" panose="02020603050405020304" pitchFamily="18" charset="0"/>
              </a:rPr>
              <a:t>Contact tel.: +998972141888</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GB" sz="1100" dirty="0">
                <a:solidFill>
                  <a:prstClr val="black"/>
                </a:solidFill>
                <a:latin typeface="Times New Roman" panose="02020603050405020304" pitchFamily="18" charset="0"/>
                <a:cs typeface="Times New Roman" panose="02020603050405020304" pitchFamily="18" charset="0"/>
              </a:rPr>
              <a:t>Email: cadetnone@gmail.com</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GB" sz="1100" dirty="0">
                <a:solidFill>
                  <a:prstClr val="black"/>
                </a:solidFill>
                <a:latin typeface="Times New Roman" panose="02020603050405020304" pitchFamily="18" charset="0"/>
                <a:cs typeface="Times New Roman" panose="02020603050405020304" pitchFamily="18" charset="0"/>
              </a:rPr>
              <a:t>https://mischool.uz</a:t>
            </a:r>
            <a:endParaRPr lang="ru-RU" sz="1100" dirty="0">
              <a:solidFill>
                <a:prstClr val="black"/>
              </a:solidFill>
              <a:latin typeface="Times New Roman" panose="02020603050405020304" pitchFamily="18" charset="0"/>
              <a:cs typeface="Times New Roman" panose="02020603050405020304" pitchFamily="18" charset="0"/>
            </a:endParaRPr>
          </a:p>
        </p:txBody>
      </p:sp>
      <p:pic>
        <p:nvPicPr>
          <p:cNvPr id="76" name="Picture 4"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36" y="805352"/>
            <a:ext cx="2978664" cy="174882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6"/>
          <a:stretch>
            <a:fillRect/>
          </a:stretch>
        </p:blipFill>
        <p:spPr>
          <a:xfrm>
            <a:off x="6319469" y="2912200"/>
            <a:ext cx="3982125" cy="1827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p:cNvSpPr txBox="1"/>
          <p:nvPr/>
        </p:nvSpPr>
        <p:spPr>
          <a:xfrm>
            <a:off x="2818443" y="239323"/>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p>
        </p:txBody>
      </p:sp>
      <p:pic>
        <p:nvPicPr>
          <p:cNvPr id="148" name="Рисунок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Mazar- </a:t>
            </a: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i </a:t>
            </a: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Saint Petersburg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Peshawar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Ulan 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 </a:t>
            </a: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 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rPr>
              <a:t>And </a:t>
            </a:r>
            <a:r>
              <a:rPr kumimoji="0" lang="en-GB" sz="1800" b="0" i="0" u="none" strike="noStrike" kern="1200" cap="none" spc="0" normalizeH="0" baseline="0" noProof="0" dirty="0" err="1">
                <a:ln>
                  <a:noFill/>
                </a:ln>
                <a:solidFill>
                  <a:srgbClr val="00425F"/>
                </a:solidFill>
                <a:effectLst/>
                <a:uLnTx/>
                <a:uFillTx/>
                <a:latin typeface="Montserrat" pitchFamily="2" charset="-52"/>
                <a:ea typeface="+mn-ea"/>
                <a:cs typeface="+mn-cs"/>
              </a:rPr>
              <a:t>air connections </a:t>
            </a:r>
            <a:r>
              <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rPr>
              <a:t>from Tashkent and other airports in Uzbekistan</a:t>
            </a:r>
          </a:p>
        </p:txBody>
      </p:sp>
      <p:pic>
        <p:nvPicPr>
          <p:cNvPr id="15" name="Picture 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050" b="0" i="0" u="none" strike="noStrike" kern="1200" cap="none" spc="0" normalizeH="0" baseline="0" noProof="0" dirty="0">
                <a:ln>
                  <a:noFill/>
                </a:ln>
                <a:solidFill>
                  <a:srgbClr val="00425F"/>
                </a:solidFill>
                <a:effectLst/>
                <a:uLnTx/>
                <a:uFillTx/>
                <a:latin typeface="Montserrat" pitchFamily="2" charset="-52"/>
                <a:ea typeface="+mn-ea"/>
                <a:cs typeface="+mn-cs"/>
              </a:rPr>
              <a:t>Visa-free travel for tourists from </a:t>
            </a:r>
            <a:r>
              <a:rPr kumimoji="0" lang="en-GB"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050" b="1" i="0" u="none" strike="noStrike" kern="1200" cap="none" spc="0" normalizeH="0" baseline="0" noProof="0" dirty="0">
                <a:ln>
                  <a:noFill/>
                </a:ln>
                <a:solidFill>
                  <a:srgbClr val="00425F"/>
                </a:solidFill>
                <a:effectLst/>
                <a:uLnTx/>
                <a:uFillTx/>
                <a:latin typeface="Montserrat" pitchFamily="2" charset="-52"/>
                <a:ea typeface="+mn-ea"/>
                <a:cs typeface="+mn-cs"/>
              </a:rPr>
              <a:t>59 different airlines </a:t>
            </a:r>
            <a:r>
              <a:rPr kumimoji="0" lang="en-GB" sz="1050" b="0" i="0" u="none" strike="noStrike" kern="1200" cap="none" spc="0" normalizeH="0" baseline="0" noProof="0" dirty="0">
                <a:ln>
                  <a:noFill/>
                </a:ln>
                <a:solidFill>
                  <a:srgbClr val="00425F"/>
                </a:solidFill>
                <a:effectLst/>
                <a:uLnTx/>
                <a:uFillTx/>
                <a:latin typeface="Montserrat" pitchFamily="2" charset="-52"/>
                <a:ea typeface="+mn-ea"/>
                <a:cs typeface="+mn-cs"/>
              </a:rPr>
              <a:t>operating at Uzbekistan airport</a:t>
            </a: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050" b="1" i="0" u="none" strike="noStrike" kern="1200" cap="none" spc="0" normalizeH="0" baseline="0" noProof="0" dirty="0">
                <a:ln>
                  <a:noFill/>
                </a:ln>
                <a:solidFill>
                  <a:srgbClr val="00425F"/>
                </a:solidFill>
                <a:effectLst/>
                <a:uLnTx/>
                <a:uFillTx/>
                <a:latin typeface="Montserrat" pitchFamily="2" charset="-52"/>
                <a:ea typeface="+mn-ea"/>
                <a:cs typeface="+mn-cs"/>
              </a:rPr>
              <a:t>There are 11 airports </a:t>
            </a:r>
            <a:r>
              <a:rPr kumimoji="0" lang="en-GB" sz="1050" b="0" i="0" u="none" strike="noStrike" kern="1200" cap="none" spc="0" normalizeH="0" baseline="0" noProof="0" dirty="0">
                <a:ln>
                  <a:noFill/>
                </a:ln>
                <a:solidFill>
                  <a:srgbClr val="00425F"/>
                </a:solidFill>
                <a:effectLst/>
                <a:uLnTx/>
                <a:uFillTx/>
                <a:latin typeface="Montserrat" pitchFamily="2" charset="-52"/>
                <a:ea typeface="+mn-ea"/>
                <a:cs typeface="+mn-cs"/>
              </a:rPr>
              <a:t>throughout the country, the main ones being Tashkent, Samarkand and Bukhara.</a:t>
            </a: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2" name="TextBox 11"/>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644</Words>
  <Application>Microsoft Office PowerPoint</Application>
  <PresentationFormat>Широкоэкранный</PresentationFormat>
  <Paragraphs>116</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Establishment of a school that meets international IB (International Baccalaureate ) standards</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Расширение производства инфузионных растворов</dc:title>
  <dc:creator>Admin</dc:creator>
  <cp:lastModifiedBy>Admin</cp:lastModifiedBy>
  <cp:revision>43</cp:revision>
  <dcterms:created xsi:type="dcterms:W3CDTF">2025-05-23T13:06:00Z</dcterms:created>
  <dcterms:modified xsi:type="dcterms:W3CDTF">2025-06-10T14:14:41Z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FB93EDB287C747A099A970483234BBBA_13</vt:lpwstr>
  </property>
  <property fmtid="{D5CDD505-2E9C-101B-9397-08002B2CF9AE}" pid="3" name="KSOProductBuildVer">
    <vt:lpwstr>1049-12.2.0.21179</vt:lpwstr>
  </property>
</Properties>
</file>