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509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6A6A6"/>
    <a:srgbClr val="CCEBEE"/>
    <a:srgbClr val="2C637B"/>
    <a:srgbClr val="598497"/>
    <a:srgbClr val="84A4B2"/>
    <a:srgbClr val="00425F"/>
    <a:srgbClr val="8FD7CD"/>
    <a:srgbClr val="3C6E85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2" autoAdjust="0"/>
    <p:restoredTop sz="96265" autoAdjust="0"/>
  </p:normalViewPr>
  <p:slideViewPr>
    <p:cSldViewPr snapToGrid="0">
      <p:cViewPr varScale="1">
        <p:scale>
          <a:sx n="114" d="100"/>
          <a:sy n="114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>
              <a:latin typeface="Montserrat" pitchFamily="2" charset="-52"/>
            </a:rPr>
            <a:t>10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education: 12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</a:t>
          </a:r>
          <a:r>
            <a:rPr lang="ru-RU" sz="1400" dirty="0">
              <a:latin typeface="Montserrat" pitchFamily="2" charset="-52"/>
            </a:rPr>
            <a:t>2 000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676807" y="-412892"/>
          <a:ext cx="3194930" cy="3194930"/>
        </a:xfrm>
        <a:prstGeom prst="blockArc">
          <a:avLst>
            <a:gd name="adj1" fmla="val 18900000"/>
            <a:gd name="adj2" fmla="val 2700000"/>
            <a:gd name="adj3" fmla="val 676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33113" y="236914"/>
          <a:ext cx="4293725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>
              <a:latin typeface="Montserrat" pitchFamily="2" charset="-52"/>
            </a:rPr>
            <a:t>10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33113" y="236914"/>
        <a:ext cx="4293725" cy="473829"/>
      </dsp:txXfrm>
    </dsp:sp>
    <dsp:sp modelId="{1AAE0AB9-ACE3-4492-8DE1-6280EC809071}">
      <dsp:nvSpPr>
        <dsp:cNvPr id="0" name=""/>
        <dsp:cNvSpPr/>
      </dsp:nvSpPr>
      <dsp:spPr>
        <a:xfrm>
          <a:off x="36970" y="177685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505350" y="947658"/>
          <a:ext cx="4121488" cy="473829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education: 12</a:t>
          </a:r>
        </a:p>
      </dsp:txBody>
      <dsp:txXfrm>
        <a:off x="505350" y="947658"/>
        <a:ext cx="4121488" cy="473829"/>
      </dsp:txXfrm>
    </dsp:sp>
    <dsp:sp modelId="{90A6ED45-F69D-4D83-8032-BAB57996FAD0}">
      <dsp:nvSpPr>
        <dsp:cNvPr id="0" name=""/>
        <dsp:cNvSpPr/>
      </dsp:nvSpPr>
      <dsp:spPr>
        <a:xfrm>
          <a:off x="209207" y="888429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33113" y="1658401"/>
          <a:ext cx="4293725" cy="473829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610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</a:t>
          </a:r>
          <a:r>
            <a:rPr lang="ru-RU" sz="1400" kern="1200" dirty="0">
              <a:latin typeface="Montserrat" pitchFamily="2" charset="-52"/>
            </a:rPr>
            <a:t>2 000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33113" y="1658401"/>
        <a:ext cx="4293725" cy="473829"/>
      </dsp:txXfrm>
    </dsp:sp>
    <dsp:sp modelId="{99625505-F78B-4C03-8E72-16BD5AE51518}">
      <dsp:nvSpPr>
        <dsp:cNvPr id="0" name=""/>
        <dsp:cNvSpPr/>
      </dsp:nvSpPr>
      <dsp:spPr>
        <a:xfrm>
          <a:off x="36970" y="1599172"/>
          <a:ext cx="592286" cy="5922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diagramQuickStyle" Target="../diagrams/quickStyle2.xml"/><Relationship Id="rId18" Type="http://schemas.openxmlformats.org/officeDocument/2006/relationships/image" Target="../media/image2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diagramLayout" Target="../diagrams/layout2.xml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diagramData" Target="../diagrams/data2.xml"/><Relationship Id="rId5" Type="http://schemas.openxmlformats.org/officeDocument/2006/relationships/image" Target="../media/image8.png"/><Relationship Id="rId15" Type="http://schemas.microsoft.com/office/2007/relationships/diagramDrawing" Target="../diagrams/drawing2.xml"/><Relationship Id="rId10" Type="http://schemas.openxmlformats.org/officeDocument/2006/relationships/image" Target="../media/image12.png"/><Relationship Id="rId19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diagramColors" Target="../diagrams/colors2.xml"/><Relationship Id="rId2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object 2">
            <a:extLst>
              <a:ext uri="{FF2B5EF4-FFF2-40B4-BE49-F238E27FC236}">
                <a16:creationId xmlns:a16="http://schemas.microsoft.com/office/drawing/2014/main" id="{6005E512-A9F4-4115-836E-E9485BC95FF9}"/>
              </a:ext>
            </a:extLst>
          </p:cNvPr>
          <p:cNvGrpSpPr/>
          <p:nvPr/>
        </p:nvGrpSpPr>
        <p:grpSpPr>
          <a:xfrm>
            <a:off x="4533263" y="878252"/>
            <a:ext cx="7611111" cy="5703523"/>
            <a:chOff x="0" y="3962400"/>
            <a:chExt cx="7560309" cy="5181600"/>
          </a:xfrm>
        </p:grpSpPr>
        <p:sp>
          <p:nvSpPr>
            <p:cNvPr id="65" name="object 3">
              <a:extLst>
                <a:ext uri="{FF2B5EF4-FFF2-40B4-BE49-F238E27FC236}">
                  <a16:creationId xmlns:a16="http://schemas.microsoft.com/office/drawing/2014/main" id="{D64F43A3-A2A1-4CE7-90F6-023989FAB10D}"/>
                </a:ext>
              </a:extLst>
            </p:cNvPr>
            <p:cNvSpPr/>
            <p:nvPr/>
          </p:nvSpPr>
          <p:spPr>
            <a:xfrm>
              <a:off x="0" y="3962400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67" name="object 4">
              <a:extLst>
                <a:ext uri="{FF2B5EF4-FFF2-40B4-BE49-F238E27FC236}">
                  <a16:creationId xmlns:a16="http://schemas.microsoft.com/office/drawing/2014/main" id="{814F4E57-5533-4B30-81C7-BF38DC003DBB}"/>
                </a:ext>
              </a:extLst>
            </p:cNvPr>
            <p:cNvSpPr/>
            <p:nvPr/>
          </p:nvSpPr>
          <p:spPr>
            <a:xfrm>
              <a:off x="539584" y="4985282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grpSp>
        <p:nvGrpSpPr>
          <p:cNvPr id="57" name="object 5">
            <a:extLst>
              <a:ext uri="{FF2B5EF4-FFF2-40B4-BE49-F238E27FC236}">
                <a16:creationId xmlns:a16="http://schemas.microsoft.com/office/drawing/2014/main" id="{25BA3721-640C-43B0-A729-BA335CA98EA1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0" name="object 6">
              <a:extLst>
                <a:ext uri="{FF2B5EF4-FFF2-40B4-BE49-F238E27FC236}">
                  <a16:creationId xmlns:a16="http://schemas.microsoft.com/office/drawing/2014/main" id="{5CFDCDFD-298B-40D2-A7AF-A94939D2C45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7">
              <a:extLst>
                <a:ext uri="{FF2B5EF4-FFF2-40B4-BE49-F238E27FC236}">
                  <a16:creationId xmlns:a16="http://schemas.microsoft.com/office/drawing/2014/main" id="{687B5D8A-8A03-4197-B9E7-A79105225D57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457922" y="198418"/>
            <a:ext cx="6753122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basalt fabric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67593" y="1274111"/>
            <a:ext cx="2311417" cy="54732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241313" marR="5080" indent="-228612">
              <a:lnSpc>
                <a:spcPct val="113599"/>
              </a:lnSpc>
              <a:spcBef>
                <a:spcPts val="600"/>
              </a:spcBef>
              <a:spcAft>
                <a:spcPts val="600"/>
              </a:spcAft>
              <a:buChar char="•"/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basalt fabric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30799" y="1207436"/>
            <a:ext cx="1250676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240677" indent="-227977">
              <a:spcBef>
                <a:spcPts val="600"/>
              </a:spcBef>
              <a:spcAft>
                <a:spcPts val="600"/>
              </a:spcAft>
              <a:buChar char="•"/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03009" y="2100973"/>
            <a:ext cx="1535885" cy="68993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</a:t>
            </a:r>
            <a:r>
              <a:rPr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rocurement</a:t>
            </a:r>
            <a:endParaRPr sz="1100" dirty="0">
              <a:latin typeface="Montserrat" pitchFamily="2" charset="-52"/>
              <a:cs typeface="Arial MT"/>
            </a:endParaRPr>
          </a:p>
          <a:p>
            <a:pPr marL="12701" marR="5080"/>
            <a:r>
              <a:rPr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of</a:t>
            </a:r>
            <a:r>
              <a:rPr sz="1100" spc="115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material</a:t>
            </a:r>
            <a:r>
              <a:rPr lang="uz-Latn-UZ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s</a:t>
            </a:r>
            <a:b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(</a:t>
            </a:r>
            <a:r>
              <a:rPr lang="en-US" sz="1000" i="1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basalt rock</a:t>
            </a:r>
            <a:br>
              <a:rPr lang="en-US" sz="1000" i="1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en-US" sz="1000" i="1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and </a:t>
            </a:r>
            <a:r>
              <a:rPr sz="1000" i="1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etc</a:t>
            </a:r>
            <a:r>
              <a:rPr sz="10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.</a:t>
            </a:r>
            <a:r>
              <a:rPr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)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31068" y="2270720"/>
            <a:ext cx="134932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Basalt rock melting</a:t>
            </a: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53433" y="2276986"/>
            <a:ext cx="126527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Fiber extrusion and weaving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152501" y="2258298"/>
            <a:ext cx="1349324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Quality control</a:t>
            </a:r>
            <a:r>
              <a:rPr lang="uz-Latn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</a:br>
            <a:r>
              <a:rPr lang="uz-Latn-UZ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and </a:t>
            </a: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packaging</a:t>
            </a: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2998834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6032435" y="3576540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production lines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032436" y="4012457"/>
            <a:ext cx="1950085" cy="72840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Basalt fabric use: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- construction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- automotive</a:t>
            </a:r>
          </a:p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- aerospace</a:t>
            </a: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317919" y="4293877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319547" y="3459769"/>
            <a:ext cx="2732182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Mainly 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5 neighbor markets</a:t>
            </a:r>
          </a:p>
          <a:p>
            <a:pPr marL="12701">
              <a:spcBef>
                <a:spcPts val="100"/>
              </a:spcBef>
            </a:pP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320127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320127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29503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291023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399499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b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lang="ru-RU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thsd</a:t>
            </a:r>
            <a:r>
              <a:rPr lang="uz-Cyrl-UZ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tons</a:t>
            </a:r>
            <a:r>
              <a:rPr lang="uz-Cyrl-UZ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 basalt fabric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3" y="1697005"/>
            <a:ext cx="4901760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basalt fabric 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07418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074188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3994300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1" name="object 29">
            <a:extLst>
              <a:ext uri="{FF2B5EF4-FFF2-40B4-BE49-F238E27FC236}">
                <a16:creationId xmlns:a16="http://schemas.microsoft.com/office/drawing/2014/main" id="{AB86DC1C-171B-4244-88B7-BEB28DB2FD6C}"/>
              </a:ext>
            </a:extLst>
          </p:cNvPr>
          <p:cNvSpPr txBox="1"/>
          <p:nvPr/>
        </p:nvSpPr>
        <p:spPr>
          <a:xfrm>
            <a:off x="5076473" y="4903539"/>
            <a:ext cx="5979454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basalt fabrics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B47461AB-A01D-4CF2-ACE5-FBE980B2B657}"/>
              </a:ext>
            </a:extLst>
          </p:cNvPr>
          <p:cNvCxnSpPr>
            <a:cxnSpLocks/>
          </p:cNvCxnSpPr>
          <p:nvPr/>
        </p:nvCxnSpPr>
        <p:spPr>
          <a:xfrm>
            <a:off x="5392927" y="5683467"/>
            <a:ext cx="5004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793740B3-FA08-41BC-B07A-A46995DA5323}"/>
              </a:ext>
            </a:extLst>
          </p:cNvPr>
          <p:cNvCxnSpPr>
            <a:cxnSpLocks/>
          </p:cNvCxnSpPr>
          <p:nvPr/>
        </p:nvCxnSpPr>
        <p:spPr>
          <a:xfrm>
            <a:off x="5402452" y="6126879"/>
            <a:ext cx="5004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3AB44AD9-BAEB-47DF-A31D-2349CC07AAA3}"/>
              </a:ext>
            </a:extLst>
          </p:cNvPr>
          <p:cNvSpPr/>
          <p:nvPr/>
        </p:nvSpPr>
        <p:spPr>
          <a:xfrm>
            <a:off x="5905923" y="5751101"/>
            <a:ext cx="8611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23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thsd 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DD7A7EAE-0771-4477-8AA2-89874CB4D751}"/>
              </a:ext>
            </a:extLst>
          </p:cNvPr>
          <p:cNvSpPr/>
          <p:nvPr/>
        </p:nvSpPr>
        <p:spPr>
          <a:xfrm>
            <a:off x="7551954" y="5745813"/>
            <a:ext cx="86113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26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thsd 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id="{456AC6CE-EF14-4BE2-9CF7-F17721A78C02}"/>
              </a:ext>
            </a:extLst>
          </p:cNvPr>
          <p:cNvSpPr/>
          <p:nvPr/>
        </p:nvSpPr>
        <p:spPr>
          <a:xfrm>
            <a:off x="6035406" y="5304465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id="{1BDCBD5D-ECA9-4C6A-A38C-A5EB178AE59B}"/>
              </a:ext>
            </a:extLst>
          </p:cNvPr>
          <p:cNvSpPr/>
          <p:nvPr/>
        </p:nvSpPr>
        <p:spPr>
          <a:xfrm>
            <a:off x="7527353" y="5314471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2065910-EF5E-4214-8A0E-F54B1BC952E2}"/>
              </a:ext>
            </a:extLst>
          </p:cNvPr>
          <p:cNvSpPr/>
          <p:nvPr/>
        </p:nvSpPr>
        <p:spPr>
          <a:xfrm>
            <a:off x="4828779" y="5703520"/>
            <a:ext cx="396000" cy="39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20680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411640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4EAD265B-9F84-4117-9717-24AC80183FBD}"/>
              </a:ext>
            </a:extLst>
          </p:cNvPr>
          <p:cNvCxnSpPr>
            <a:cxnSpLocks/>
          </p:cNvCxnSpPr>
          <p:nvPr/>
        </p:nvCxnSpPr>
        <p:spPr>
          <a:xfrm>
            <a:off x="5076473" y="5180342"/>
            <a:ext cx="5292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84F826F6-4DED-4B75-B2CC-650EA7DEE96C}"/>
              </a:ext>
            </a:extLst>
          </p:cNvPr>
          <p:cNvSpPr/>
          <p:nvPr/>
        </p:nvSpPr>
        <p:spPr>
          <a:xfrm>
            <a:off x="9013367" y="5314471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929486A8-7917-4AA4-92A5-164C17EB0263}"/>
              </a:ext>
            </a:extLst>
          </p:cNvPr>
          <p:cNvSpPr/>
          <p:nvPr/>
        </p:nvSpPr>
        <p:spPr>
          <a:xfrm>
            <a:off x="9256903" y="5729832"/>
            <a:ext cx="93006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130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thsd 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tons</a:t>
            </a:r>
            <a:endParaRPr lang="uz-Cyrl-UZ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6" name="object 24">
            <a:extLst>
              <a:ext uri="{FF2B5EF4-FFF2-40B4-BE49-F238E27FC236}">
                <a16:creationId xmlns:a16="http://schemas.microsoft.com/office/drawing/2014/main" id="{E5526397-5187-4428-AB07-4ACB964D0E2D}"/>
              </a:ext>
            </a:extLst>
          </p:cNvPr>
          <p:cNvSpPr txBox="1"/>
          <p:nvPr/>
        </p:nvSpPr>
        <p:spPr>
          <a:xfrm>
            <a:off x="318748" y="5566435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7 cents/kWh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cents/m³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8" name="object 24">
            <a:extLst>
              <a:ext uri="{FF2B5EF4-FFF2-40B4-BE49-F238E27FC236}">
                <a16:creationId xmlns:a16="http://schemas.microsoft.com/office/drawing/2014/main" id="{ED3A9351-217F-4334-8FC4-3ABD3C2F2F58}"/>
              </a:ext>
            </a:extLst>
          </p:cNvPr>
          <p:cNvSpPr txBox="1"/>
          <p:nvPr/>
        </p:nvSpPr>
        <p:spPr>
          <a:xfrm>
            <a:off x="296759" y="1973300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and 4 TIZs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69" name="Схема 68">
            <a:extLst>
              <a:ext uri="{FF2B5EF4-FFF2-40B4-BE49-F238E27FC236}">
                <a16:creationId xmlns:a16="http://schemas.microsoft.com/office/drawing/2014/main" id="{B3C5A0DD-1C58-4BEE-B4C5-7B9A634A69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3423923"/>
              </p:ext>
            </p:extLst>
          </p:nvPr>
        </p:nvGraphicFramePr>
        <p:xfrm>
          <a:off x="223226" y="3672736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4931D3-6422-479D-96F4-2FF60DEF32E2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124" y="3413743"/>
            <a:ext cx="430040" cy="4300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DA56FDB-53FC-4ACC-91B1-4B504EDC306C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86" y="4192402"/>
            <a:ext cx="406574" cy="4065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CEDF4C-B929-4482-9E7D-A93BFE5B0211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61" y="5749822"/>
            <a:ext cx="280567" cy="28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object 7">
            <a:extLst>
              <a:ext uri="{FF2B5EF4-FFF2-40B4-BE49-F238E27FC236}">
                <a16:creationId xmlns:a16="http://schemas.microsoft.com/office/drawing/2014/main" id="{A6328C3F-D482-4F09-BFAB-DD99DB34F301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465765" y="218306"/>
            <a:ext cx="6188110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 invite to invest in textile production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 flipV="1">
            <a:off x="198146" y="1512122"/>
            <a:ext cx="5882351" cy="52856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9735" y="1088139"/>
            <a:ext cx="626618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basalt fabric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451114"/>
              </p:ext>
            </p:extLst>
          </p:nvPr>
        </p:nvGraphicFramePr>
        <p:xfrm>
          <a:off x="184849" y="2135665"/>
          <a:ext cx="653402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506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633506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633506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633506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505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USA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383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       4,5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Sweden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199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    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        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kern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 MT"/>
                        </a:rPr>
                        <a:t>Germany</a:t>
                      </a:r>
                      <a:endParaRPr sz="1200" kern="1200" spc="-1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187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        25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Mexico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168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0,7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Belgium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143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17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Czech Republic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138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  3,5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20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834072"/>
                  </a:ext>
                </a:extLst>
              </a:tr>
            </a:tbl>
          </a:graphicData>
        </a:graphic>
      </p:graphicFrame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843678" y="1778327"/>
            <a:ext cx="1264920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basalt fabric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uz-Cyrl-UZ"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3536412" y="177261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117560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sz="800" spc="1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kWh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841044" y="2200536"/>
            <a:ext cx="868819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841044" y="2469498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841044" y="2754982"/>
            <a:ext cx="54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841044" y="3030208"/>
            <a:ext cx="36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841043" y="3304493"/>
            <a:ext cx="21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836596" y="3566869"/>
            <a:ext cx="144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844057" y="3846761"/>
            <a:ext cx="7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3466825" y="2200536"/>
            <a:ext cx="54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3466826" y="2747942"/>
            <a:ext cx="11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3469714" y="2482584"/>
            <a:ext cx="1260000" cy="128545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3466826" y="3033671"/>
            <a:ext cx="100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3468127" y="3307957"/>
            <a:ext cx="28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3470001" y="3583689"/>
            <a:ext cx="100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3469324" y="3850225"/>
            <a:ext cx="100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834548" y="4078250"/>
            <a:ext cx="91628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107873" y="2205929"/>
            <a:ext cx="61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100782" y="2482583"/>
            <a:ext cx="46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109087" y="2747941"/>
            <a:ext cx="12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107872" y="3033671"/>
            <a:ext cx="129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107873" y="3307956"/>
            <a:ext cx="468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109087" y="3581778"/>
            <a:ext cx="90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107873" y="3850224"/>
            <a:ext cx="1080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02910" y="4643068"/>
            <a:ext cx="6563519" cy="1961819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textile products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Stable economical and political situation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Availability of skilled &amp; unskilled labor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Building on existing infrastructure and distribution networks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- Infrastructure development at state cost*</a:t>
            </a:r>
            <a:endParaRPr lang="ru-RU" sz="1200" spc="-10" dirty="0">
              <a:solidFill>
                <a:srgbClr val="00425F"/>
              </a:solidFill>
              <a:latin typeface="Montserrat" pitchFamily="2" charset="-52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- </a:t>
            </a: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Incentives: Free economic  zones offer tax breaks on land, CIT, water.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32" name="object 2">
            <a:extLst>
              <a:ext uri="{FF2B5EF4-FFF2-40B4-BE49-F238E27FC236}">
                <a16:creationId xmlns:a16="http://schemas.microsoft.com/office/drawing/2014/main" id="{2DF0A460-CFF6-496B-B0A6-5ED66E867B41}"/>
              </a:ext>
            </a:extLst>
          </p:cNvPr>
          <p:cNvSpPr/>
          <p:nvPr/>
        </p:nvSpPr>
        <p:spPr>
          <a:xfrm>
            <a:off x="7059280" y="2086066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026" name="Picture 2" descr="Китай ">
            <a:extLst>
              <a:ext uri="{FF2B5EF4-FFF2-40B4-BE49-F238E27FC236}">
                <a16:creationId xmlns:a16="http://schemas.microsoft.com/office/drawing/2014/main" id="{891E1E03-283F-4FEC-A77C-E3EF53456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1" y="217347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Турция ">
            <a:extLst>
              <a:ext uri="{FF2B5EF4-FFF2-40B4-BE49-F238E27FC236}">
                <a16:creationId xmlns:a16="http://schemas.microsoft.com/office/drawing/2014/main" id="{77EBCFFB-EB00-47DD-833A-042388078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1" y="2472017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Узбекистан ">
            <a:extLst>
              <a:ext uri="{FF2B5EF4-FFF2-40B4-BE49-F238E27FC236}">
                <a16:creationId xmlns:a16="http://schemas.microsoft.com/office/drawing/2014/main" id="{69AAEABF-0956-41A1-B7D9-9FC3C32B1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41" y="4108463"/>
            <a:ext cx="169200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object 20">
            <a:extLst>
              <a:ext uri="{FF2B5EF4-FFF2-40B4-BE49-F238E27FC236}">
                <a16:creationId xmlns:a16="http://schemas.microsoft.com/office/drawing/2014/main" id="{A170B8E1-00C3-4BA3-8DA7-40240D103B20}"/>
              </a:ext>
            </a:extLst>
          </p:cNvPr>
          <p:cNvSpPr/>
          <p:nvPr/>
        </p:nvSpPr>
        <p:spPr>
          <a:xfrm>
            <a:off x="1841044" y="4120140"/>
            <a:ext cx="36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3" name="object 20">
            <a:extLst>
              <a:ext uri="{FF2B5EF4-FFF2-40B4-BE49-F238E27FC236}">
                <a16:creationId xmlns:a16="http://schemas.microsoft.com/office/drawing/2014/main" id="{7EBBDC8A-B2ED-468D-9312-17B465E58F57}"/>
              </a:ext>
            </a:extLst>
          </p:cNvPr>
          <p:cNvSpPr/>
          <p:nvPr/>
        </p:nvSpPr>
        <p:spPr>
          <a:xfrm>
            <a:off x="3466538" y="4127546"/>
            <a:ext cx="193162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AB4900F4-D7D0-4F14-9293-940D1AD4E363}"/>
              </a:ext>
            </a:extLst>
          </p:cNvPr>
          <p:cNvSpPr/>
          <p:nvPr/>
        </p:nvSpPr>
        <p:spPr>
          <a:xfrm>
            <a:off x="5107871" y="4123602"/>
            <a:ext cx="252000" cy="1440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2070" name="Picture 22" descr="Flag Usa Round Icon Badge United Stock Vector (Royalty Free) 1242343660 |  Shutterstock">
            <a:extLst>
              <a:ext uri="{FF2B5EF4-FFF2-40B4-BE49-F238E27FC236}">
                <a16:creationId xmlns:a16="http://schemas.microsoft.com/office/drawing/2014/main" id="{741EE189-3AC6-46E1-A4C3-AB37DA95A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233" b="90116" l="9898" r="89420">
                        <a14:foregroundMark x1="25162" y1="82087" x2="17915" y2="71006"/>
                        <a14:foregroundMark x1="28948" y1="87874" x2="26918" y2="84771"/>
                        <a14:foregroundMark x1="30034" y1="89535" x2="29252" y2="88339"/>
                        <a14:foregroundMark x1="13965" y1="49215" x2="12628" y2="39535"/>
                        <a14:foregroundMark x1="12628" y1="39535" x2="22526" y2="15116"/>
                        <a14:foregroundMark x1="22526" y1="15116" x2="38567" y2="5233"/>
                        <a14:foregroundMark x1="38567" y1="5233" x2="55290" y2="15116"/>
                        <a14:foregroundMark x1="55290" y1="15116" x2="63823" y2="43605"/>
                        <a14:foregroundMark x1="63823" y1="43605" x2="59044" y2="72093"/>
                        <a14:foregroundMark x1="48347" y1="84675" x2="44710" y2="88953"/>
                        <a14:foregroundMark x1="59044" y1="72093" x2="54640" y2="77273"/>
                        <a14:foregroundMark x1="44710" y1="88953" x2="30375" y2="89535"/>
                        <a14:foregroundMark x1="24366" y1="84207" x2="22184" y2="81977"/>
                        <a14:foregroundMark x1="29010" y1="88953" x2="27782" y2="87698"/>
                        <a14:foregroundMark x1="27932" y1="81562" x2="21502" y2="65698"/>
                        <a14:foregroundMark x1="31399" y1="90116" x2="28032" y2="81808"/>
                        <a14:foregroundMark x1="21502" y1="65698" x2="26621" y2="37209"/>
                        <a14:foregroundMark x1="26621" y1="37209" x2="30717" y2="66279"/>
                        <a14:foregroundMark x1="30717" y1="66279" x2="48464" y2="72093"/>
                        <a14:foregroundMark x1="48464" y1="72093" x2="39590" y2="43605"/>
                        <a14:foregroundMark x1="39590" y1="43605" x2="23208" y2="68605"/>
                        <a14:foregroundMark x1="23208" y1="68605" x2="56997" y2="52907"/>
                        <a14:foregroundMark x1="56997" y1="52907" x2="35154" y2="65116"/>
                        <a14:foregroundMark x1="35154" y1="65116" x2="40614" y2="65116"/>
                        <a14:foregroundMark x1="56431" y1="79964" x2="56655" y2="79651"/>
                        <a14:foregroundMark x1="62457" y1="40698" x2="39249" y2="40698"/>
                        <a14:foregroundMark x1="30717" y1="6395" x2="30034" y2="5814"/>
                        <a14:foregroundMark x1="16724" y1="24419" x2="15017" y2="27907"/>
                        <a14:foregroundMark x1="62799" y1="61047" x2="63481" y2="38953"/>
                        <a14:foregroundMark x1="62457" y1="29651" x2="63823" y2="59884"/>
                        <a14:foregroundMark x1="63823" y1="59884" x2="55966" y2="79266"/>
                        <a14:foregroundMark x1="24558" y1="84857" x2="16803" y2="71647"/>
                        <a14:foregroundMark x1="22867" y1="54651" x2="13311" y2="52907"/>
                        <a14:foregroundMark x1="54266" y1="80814" x2="36860" y2="84302"/>
                        <a14:foregroundMark x1="36860" y1="84302" x2="30717" y2="82558"/>
                        <a14:backgroundMark x1="10580" y1="51163" x2="15017" y2="72674"/>
                        <a14:backgroundMark x1="63481" y1="63372" x2="64164" y2="59884"/>
                        <a14:backgroundMark x1="64164" y1="60465" x2="64505" y2="58721"/>
                        <a14:backgroundMark x1="64164" y1="58721" x2="64505" y2="57558"/>
                        <a14:backgroundMark x1="56997" y1="80814" x2="55254" y2="83260"/>
                        <a14:backgroundMark x1="29010" y1="91860" x2="25939" y2="89535"/>
                        <a14:backgroundMark x1="29693" y1="91860" x2="29693" y2="90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02" t="1435" r="34264" b="5232"/>
          <a:stretch/>
        </p:blipFill>
        <p:spPr bwMode="auto">
          <a:xfrm>
            <a:off x="225943" y="3575355"/>
            <a:ext cx="167796" cy="16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0814CFBE-5F6B-49F3-8CC5-79E91F66F117}"/>
              </a:ext>
            </a:extLst>
          </p:cNvPr>
          <p:cNvSpPr txBox="1"/>
          <p:nvPr/>
        </p:nvSpPr>
        <p:spPr>
          <a:xfrm>
            <a:off x="6819511" y="702949"/>
            <a:ext cx="211500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Trade agreements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211" name="Овал 210">
            <a:extLst>
              <a:ext uri="{FF2B5EF4-FFF2-40B4-BE49-F238E27FC236}">
                <a16:creationId xmlns:a16="http://schemas.microsoft.com/office/drawing/2014/main" id="{D25AECBF-59C2-4FB0-ACDD-4DFA23A0145E}"/>
              </a:ext>
            </a:extLst>
          </p:cNvPr>
          <p:cNvSpPr/>
          <p:nvPr/>
        </p:nvSpPr>
        <p:spPr>
          <a:xfrm>
            <a:off x="9552517" y="1277079"/>
            <a:ext cx="648000" cy="648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Овал 211">
            <a:extLst>
              <a:ext uri="{FF2B5EF4-FFF2-40B4-BE49-F238E27FC236}">
                <a16:creationId xmlns:a16="http://schemas.microsoft.com/office/drawing/2014/main" id="{DD76A07F-7C12-446C-ACD6-F2145B424E9A}"/>
              </a:ext>
            </a:extLst>
          </p:cNvPr>
          <p:cNvSpPr/>
          <p:nvPr/>
        </p:nvSpPr>
        <p:spPr>
          <a:xfrm>
            <a:off x="7032733" y="1277079"/>
            <a:ext cx="648000" cy="6480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3" name="object 31">
            <a:extLst>
              <a:ext uri="{FF2B5EF4-FFF2-40B4-BE49-F238E27FC236}">
                <a16:creationId xmlns:a16="http://schemas.microsoft.com/office/drawing/2014/main" id="{87795D3B-308C-4D8A-A4E8-9C35173E9788}"/>
              </a:ext>
            </a:extLst>
          </p:cNvPr>
          <p:cNvSpPr txBox="1"/>
          <p:nvPr/>
        </p:nvSpPr>
        <p:spPr>
          <a:xfrm>
            <a:off x="7837377" y="1165413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GSP+ agreement allows to export to EU at reduced or zero tariff for </a:t>
            </a:r>
            <a:br>
              <a:rPr lang="en-US" sz="110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6 200 products.</a:t>
            </a:r>
          </a:p>
        </p:txBody>
      </p:sp>
      <p:sp>
        <p:nvSpPr>
          <p:cNvPr id="214" name="object 31">
            <a:extLst>
              <a:ext uri="{FF2B5EF4-FFF2-40B4-BE49-F238E27FC236}">
                <a16:creationId xmlns:a16="http://schemas.microsoft.com/office/drawing/2014/main" id="{1A95F4D5-6CA3-46C6-8224-E657A54939AC}"/>
              </a:ext>
            </a:extLst>
          </p:cNvPr>
          <p:cNvSpPr txBox="1"/>
          <p:nvPr/>
        </p:nvSpPr>
        <p:spPr>
          <a:xfrm>
            <a:off x="10398970" y="1155888"/>
            <a:ext cx="1480185" cy="85920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CIS Free Trade Agreement creates more integrated and open market with CIS countries.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252" name="Схема 251">
            <a:extLst>
              <a:ext uri="{FF2B5EF4-FFF2-40B4-BE49-F238E27FC236}">
                <a16:creationId xmlns:a16="http://schemas.microsoft.com/office/drawing/2014/main" id="{A414067D-EC7D-4D0D-89E3-D8E26C6F64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6510140"/>
              </p:ext>
            </p:extLst>
          </p:nvPr>
        </p:nvGraphicFramePr>
        <p:xfrm>
          <a:off x="7333833" y="4529230"/>
          <a:ext cx="4655257" cy="236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256" name="TextBox 255">
            <a:extLst>
              <a:ext uri="{FF2B5EF4-FFF2-40B4-BE49-F238E27FC236}">
                <a16:creationId xmlns:a16="http://schemas.microsoft.com/office/drawing/2014/main" id="{13CC2DA5-2F53-480F-80EB-846260AE4304}"/>
              </a:ext>
            </a:extLst>
          </p:cNvPr>
          <p:cNvSpPr txBox="1"/>
          <p:nvPr/>
        </p:nvSpPr>
        <p:spPr>
          <a:xfrm>
            <a:off x="6885908" y="4192201"/>
            <a:ext cx="504668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textile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BC3B14F4-CA2A-43EC-8472-A7C72ADC832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11" y="4824924"/>
            <a:ext cx="382138" cy="382138"/>
          </a:xfrm>
          <a:prstGeom prst="rect">
            <a:avLst/>
          </a:prstGeom>
        </p:spPr>
      </p:pic>
      <p:pic>
        <p:nvPicPr>
          <p:cNvPr id="152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4CEE669B-08A2-458E-839E-E5FA1B979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717" y="5488521"/>
            <a:ext cx="414700" cy="4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6" descr="Рабочие ">
            <a:extLst>
              <a:ext uri="{FF2B5EF4-FFF2-40B4-BE49-F238E27FC236}">
                <a16:creationId xmlns:a16="http://schemas.microsoft.com/office/drawing/2014/main" id="{2E635AF6-476E-448C-B6C8-B67D18D48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31315"/>
            <a:ext cx="390050" cy="39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object 2">
            <a:extLst>
              <a:ext uri="{FF2B5EF4-FFF2-40B4-BE49-F238E27FC236}">
                <a16:creationId xmlns:a16="http://schemas.microsoft.com/office/drawing/2014/main" id="{A2DDF22A-8DE5-4252-9965-E69189579726}"/>
              </a:ext>
            </a:extLst>
          </p:cNvPr>
          <p:cNvSpPr/>
          <p:nvPr/>
        </p:nvSpPr>
        <p:spPr>
          <a:xfrm>
            <a:off x="7059280" y="420574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pSp>
        <p:nvGrpSpPr>
          <p:cNvPr id="156" name="Graphic 4">
            <a:extLst>
              <a:ext uri="{FF2B5EF4-FFF2-40B4-BE49-F238E27FC236}">
                <a16:creationId xmlns:a16="http://schemas.microsoft.com/office/drawing/2014/main" id="{00F419F1-AC6B-44F6-B032-7D0D84DAFAA8}"/>
              </a:ext>
            </a:extLst>
          </p:cNvPr>
          <p:cNvGrpSpPr/>
          <p:nvPr/>
        </p:nvGrpSpPr>
        <p:grpSpPr>
          <a:xfrm>
            <a:off x="8109891" y="2236265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57" name="Freeform: Shape 6">
              <a:extLst>
                <a:ext uri="{FF2B5EF4-FFF2-40B4-BE49-F238E27FC236}">
                  <a16:creationId xmlns:a16="http://schemas.microsoft.com/office/drawing/2014/main" id="{AF2D7295-44AF-4F1A-9217-D8C9027A53E1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8" name="Freeform: Shape 7">
              <a:extLst>
                <a:ext uri="{FF2B5EF4-FFF2-40B4-BE49-F238E27FC236}">
                  <a16:creationId xmlns:a16="http://schemas.microsoft.com/office/drawing/2014/main" id="{584287CD-5DC3-4AB3-B992-5F111F8750A6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9" name="Freeform: Shape 8">
              <a:extLst>
                <a:ext uri="{FF2B5EF4-FFF2-40B4-BE49-F238E27FC236}">
                  <a16:creationId xmlns:a16="http://schemas.microsoft.com/office/drawing/2014/main" id="{3C27E531-3D18-4F4A-86C8-4BF540B4F58D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0" name="Freeform: Shape 9">
              <a:extLst>
                <a:ext uri="{FF2B5EF4-FFF2-40B4-BE49-F238E27FC236}">
                  <a16:creationId xmlns:a16="http://schemas.microsoft.com/office/drawing/2014/main" id="{ED92D470-BA6C-4F43-9A8B-A0F68347A1C7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1" name="Freeform: Shape 10">
              <a:extLst>
                <a:ext uri="{FF2B5EF4-FFF2-40B4-BE49-F238E27FC236}">
                  <a16:creationId xmlns:a16="http://schemas.microsoft.com/office/drawing/2014/main" id="{E9C30816-7AEB-478B-A9B4-8B8431F2CD5B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2" name="Freeform: Shape 11">
              <a:extLst>
                <a:ext uri="{FF2B5EF4-FFF2-40B4-BE49-F238E27FC236}">
                  <a16:creationId xmlns:a16="http://schemas.microsoft.com/office/drawing/2014/main" id="{328C2873-50ED-4061-800A-55371293CA09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3" name="Freeform: Shape 12">
              <a:extLst>
                <a:ext uri="{FF2B5EF4-FFF2-40B4-BE49-F238E27FC236}">
                  <a16:creationId xmlns:a16="http://schemas.microsoft.com/office/drawing/2014/main" id="{AB342999-9962-4C08-9609-DDB98C74C8BA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4" name="Freeform: Shape 13">
              <a:extLst>
                <a:ext uri="{FF2B5EF4-FFF2-40B4-BE49-F238E27FC236}">
                  <a16:creationId xmlns:a16="http://schemas.microsoft.com/office/drawing/2014/main" id="{4EE93157-B6F4-44C0-ACA3-F992FE7BC602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5" name="Freeform: Shape 14">
              <a:extLst>
                <a:ext uri="{FF2B5EF4-FFF2-40B4-BE49-F238E27FC236}">
                  <a16:creationId xmlns:a16="http://schemas.microsoft.com/office/drawing/2014/main" id="{426233DF-2F07-4FF5-9E6E-CA189FB17872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6" name="Freeform: Shape 15">
              <a:extLst>
                <a:ext uri="{FF2B5EF4-FFF2-40B4-BE49-F238E27FC236}">
                  <a16:creationId xmlns:a16="http://schemas.microsoft.com/office/drawing/2014/main" id="{8A56FC90-2EA0-46E5-9E9A-67F08225523A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67" name="Freeform: Shape 16">
              <a:extLst>
                <a:ext uri="{FF2B5EF4-FFF2-40B4-BE49-F238E27FC236}">
                  <a16:creationId xmlns:a16="http://schemas.microsoft.com/office/drawing/2014/main" id="{C40B2DCA-56A9-4AD3-8A9B-F537670A3EC8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8" name="Freeform: Shape 17">
              <a:extLst>
                <a:ext uri="{FF2B5EF4-FFF2-40B4-BE49-F238E27FC236}">
                  <a16:creationId xmlns:a16="http://schemas.microsoft.com/office/drawing/2014/main" id="{FC63A496-4623-499C-9AAC-ABC9CB38AE62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69" name="Freeform: Shape 18">
              <a:extLst>
                <a:ext uri="{FF2B5EF4-FFF2-40B4-BE49-F238E27FC236}">
                  <a16:creationId xmlns:a16="http://schemas.microsoft.com/office/drawing/2014/main" id="{6C098051-5E21-4335-8FE6-679EF97693E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70" name="Freeform: Shape 19">
              <a:extLst>
                <a:ext uri="{FF2B5EF4-FFF2-40B4-BE49-F238E27FC236}">
                  <a16:creationId xmlns:a16="http://schemas.microsoft.com/office/drawing/2014/main" id="{A79D4707-5F24-4CE1-A416-36417B551F9F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1" name="Freeform: Shape 20">
              <a:extLst>
                <a:ext uri="{FF2B5EF4-FFF2-40B4-BE49-F238E27FC236}">
                  <a16:creationId xmlns:a16="http://schemas.microsoft.com/office/drawing/2014/main" id="{D0B629CA-DECD-428B-9899-BB9A617476A0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2" name="Freeform: Shape 21">
              <a:extLst>
                <a:ext uri="{FF2B5EF4-FFF2-40B4-BE49-F238E27FC236}">
                  <a16:creationId xmlns:a16="http://schemas.microsoft.com/office/drawing/2014/main" id="{D1B72D23-E69F-4C62-B12E-52FE7882F404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73" name="Freeform: Shape 22">
              <a:extLst>
                <a:ext uri="{FF2B5EF4-FFF2-40B4-BE49-F238E27FC236}">
                  <a16:creationId xmlns:a16="http://schemas.microsoft.com/office/drawing/2014/main" id="{736DC20F-288A-4D84-AC57-2C4826EC1617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74" name="Table 24">
            <a:extLst>
              <a:ext uri="{FF2B5EF4-FFF2-40B4-BE49-F238E27FC236}">
                <a16:creationId xmlns:a16="http://schemas.microsoft.com/office/drawing/2014/main" id="{18292627-B3D5-41D2-873B-904DBC9EF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108112"/>
              </p:ext>
            </p:extLst>
          </p:nvPr>
        </p:nvGraphicFramePr>
        <p:xfrm>
          <a:off x="7116825" y="3315436"/>
          <a:ext cx="141468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12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5856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rgbClr val="00425F"/>
                          </a:solidFill>
                          <a:latin typeface="Montserrat" pitchFamily="2" charset="-52"/>
                        </a:rPr>
                        <a:t>Andijan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4 200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2,9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75" name="Rectangle 21">
            <a:extLst>
              <a:ext uri="{FF2B5EF4-FFF2-40B4-BE49-F238E27FC236}">
                <a16:creationId xmlns:a16="http://schemas.microsoft.com/office/drawing/2014/main" id="{D1E076FE-2AA1-4060-91F3-EECA04C3D020}"/>
              </a:ext>
            </a:extLst>
          </p:cNvPr>
          <p:cNvSpPr/>
          <p:nvPr/>
        </p:nvSpPr>
        <p:spPr>
          <a:xfrm>
            <a:off x="10303286" y="2364541"/>
            <a:ext cx="1127214" cy="275448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Andijan region</a:t>
            </a:r>
          </a:p>
        </p:txBody>
      </p:sp>
      <p:cxnSp>
        <p:nvCxnSpPr>
          <p:cNvPr id="176" name="Connector: Elbow 26">
            <a:extLst>
              <a:ext uri="{FF2B5EF4-FFF2-40B4-BE49-F238E27FC236}">
                <a16:creationId xmlns:a16="http://schemas.microsoft.com/office/drawing/2014/main" id="{8A514CDB-F310-4131-9DE5-3D7434B497EB}"/>
              </a:ext>
            </a:extLst>
          </p:cNvPr>
          <p:cNvCxnSpPr>
            <a:cxnSpLocks/>
            <a:stCxn id="175" idx="2"/>
          </p:cNvCxnSpPr>
          <p:nvPr/>
        </p:nvCxnSpPr>
        <p:spPr>
          <a:xfrm rot="16200000" flipH="1">
            <a:off x="10649863" y="2857019"/>
            <a:ext cx="658222" cy="224162"/>
          </a:xfrm>
          <a:prstGeom prst="bentConnector3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TextBox 176">
            <a:extLst>
              <a:ext uri="{FF2B5EF4-FFF2-40B4-BE49-F238E27FC236}">
                <a16:creationId xmlns:a16="http://schemas.microsoft.com/office/drawing/2014/main" id="{D9730836-2EC9-4AC4-85BC-AF93F97D4F16}"/>
              </a:ext>
            </a:extLst>
          </p:cNvPr>
          <p:cNvSpPr txBox="1"/>
          <p:nvPr/>
        </p:nvSpPr>
        <p:spPr>
          <a:xfrm>
            <a:off x="6863702" y="1995161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68768B-EF66-4ECE-81DD-6D22A67DB2E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1" y="3840835"/>
            <a:ext cx="169200" cy="1692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F11FCB-3AFD-4785-8682-F4FCB29FC19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1" y="2755356"/>
            <a:ext cx="169200" cy="169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7D6FC3-0A48-4132-AD5A-A2354D76A03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1" y="3033468"/>
            <a:ext cx="169200" cy="1692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EFB0B75-2621-4A22-A034-685C0ECA651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1" y="3307956"/>
            <a:ext cx="169200" cy="169200"/>
          </a:xfrm>
          <a:prstGeom prst="rect">
            <a:avLst/>
          </a:prstGeom>
        </p:spPr>
      </p:pic>
      <p:sp>
        <p:nvSpPr>
          <p:cNvPr id="99" name="object 44">
            <a:extLst>
              <a:ext uri="{FF2B5EF4-FFF2-40B4-BE49-F238E27FC236}">
                <a16:creationId xmlns:a16="http://schemas.microsoft.com/office/drawing/2014/main" id="{D7934598-5120-482E-9DEF-5B0C7D4B09C1}"/>
              </a:ext>
            </a:extLst>
          </p:cNvPr>
          <p:cNvSpPr/>
          <p:nvPr/>
        </p:nvSpPr>
        <p:spPr>
          <a:xfrm>
            <a:off x="1890086" y="2106148"/>
            <a:ext cx="1480185" cy="45719"/>
          </a:xfrm>
          <a:custGeom>
            <a:avLst/>
            <a:gdLst/>
            <a:ahLst/>
            <a:cxnLst/>
            <a:rect l="l" t="t" r="r" b="b"/>
            <a:pathLst>
              <a:path w="1263014">
                <a:moveTo>
                  <a:pt x="0" y="0"/>
                </a:moveTo>
                <a:lnTo>
                  <a:pt x="1263015" y="0"/>
                </a:lnTo>
              </a:path>
            </a:pathLst>
          </a:custGeom>
          <a:ln w="8382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1" name="object 44">
            <a:extLst>
              <a:ext uri="{FF2B5EF4-FFF2-40B4-BE49-F238E27FC236}">
                <a16:creationId xmlns:a16="http://schemas.microsoft.com/office/drawing/2014/main" id="{432CD0F0-918A-4E4F-8113-CA42F48E11B3}"/>
              </a:ext>
            </a:extLst>
          </p:cNvPr>
          <p:cNvSpPr/>
          <p:nvPr/>
        </p:nvSpPr>
        <p:spPr>
          <a:xfrm>
            <a:off x="3518733" y="2106148"/>
            <a:ext cx="1480185" cy="45719"/>
          </a:xfrm>
          <a:custGeom>
            <a:avLst/>
            <a:gdLst/>
            <a:ahLst/>
            <a:cxnLst/>
            <a:rect l="l" t="t" r="r" b="b"/>
            <a:pathLst>
              <a:path w="1263014">
                <a:moveTo>
                  <a:pt x="0" y="0"/>
                </a:moveTo>
                <a:lnTo>
                  <a:pt x="1263015" y="0"/>
                </a:lnTo>
              </a:path>
            </a:pathLst>
          </a:custGeom>
          <a:ln w="8382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4" name="object 44">
            <a:extLst>
              <a:ext uri="{FF2B5EF4-FFF2-40B4-BE49-F238E27FC236}">
                <a16:creationId xmlns:a16="http://schemas.microsoft.com/office/drawing/2014/main" id="{D98861E5-AD25-441A-BC40-0DF9BFD25028}"/>
              </a:ext>
            </a:extLst>
          </p:cNvPr>
          <p:cNvSpPr/>
          <p:nvPr/>
        </p:nvSpPr>
        <p:spPr>
          <a:xfrm>
            <a:off x="5107871" y="2098047"/>
            <a:ext cx="1480185" cy="45719"/>
          </a:xfrm>
          <a:custGeom>
            <a:avLst/>
            <a:gdLst/>
            <a:ahLst/>
            <a:cxnLst/>
            <a:rect l="l" t="t" r="r" b="b"/>
            <a:pathLst>
              <a:path w="1263014">
                <a:moveTo>
                  <a:pt x="0" y="0"/>
                </a:moveTo>
                <a:lnTo>
                  <a:pt x="1263015" y="0"/>
                </a:lnTo>
              </a:path>
            </a:pathLst>
          </a:custGeom>
          <a:ln w="8382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16931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BB590F-5D7F-EFD9-27F8-F18863D5A355}"/>
              </a:ext>
            </a:extLst>
          </p:cNvPr>
          <p:cNvSpPr txBox="1"/>
          <p:nvPr/>
        </p:nvSpPr>
        <p:spPr>
          <a:xfrm>
            <a:off x="424186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</a:t>
            </a:r>
            <a:r>
              <a:rPr lang="en-US" sz="1050">
                <a:solidFill>
                  <a:srgbClr val="00425F"/>
                </a:solidFill>
                <a:latin typeface="Montserrat" pitchFamily="2" charset="-52"/>
              </a:rPr>
              <a:t>from </a:t>
            </a:r>
            <a:br>
              <a:rPr lang="en-US" sz="105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>
                <a:solidFill>
                  <a:srgbClr val="00425F"/>
                </a:solidFill>
                <a:latin typeface="Montserrat" pitchFamily="2" charset="-52"/>
              </a:rPr>
              <a:t>90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90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3818</TotalTime>
  <Words>607</Words>
  <Application>Microsoft Office PowerPoint</Application>
  <PresentationFormat>Широкоэкранный</PresentationFormat>
  <Paragraphs>160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Мийрбек Джапаков</cp:lastModifiedBy>
  <cp:revision>191</cp:revision>
  <dcterms:created xsi:type="dcterms:W3CDTF">2024-07-25T07:55:13Z</dcterms:created>
  <dcterms:modified xsi:type="dcterms:W3CDTF">2025-04-28T06:52:54Z</dcterms:modified>
</cp:coreProperties>
</file>