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147479659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5F"/>
    <a:srgbClr val="CCEBEE"/>
    <a:srgbClr val="2C637B"/>
    <a:srgbClr val="598497"/>
    <a:srgbClr val="84A4B2"/>
    <a:srgbClr val="8FD7CD"/>
    <a:srgbClr val="5BC4BF"/>
    <a:srgbClr val="3C6E85"/>
    <a:srgbClr val="BFBFBF"/>
    <a:srgbClr val="548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14" autoAdjust="0"/>
    <p:restoredTop sz="96265" autoAdjust="0"/>
  </p:normalViewPr>
  <p:slideViewPr>
    <p:cSldViewPr snapToGrid="0">
      <p:cViewPr varScale="1">
        <p:scale>
          <a:sx n="110" d="100"/>
          <a:sy n="110" d="100"/>
        </p:scale>
        <p:origin x="6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b="0" dirty="0">
              <a:latin typeface="Montserrat" pitchFamily="2" charset="0"/>
            </a:rPr>
            <a:t>Higher education institutions</a:t>
          </a:r>
          <a:r>
            <a:rPr lang="en-US" sz="1400" dirty="0">
              <a:latin typeface="Montserrat" pitchFamily="2" charset="-52"/>
            </a:rPr>
            <a:t>: </a:t>
          </a:r>
          <a:r>
            <a:rPr lang="uz-Cyrl-UZ" sz="1400" dirty="0">
              <a:latin typeface="Montserrat" pitchFamily="2" charset="-52"/>
            </a:rPr>
            <a:t>10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education: 12</a:t>
          </a: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Number of graduates: </a:t>
          </a:r>
          <a:r>
            <a:rPr lang="ru-RU" sz="1400" dirty="0">
              <a:latin typeface="Montserrat" pitchFamily="2" charset="-52"/>
            </a:rPr>
            <a:t>2 000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676807" y="-412892"/>
          <a:ext cx="3194930" cy="3194930"/>
        </a:xfrm>
        <a:prstGeom prst="blockArc">
          <a:avLst>
            <a:gd name="adj1" fmla="val 18900000"/>
            <a:gd name="adj2" fmla="val 2700000"/>
            <a:gd name="adj3" fmla="val 676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33113" y="236914"/>
          <a:ext cx="4293725" cy="473829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Montserrat" pitchFamily="2" charset="0"/>
            </a:rPr>
            <a:t>Higher education institutions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uz-Cyrl-UZ" sz="1400" kern="1200" dirty="0">
              <a:latin typeface="Montserrat" pitchFamily="2" charset="-52"/>
            </a:rPr>
            <a:t>10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33113" y="236914"/>
        <a:ext cx="4293725" cy="473829"/>
      </dsp:txXfrm>
    </dsp:sp>
    <dsp:sp modelId="{1AAE0AB9-ACE3-4492-8DE1-6280EC809071}">
      <dsp:nvSpPr>
        <dsp:cNvPr id="0" name=""/>
        <dsp:cNvSpPr/>
      </dsp:nvSpPr>
      <dsp:spPr>
        <a:xfrm>
          <a:off x="36970" y="177685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505350" y="947658"/>
          <a:ext cx="4121488" cy="473829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education: 12</a:t>
          </a:r>
        </a:p>
      </dsp:txBody>
      <dsp:txXfrm>
        <a:off x="505350" y="947658"/>
        <a:ext cx="4121488" cy="473829"/>
      </dsp:txXfrm>
    </dsp:sp>
    <dsp:sp modelId="{90A6ED45-F69D-4D83-8032-BAB57996FAD0}">
      <dsp:nvSpPr>
        <dsp:cNvPr id="0" name=""/>
        <dsp:cNvSpPr/>
      </dsp:nvSpPr>
      <dsp:spPr>
        <a:xfrm>
          <a:off x="209207" y="888429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33113" y="1658401"/>
          <a:ext cx="4293725" cy="473829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Number of graduates: </a:t>
          </a:r>
          <a:r>
            <a:rPr lang="ru-RU" sz="1400" kern="1200" dirty="0">
              <a:latin typeface="Montserrat" pitchFamily="2" charset="-52"/>
            </a:rPr>
            <a:t>2 000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33113" y="1658401"/>
        <a:ext cx="4293725" cy="473829"/>
      </dsp:txXfrm>
    </dsp:sp>
    <dsp:sp modelId="{99625505-F78B-4C03-8E72-16BD5AE51518}">
      <dsp:nvSpPr>
        <dsp:cNvPr id="0" name=""/>
        <dsp:cNvSpPr/>
      </dsp:nvSpPr>
      <dsp:spPr>
        <a:xfrm>
          <a:off x="36970" y="1599172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4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diagramLayout" Target="../diagrams/layout2.xml"/><Relationship Id="rId18" Type="http://schemas.openxmlformats.org/officeDocument/2006/relationships/image" Target="../media/image19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14.png"/><Relationship Id="rId12" Type="http://schemas.openxmlformats.org/officeDocument/2006/relationships/diagramData" Target="../diagrams/data2.xml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microsoft.com/office/2007/relationships/diagramDrawing" Target="../diagrams/drawing2.xml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diagramColors" Target="../diagrams/colors2.xml"/><Relationship Id="rId10" Type="http://schemas.openxmlformats.org/officeDocument/2006/relationships/image" Target="../media/image16.png"/><Relationship Id="rId19" Type="http://schemas.openxmlformats.org/officeDocument/2006/relationships/image" Target="../media/image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diagramQuickStyle" Target="../diagrams/quickStyle2.xml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ject 3">
            <a:extLst>
              <a:ext uri="{FF2B5EF4-FFF2-40B4-BE49-F238E27FC236}">
                <a16:creationId xmlns:a16="http://schemas.microsoft.com/office/drawing/2014/main" id="{D64F43A3-A2A1-4CE7-90F6-023989FAB10D}"/>
              </a:ext>
            </a:extLst>
          </p:cNvPr>
          <p:cNvSpPr/>
          <p:nvPr/>
        </p:nvSpPr>
        <p:spPr>
          <a:xfrm>
            <a:off x="4565765" y="906878"/>
            <a:ext cx="7524635" cy="5703523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57" name="object 5">
            <a:extLst>
              <a:ext uri="{FF2B5EF4-FFF2-40B4-BE49-F238E27FC236}">
                <a16:creationId xmlns:a16="http://schemas.microsoft.com/office/drawing/2014/main" id="{25BA3721-640C-43B0-A729-BA335CA98EA1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0" name="object 6">
              <a:extLst>
                <a:ext uri="{FF2B5EF4-FFF2-40B4-BE49-F238E27FC236}">
                  <a16:creationId xmlns:a16="http://schemas.microsoft.com/office/drawing/2014/main" id="{5CFDCDFD-298B-40D2-A7AF-A94939D2C45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2" name="object 7">
              <a:extLst>
                <a:ext uri="{FF2B5EF4-FFF2-40B4-BE49-F238E27FC236}">
                  <a16:creationId xmlns:a16="http://schemas.microsoft.com/office/drawing/2014/main" id="{687B5D8A-8A03-4197-B9E7-A79105225D57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474854" y="198418"/>
            <a:ext cx="6753122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synthetic fiber (viscose)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4" y="1274111"/>
            <a:ext cx="2207260" cy="75783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241313" marR="5080" indent="-228612">
              <a:lnSpc>
                <a:spcPct val="113599"/>
              </a:lnSpc>
              <a:spcBef>
                <a:spcPts val="600"/>
              </a:spcBef>
              <a:spcAft>
                <a:spcPts val="600"/>
              </a:spcAft>
              <a:buChar char="•"/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Production of synthetic</a:t>
            </a:r>
            <a:b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(viscose) fiber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9" y="1207436"/>
            <a:ext cx="125067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240677" indent="-227977">
              <a:spcBef>
                <a:spcPts val="600"/>
              </a:spcBef>
              <a:spcAft>
                <a:spcPts val="600"/>
              </a:spcAft>
              <a:buChar char="•"/>
              <a:tabLst>
                <a:tab pos="240677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30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107130" y="2890475"/>
            <a:ext cx="1803736" cy="3206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</a:t>
            </a:r>
            <a:r>
              <a:rPr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rocurement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000" spc="1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material</a:t>
            </a:r>
            <a:r>
              <a:rPr lang="uz-Latn-UZ" sz="1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</a:t>
            </a:r>
            <a:br>
              <a:rPr lang="en-US" sz="100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wood pulp and chemicals.)</a:t>
            </a:r>
            <a:endParaRPr sz="1000" i="1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877751" y="2890475"/>
            <a:ext cx="1349324" cy="3206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sz="1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Dissolution and spinning</a:t>
            </a: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414094" y="2890475"/>
            <a:ext cx="1424800" cy="3206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Washing, bleaching, stretching and cutting</a:t>
            </a:r>
            <a:endParaRPr sz="100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042880" y="2890475"/>
            <a:ext cx="1349324" cy="3206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Final processing</a:t>
            </a:r>
            <a:b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uz-Latn-UZ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and 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quality control</a:t>
            </a: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3347194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description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6135948" y="3882462"/>
            <a:ext cx="14801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production lines</a:t>
            </a: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6135949" y="4115974"/>
            <a:ext cx="19500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576711" y="4639940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employees</a:t>
            </a: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576711" y="3791412"/>
            <a:ext cx="1998399" cy="36420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Mainly for domestic market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Existing 5 neighbor markets</a:t>
            </a: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674673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538893" y="3674673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643379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63937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436947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956607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Latn-UZ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facility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with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capacity</a:t>
            </a:r>
            <a:b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u="sng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25</a:t>
            </a:r>
            <a:r>
              <a:rPr lang="ru-RU" sz="1400" u="sng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400" u="sng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thsd</a:t>
            </a:r>
            <a:r>
              <a:rPr lang="en-US" sz="1400" u="sng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tons</a:t>
            </a:r>
            <a: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of viscose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per</a:t>
            </a:r>
            <a:r>
              <a:rPr sz="1400" spc="-59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year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2" y="1531540"/>
            <a:ext cx="450023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process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 synthetic (viscose) fiber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538893" y="4422548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422548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436878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1" name="object 29">
            <a:extLst>
              <a:ext uri="{FF2B5EF4-FFF2-40B4-BE49-F238E27FC236}">
                <a16:creationId xmlns:a16="http://schemas.microsoft.com/office/drawing/2014/main" id="{AB86DC1C-171B-4244-88B7-BEB28DB2FD6C}"/>
              </a:ext>
            </a:extLst>
          </p:cNvPr>
          <p:cNvSpPr txBox="1"/>
          <p:nvPr/>
        </p:nvSpPr>
        <p:spPr>
          <a:xfrm>
            <a:off x="5070764" y="5262184"/>
            <a:ext cx="707360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and trade volume of synthetic fiber (2024)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B47461AB-A01D-4CF2-ACE5-FBE980B2B657}"/>
              </a:ext>
            </a:extLst>
          </p:cNvPr>
          <p:cNvCxnSpPr>
            <a:cxnSpLocks/>
          </p:cNvCxnSpPr>
          <p:nvPr/>
        </p:nvCxnSpPr>
        <p:spPr>
          <a:xfrm>
            <a:off x="5392927" y="6032876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793740B3-FA08-41BC-B07A-A46995DA5323}"/>
              </a:ext>
            </a:extLst>
          </p:cNvPr>
          <p:cNvCxnSpPr>
            <a:cxnSpLocks/>
          </p:cNvCxnSpPr>
          <p:nvPr/>
        </p:nvCxnSpPr>
        <p:spPr>
          <a:xfrm>
            <a:off x="5402452" y="6476288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3AB44AD9-BAEB-47DF-A31D-2349CC07AAA3}"/>
              </a:ext>
            </a:extLst>
          </p:cNvPr>
          <p:cNvSpPr/>
          <p:nvPr/>
        </p:nvSpPr>
        <p:spPr>
          <a:xfrm>
            <a:off x="5883695" y="6049231"/>
            <a:ext cx="712054" cy="4154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23 thsd </a:t>
            </a:r>
            <a:b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tons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DD7A7EAE-0771-4477-8AA2-89874CB4D751}"/>
              </a:ext>
            </a:extLst>
          </p:cNvPr>
          <p:cNvSpPr/>
          <p:nvPr/>
        </p:nvSpPr>
        <p:spPr>
          <a:xfrm>
            <a:off x="8005918" y="6049231"/>
            <a:ext cx="71846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26 thsd </a:t>
            </a:r>
            <a:b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tons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456AC6CE-EF14-4BE2-9CF7-F17721A78C02}"/>
              </a:ext>
            </a:extLst>
          </p:cNvPr>
          <p:cNvSpPr/>
          <p:nvPr/>
        </p:nvSpPr>
        <p:spPr>
          <a:xfrm>
            <a:off x="5905335" y="5688576"/>
            <a:ext cx="668773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Import</a:t>
            </a: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1BDCBD5D-ECA9-4C6A-A38C-A5EB178AE59B}"/>
              </a:ext>
            </a:extLst>
          </p:cNvPr>
          <p:cNvSpPr/>
          <p:nvPr/>
        </p:nvSpPr>
        <p:spPr>
          <a:xfrm>
            <a:off x="7792718" y="5688576"/>
            <a:ext cx="11448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2065910-EF5E-4214-8A0E-F54B1BC952E2}"/>
              </a:ext>
            </a:extLst>
          </p:cNvPr>
          <p:cNvSpPr/>
          <p:nvPr/>
        </p:nvSpPr>
        <p:spPr>
          <a:xfrm>
            <a:off x="4828779" y="6052929"/>
            <a:ext cx="396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276" y="4547151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759" y="3769538"/>
            <a:ext cx="451389" cy="45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7" name="Прямая соединительная линия 156">
            <a:extLst>
              <a:ext uri="{FF2B5EF4-FFF2-40B4-BE49-F238E27FC236}">
                <a16:creationId xmlns:a16="http://schemas.microsoft.com/office/drawing/2014/main" id="{4EAD265B-9F84-4117-9717-24AC80183FBD}"/>
              </a:ext>
            </a:extLst>
          </p:cNvPr>
          <p:cNvCxnSpPr>
            <a:cxnSpLocks/>
          </p:cNvCxnSpPr>
          <p:nvPr/>
        </p:nvCxnSpPr>
        <p:spPr>
          <a:xfrm>
            <a:off x="5076473" y="5529751"/>
            <a:ext cx="6588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84F826F6-4DED-4B75-B2CC-650EA7DEE96C}"/>
              </a:ext>
            </a:extLst>
          </p:cNvPr>
          <p:cNvSpPr/>
          <p:nvPr/>
        </p:nvSpPr>
        <p:spPr>
          <a:xfrm>
            <a:off x="9707051" y="5688576"/>
            <a:ext cx="14894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(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CA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929486A8-7917-4AA4-92A5-164C17EB0263}"/>
              </a:ext>
            </a:extLst>
          </p:cNvPr>
          <p:cNvSpPr/>
          <p:nvPr/>
        </p:nvSpPr>
        <p:spPr>
          <a:xfrm>
            <a:off x="10066069" y="6047613"/>
            <a:ext cx="77136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130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 thsd </a:t>
            </a:r>
            <a:b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tons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56" name="object 24">
            <a:extLst>
              <a:ext uri="{FF2B5EF4-FFF2-40B4-BE49-F238E27FC236}">
                <a16:creationId xmlns:a16="http://schemas.microsoft.com/office/drawing/2014/main" id="{E5526397-5187-4428-AB07-4ACB964D0E2D}"/>
              </a:ext>
            </a:extLst>
          </p:cNvPr>
          <p:cNvSpPr txBox="1"/>
          <p:nvPr/>
        </p:nvSpPr>
        <p:spPr>
          <a:xfrm>
            <a:off x="318748" y="5566435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7 cents/kWh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8" name="object 24">
            <a:extLst>
              <a:ext uri="{FF2B5EF4-FFF2-40B4-BE49-F238E27FC236}">
                <a16:creationId xmlns:a16="http://schemas.microsoft.com/office/drawing/2014/main" id="{ED3A9351-217F-4334-8FC4-3ABD3C2F2F58}"/>
              </a:ext>
            </a:extLst>
          </p:cNvPr>
          <p:cNvSpPr txBox="1"/>
          <p:nvPr/>
        </p:nvSpPr>
        <p:spPr>
          <a:xfrm>
            <a:off x="300992" y="2104540"/>
            <a:ext cx="3821534" cy="150477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Infrastructure development at state cost*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(project cost exceeding 15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 USD)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endParaRPr lang="en-US" sz="5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Across the Republic, 27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FEZs and 4 TIZs offer tax breaks on land, property, water and CIT.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(CIT - applied for investments over 3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USD)</a:t>
            </a:r>
            <a:endParaRPr lang="en-US" sz="1200" i="1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graphicFrame>
        <p:nvGraphicFramePr>
          <p:cNvPr id="69" name="Схема 68">
            <a:extLst>
              <a:ext uri="{FF2B5EF4-FFF2-40B4-BE49-F238E27FC236}">
                <a16:creationId xmlns:a16="http://schemas.microsoft.com/office/drawing/2014/main" id="{B3C5A0DD-1C58-4BEE-B4C5-7B9A634A69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4379187"/>
              </p:ext>
            </p:extLst>
          </p:nvPr>
        </p:nvGraphicFramePr>
        <p:xfrm>
          <a:off x="223226" y="3787034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28C647-1D7C-49D0-8F38-4936E3C9F45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707" y="3815958"/>
            <a:ext cx="361229" cy="361229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55350547-A626-409C-B835-363F89026F33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50" y="4549283"/>
            <a:ext cx="362990" cy="362990"/>
          </a:xfrm>
          <a:prstGeom prst="rect">
            <a:avLst/>
          </a:prstGeom>
        </p:spPr>
      </p:pic>
      <p:sp>
        <p:nvSpPr>
          <p:cNvPr id="80" name="object 32">
            <a:extLst>
              <a:ext uri="{FF2B5EF4-FFF2-40B4-BE49-F238E27FC236}">
                <a16:creationId xmlns:a16="http://schemas.microsoft.com/office/drawing/2014/main" id="{87FCA456-D16D-40DE-886C-B8E21CC2088F}"/>
              </a:ext>
            </a:extLst>
          </p:cNvPr>
          <p:cNvSpPr txBox="1"/>
          <p:nvPr/>
        </p:nvSpPr>
        <p:spPr>
          <a:xfrm>
            <a:off x="6135948" y="4457839"/>
            <a:ext cx="2137714" cy="54630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Import of raw materials:</a:t>
            </a:r>
          </a:p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- wood pulp </a:t>
            </a:r>
          </a:p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- chemicals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2A5CDDA-15E0-4A2E-991A-4A6ACE70AFD6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982" y="6110702"/>
            <a:ext cx="301853" cy="301853"/>
          </a:xfrm>
          <a:prstGeom prst="rect">
            <a:avLst/>
          </a:prstGeom>
        </p:spPr>
      </p:pic>
      <p:grpSp>
        <p:nvGrpSpPr>
          <p:cNvPr id="58" name="object 10">
            <a:extLst>
              <a:ext uri="{FF2B5EF4-FFF2-40B4-BE49-F238E27FC236}">
                <a16:creationId xmlns:a16="http://schemas.microsoft.com/office/drawing/2014/main" id="{E454EB35-308C-4E10-B0D5-D1DEC1A9DB20}"/>
              </a:ext>
            </a:extLst>
          </p:cNvPr>
          <p:cNvGrpSpPr/>
          <p:nvPr/>
        </p:nvGrpSpPr>
        <p:grpSpPr>
          <a:xfrm>
            <a:off x="5121441" y="1843096"/>
            <a:ext cx="6233563" cy="948002"/>
            <a:chOff x="556122" y="5157709"/>
            <a:chExt cx="4964077" cy="901092"/>
          </a:xfrm>
        </p:grpSpPr>
        <p:pic>
          <p:nvPicPr>
            <p:cNvPr id="61" name="object 11">
              <a:extLst>
                <a:ext uri="{FF2B5EF4-FFF2-40B4-BE49-F238E27FC236}">
                  <a16:creationId xmlns:a16="http://schemas.microsoft.com/office/drawing/2014/main" id="{3605628B-FF00-4BED-8985-BA268D870EBC}"/>
                </a:ext>
              </a:extLst>
            </p:cNvPr>
            <p:cNvPicPr/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40733" y="5169810"/>
              <a:ext cx="1118889" cy="888991"/>
            </a:xfrm>
            <a:prstGeom prst="flowChartOffpageConnector">
              <a:avLst/>
            </a:prstGeom>
          </p:spPr>
        </p:pic>
        <p:pic>
          <p:nvPicPr>
            <p:cNvPr id="70" name="object 12">
              <a:extLst>
                <a:ext uri="{FF2B5EF4-FFF2-40B4-BE49-F238E27FC236}">
                  <a16:creationId xmlns:a16="http://schemas.microsoft.com/office/drawing/2014/main" id="{F6C1D89C-9FAE-44C4-B3D1-5ACCB5754066}"/>
                </a:ext>
              </a:extLst>
            </p:cNvPr>
            <p:cNvPicPr/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6122" y="5171503"/>
              <a:ext cx="1118889" cy="887298"/>
            </a:xfrm>
            <a:prstGeom prst="flowChartOffpageConnector">
              <a:avLst/>
            </a:prstGeom>
          </p:spPr>
        </p:pic>
        <p:pic>
          <p:nvPicPr>
            <p:cNvPr id="71" name="object 13">
              <a:extLst>
                <a:ext uri="{FF2B5EF4-FFF2-40B4-BE49-F238E27FC236}">
                  <a16:creationId xmlns:a16="http://schemas.microsoft.com/office/drawing/2014/main" id="{2F89029C-5776-47F8-BD7B-17EC3A5895E5}"/>
                </a:ext>
              </a:extLst>
            </p:cNvPr>
            <p:cNvPicPr/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27855" y="5171503"/>
              <a:ext cx="1118889" cy="887298"/>
            </a:xfrm>
            <a:prstGeom prst="flowChartOffpageConnector">
              <a:avLst/>
            </a:prstGeom>
          </p:spPr>
        </p:pic>
        <p:pic>
          <p:nvPicPr>
            <p:cNvPr id="72" name="object 14">
              <a:extLst>
                <a:ext uri="{FF2B5EF4-FFF2-40B4-BE49-F238E27FC236}">
                  <a16:creationId xmlns:a16="http://schemas.microsoft.com/office/drawing/2014/main" id="{813E2E21-A0C0-4AF1-8680-89CEAD60453F}"/>
                </a:ext>
              </a:extLst>
            </p:cNvPr>
            <p:cNvPicPr/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01310" y="5157709"/>
              <a:ext cx="1118889" cy="888991"/>
            </a:xfrm>
            <a:prstGeom prst="flowChartOffpageConnector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7">
            <a:extLst>
              <a:ext uri="{FF2B5EF4-FFF2-40B4-BE49-F238E27FC236}">
                <a16:creationId xmlns:a16="http://schemas.microsoft.com/office/drawing/2014/main" id="{F156A5C5-4E97-4D1F-A46A-C3C4C422DF1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48825" y="218306"/>
            <a:ext cx="8877807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 invite to invest in textile production in Uzbekistan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1583963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4" y="1023485"/>
            <a:ext cx="647953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Competition: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Uzbekistan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offers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highly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competitive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structure</a:t>
            </a:r>
            <a:r>
              <a:rPr sz="1400" spc="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operating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costs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synthetic staple fiber</a:t>
            </a:r>
            <a:r>
              <a:rPr sz="14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internationally</a:t>
            </a:r>
            <a:endParaRPr sz="14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59" name="Таблица 7">
            <a:extLst>
              <a:ext uri="{FF2B5EF4-FFF2-40B4-BE49-F238E27FC236}">
                <a16:creationId xmlns:a16="http://schemas.microsoft.com/office/drawing/2014/main" id="{A21533DE-ABDE-40D7-8518-FC0D3CE1B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35891"/>
              </p:ext>
            </p:extLst>
          </p:nvPr>
        </p:nvGraphicFramePr>
        <p:xfrm>
          <a:off x="184849" y="213566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China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300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1,3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India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40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2,0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12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South Korea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50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0,6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11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20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Taiwan</a:t>
                      </a:r>
                      <a:endParaRPr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3,0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28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USA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2,5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Germany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4,0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35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Indonesia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834072"/>
                  </a:ext>
                </a:extLst>
              </a:tr>
            </a:tbl>
          </a:graphicData>
        </a:graphic>
      </p:graphicFrame>
      <p:grpSp>
        <p:nvGrpSpPr>
          <p:cNvPr id="60" name="object 43">
            <a:extLst>
              <a:ext uri="{FF2B5EF4-FFF2-40B4-BE49-F238E27FC236}">
                <a16:creationId xmlns:a16="http://schemas.microsoft.com/office/drawing/2014/main" id="{E0E7E6C1-61FC-43E0-8C10-55F449CE83D8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61" name="object 44">
              <a:extLst>
                <a:ext uri="{FF2B5EF4-FFF2-40B4-BE49-F238E27FC236}">
                  <a16:creationId xmlns:a16="http://schemas.microsoft.com/office/drawing/2014/main" id="{3A78A92C-6F24-4C97-A285-406F780DDB5B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2" name="object 45">
              <a:extLst>
                <a:ext uri="{FF2B5EF4-FFF2-40B4-BE49-F238E27FC236}">
                  <a16:creationId xmlns:a16="http://schemas.microsoft.com/office/drawing/2014/main" id="{13027BB2-C065-46A8-905A-65CDDEB9A2D8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3" name="object 46">
              <a:extLst>
                <a:ext uri="{FF2B5EF4-FFF2-40B4-BE49-F238E27FC236}">
                  <a16:creationId xmlns:a16="http://schemas.microsoft.com/office/drawing/2014/main" id="{E7ABBCAC-4E4D-46E4-87CC-F8477E1630DC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4" name="object 47">
              <a:extLst>
                <a:ext uri="{FF2B5EF4-FFF2-40B4-BE49-F238E27FC236}">
                  <a16:creationId xmlns:a16="http://schemas.microsoft.com/office/drawing/2014/main" id="{5C07E326-53D5-4148-86AE-949643B0F7C9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65" name="object 48">
            <a:extLst>
              <a:ext uri="{FF2B5EF4-FFF2-40B4-BE49-F238E27FC236}">
                <a16:creationId xmlns:a16="http://schemas.microsoft.com/office/drawing/2014/main" id="{5F03F07E-895F-4DD3-BE8A-94DE821DDAE0}"/>
              </a:ext>
            </a:extLst>
          </p:cNvPr>
          <p:cNvSpPr txBox="1"/>
          <p:nvPr/>
        </p:nvSpPr>
        <p:spPr>
          <a:xfrm>
            <a:off x="1464583" y="1770707"/>
            <a:ext cx="1264920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Top-7</a:t>
            </a:r>
            <a:r>
              <a:rPr lang="en-US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synthetic fiber 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exporters,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10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 err="1">
                <a:solidFill>
                  <a:srgbClr val="6D6E71"/>
                </a:solidFill>
                <a:latin typeface="Montserrat" pitchFamily="2" charset="-52"/>
                <a:cs typeface="Arial MT"/>
              </a:rPr>
              <a:t>bln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6" name="object 49">
            <a:extLst>
              <a:ext uri="{FF2B5EF4-FFF2-40B4-BE49-F238E27FC236}">
                <a16:creationId xmlns:a16="http://schemas.microsoft.com/office/drawing/2014/main" id="{C0BB0F57-401E-4C71-B13A-5D58D23156FA}"/>
              </a:ext>
            </a:extLst>
          </p:cNvPr>
          <p:cNvSpPr txBox="1"/>
          <p:nvPr/>
        </p:nvSpPr>
        <p:spPr>
          <a:xfrm>
            <a:off x="4224117" y="1764992"/>
            <a:ext cx="1055212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wage,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ths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month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7" name="object 50">
            <a:extLst>
              <a:ext uri="{FF2B5EF4-FFF2-40B4-BE49-F238E27FC236}">
                <a16:creationId xmlns:a16="http://schemas.microsoft.com/office/drawing/2014/main" id="{8399D1F0-77AC-49FA-AE9A-69F4669B8DFC}"/>
              </a:ext>
            </a:extLst>
          </p:cNvPr>
          <p:cNvSpPr txBox="1"/>
          <p:nvPr/>
        </p:nvSpPr>
        <p:spPr>
          <a:xfrm>
            <a:off x="5489035" y="1745740"/>
            <a:ext cx="131445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2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electricity</a:t>
            </a:r>
            <a:r>
              <a:rPr sz="800" spc="1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cost,</a:t>
            </a:r>
            <a:endParaRPr sz="800" dirty="0">
              <a:latin typeface="Montserrat" pitchFamily="2" charset="-52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cents</a:t>
            </a:r>
            <a:r>
              <a:rPr sz="80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kWh</a:t>
            </a:r>
            <a:r>
              <a:rPr lang="en-US" sz="800" spc="-25" baseline="300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8" name="object 49">
            <a:extLst>
              <a:ext uri="{FF2B5EF4-FFF2-40B4-BE49-F238E27FC236}">
                <a16:creationId xmlns:a16="http://schemas.microsoft.com/office/drawing/2014/main" id="{280DABF0-F7CC-4E49-8DF2-92E90C60B00D}"/>
              </a:ext>
            </a:extLst>
          </p:cNvPr>
          <p:cNvSpPr txBox="1"/>
          <p:nvPr/>
        </p:nvSpPr>
        <p:spPr>
          <a:xfrm>
            <a:off x="2796002" y="1764524"/>
            <a:ext cx="1428115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Synthetic fiber </a:t>
            </a:r>
            <a: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import to Uzbekistan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mln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76" name="object 20">
            <a:extLst>
              <a:ext uri="{FF2B5EF4-FFF2-40B4-BE49-F238E27FC236}">
                <a16:creationId xmlns:a16="http://schemas.microsoft.com/office/drawing/2014/main" id="{398A7929-ACAC-4D10-9386-892359C61D53}"/>
              </a:ext>
            </a:extLst>
          </p:cNvPr>
          <p:cNvSpPr/>
          <p:nvPr/>
        </p:nvSpPr>
        <p:spPr>
          <a:xfrm>
            <a:off x="1517194" y="2200536"/>
            <a:ext cx="868819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7" name="object 20">
            <a:extLst>
              <a:ext uri="{FF2B5EF4-FFF2-40B4-BE49-F238E27FC236}">
                <a16:creationId xmlns:a16="http://schemas.microsoft.com/office/drawing/2014/main" id="{7DB0891F-996E-42EE-A755-27B72C350BCD}"/>
              </a:ext>
            </a:extLst>
          </p:cNvPr>
          <p:cNvSpPr/>
          <p:nvPr/>
        </p:nvSpPr>
        <p:spPr>
          <a:xfrm>
            <a:off x="1517194" y="2493973"/>
            <a:ext cx="463038" cy="142633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8" name="object 20">
            <a:extLst>
              <a:ext uri="{FF2B5EF4-FFF2-40B4-BE49-F238E27FC236}">
                <a16:creationId xmlns:a16="http://schemas.microsoft.com/office/drawing/2014/main" id="{DBC16959-71DD-4B67-988C-4FA881F05763}"/>
              </a:ext>
            </a:extLst>
          </p:cNvPr>
          <p:cNvSpPr/>
          <p:nvPr/>
        </p:nvSpPr>
        <p:spPr>
          <a:xfrm>
            <a:off x="1517193" y="2754982"/>
            <a:ext cx="365949" cy="15685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9" name="object 20">
            <a:extLst>
              <a:ext uri="{FF2B5EF4-FFF2-40B4-BE49-F238E27FC236}">
                <a16:creationId xmlns:a16="http://schemas.microsoft.com/office/drawing/2014/main" id="{7F86F9FC-8008-4DA1-866B-4F57D7B4EB78}"/>
              </a:ext>
            </a:extLst>
          </p:cNvPr>
          <p:cNvSpPr/>
          <p:nvPr/>
        </p:nvSpPr>
        <p:spPr>
          <a:xfrm>
            <a:off x="1517194" y="3030208"/>
            <a:ext cx="329947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0" name="object 20">
            <a:extLst>
              <a:ext uri="{FF2B5EF4-FFF2-40B4-BE49-F238E27FC236}">
                <a16:creationId xmlns:a16="http://schemas.microsoft.com/office/drawing/2014/main" id="{9935474B-9623-4995-BB49-9E9592D5512C}"/>
              </a:ext>
            </a:extLst>
          </p:cNvPr>
          <p:cNvSpPr/>
          <p:nvPr/>
        </p:nvSpPr>
        <p:spPr>
          <a:xfrm>
            <a:off x="1517194" y="3304492"/>
            <a:ext cx="252311" cy="1516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1" name="object 20">
            <a:extLst>
              <a:ext uri="{FF2B5EF4-FFF2-40B4-BE49-F238E27FC236}">
                <a16:creationId xmlns:a16="http://schemas.microsoft.com/office/drawing/2014/main" id="{73B82221-C539-4AA3-B933-BDCB6DAAD268}"/>
              </a:ext>
            </a:extLst>
          </p:cNvPr>
          <p:cNvSpPr/>
          <p:nvPr/>
        </p:nvSpPr>
        <p:spPr>
          <a:xfrm>
            <a:off x="1512747" y="3566868"/>
            <a:ext cx="252311" cy="1410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2" name="object 20">
            <a:extLst>
              <a:ext uri="{FF2B5EF4-FFF2-40B4-BE49-F238E27FC236}">
                <a16:creationId xmlns:a16="http://schemas.microsoft.com/office/drawing/2014/main" id="{DF6E3D57-3196-4A20-BB4E-E1EF710FC1CE}"/>
              </a:ext>
            </a:extLst>
          </p:cNvPr>
          <p:cNvSpPr/>
          <p:nvPr/>
        </p:nvSpPr>
        <p:spPr>
          <a:xfrm>
            <a:off x="1520207" y="3846760"/>
            <a:ext cx="194808" cy="1410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3" name="object 20">
            <a:extLst>
              <a:ext uri="{FF2B5EF4-FFF2-40B4-BE49-F238E27FC236}">
                <a16:creationId xmlns:a16="http://schemas.microsoft.com/office/drawing/2014/main" id="{0AC96A55-082A-4D47-B4B6-69FDBF93FE79}"/>
              </a:ext>
            </a:extLst>
          </p:cNvPr>
          <p:cNvSpPr/>
          <p:nvPr/>
        </p:nvSpPr>
        <p:spPr>
          <a:xfrm>
            <a:off x="2842991" y="2202363"/>
            <a:ext cx="822139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5" name="object 20">
            <a:extLst>
              <a:ext uri="{FF2B5EF4-FFF2-40B4-BE49-F238E27FC236}">
                <a16:creationId xmlns:a16="http://schemas.microsoft.com/office/drawing/2014/main" id="{81736EEF-B61C-40C0-B5B6-368598988380}"/>
              </a:ext>
            </a:extLst>
          </p:cNvPr>
          <p:cNvSpPr/>
          <p:nvPr/>
        </p:nvSpPr>
        <p:spPr>
          <a:xfrm>
            <a:off x="2839665" y="2748923"/>
            <a:ext cx="396000" cy="14301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2" name="object 20">
            <a:extLst>
              <a:ext uri="{FF2B5EF4-FFF2-40B4-BE49-F238E27FC236}">
                <a16:creationId xmlns:a16="http://schemas.microsoft.com/office/drawing/2014/main" id="{A1F76FFF-6F39-4A08-AC37-C1A0CA1F4380}"/>
              </a:ext>
            </a:extLst>
          </p:cNvPr>
          <p:cNvSpPr/>
          <p:nvPr/>
        </p:nvSpPr>
        <p:spPr>
          <a:xfrm>
            <a:off x="4152626" y="2200535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3" name="object 20">
            <a:extLst>
              <a:ext uri="{FF2B5EF4-FFF2-40B4-BE49-F238E27FC236}">
                <a16:creationId xmlns:a16="http://schemas.microsoft.com/office/drawing/2014/main" id="{E9736899-A97F-449C-88D1-B2022252E70C}"/>
              </a:ext>
            </a:extLst>
          </p:cNvPr>
          <p:cNvSpPr/>
          <p:nvPr/>
        </p:nvSpPr>
        <p:spPr>
          <a:xfrm>
            <a:off x="4152628" y="2747942"/>
            <a:ext cx="25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4" name="object 20">
            <a:extLst>
              <a:ext uri="{FF2B5EF4-FFF2-40B4-BE49-F238E27FC236}">
                <a16:creationId xmlns:a16="http://schemas.microsoft.com/office/drawing/2014/main" id="{2E304206-00D3-40DD-B53D-E301216F9F0B}"/>
              </a:ext>
            </a:extLst>
          </p:cNvPr>
          <p:cNvSpPr/>
          <p:nvPr/>
        </p:nvSpPr>
        <p:spPr>
          <a:xfrm>
            <a:off x="4155513" y="2482583"/>
            <a:ext cx="50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5" name="object 20">
            <a:extLst>
              <a:ext uri="{FF2B5EF4-FFF2-40B4-BE49-F238E27FC236}">
                <a16:creationId xmlns:a16="http://schemas.microsoft.com/office/drawing/2014/main" id="{27B3C70C-1201-40E8-89F0-D6336483BB2A}"/>
              </a:ext>
            </a:extLst>
          </p:cNvPr>
          <p:cNvSpPr/>
          <p:nvPr/>
        </p:nvSpPr>
        <p:spPr>
          <a:xfrm>
            <a:off x="4152625" y="3033673"/>
            <a:ext cx="690837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6" name="object 20">
            <a:extLst>
              <a:ext uri="{FF2B5EF4-FFF2-40B4-BE49-F238E27FC236}">
                <a16:creationId xmlns:a16="http://schemas.microsoft.com/office/drawing/2014/main" id="{790EFA25-7D15-4F19-A796-E7A797B6472D}"/>
              </a:ext>
            </a:extLst>
          </p:cNvPr>
          <p:cNvSpPr/>
          <p:nvPr/>
        </p:nvSpPr>
        <p:spPr>
          <a:xfrm>
            <a:off x="4153926" y="3307956"/>
            <a:ext cx="61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7" name="object 20">
            <a:extLst>
              <a:ext uri="{FF2B5EF4-FFF2-40B4-BE49-F238E27FC236}">
                <a16:creationId xmlns:a16="http://schemas.microsoft.com/office/drawing/2014/main" id="{C09323A7-6B0B-4F25-B95B-323C95CEA05A}"/>
              </a:ext>
            </a:extLst>
          </p:cNvPr>
          <p:cNvSpPr/>
          <p:nvPr/>
        </p:nvSpPr>
        <p:spPr>
          <a:xfrm>
            <a:off x="4155800" y="3583688"/>
            <a:ext cx="90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8" name="object 20">
            <a:extLst>
              <a:ext uri="{FF2B5EF4-FFF2-40B4-BE49-F238E27FC236}">
                <a16:creationId xmlns:a16="http://schemas.microsoft.com/office/drawing/2014/main" id="{8ACFF95A-AD23-483F-8C55-804F6F06787B}"/>
              </a:ext>
            </a:extLst>
          </p:cNvPr>
          <p:cNvSpPr/>
          <p:nvPr/>
        </p:nvSpPr>
        <p:spPr>
          <a:xfrm>
            <a:off x="4155124" y="3850225"/>
            <a:ext cx="78202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0" name="object 31">
            <a:extLst>
              <a:ext uri="{FF2B5EF4-FFF2-40B4-BE49-F238E27FC236}">
                <a16:creationId xmlns:a16="http://schemas.microsoft.com/office/drawing/2014/main" id="{9A52E44A-7B7F-4C05-99ED-133F961FFEB8}"/>
              </a:ext>
            </a:extLst>
          </p:cNvPr>
          <p:cNvSpPr txBox="1"/>
          <p:nvPr/>
        </p:nvSpPr>
        <p:spPr>
          <a:xfrm>
            <a:off x="548298" y="4078250"/>
            <a:ext cx="916285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Uzbekistan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02" name="object 20">
            <a:extLst>
              <a:ext uri="{FF2B5EF4-FFF2-40B4-BE49-F238E27FC236}">
                <a16:creationId xmlns:a16="http://schemas.microsoft.com/office/drawing/2014/main" id="{A9363E4F-018A-40F9-94D6-813ABF0BD81F}"/>
              </a:ext>
            </a:extLst>
          </p:cNvPr>
          <p:cNvSpPr/>
          <p:nvPr/>
        </p:nvSpPr>
        <p:spPr>
          <a:xfrm>
            <a:off x="5469823" y="2205927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3" name="object 20">
            <a:extLst>
              <a:ext uri="{FF2B5EF4-FFF2-40B4-BE49-F238E27FC236}">
                <a16:creationId xmlns:a16="http://schemas.microsoft.com/office/drawing/2014/main" id="{453D6BFD-9C31-48FE-B261-869491998873}"/>
              </a:ext>
            </a:extLst>
          </p:cNvPr>
          <p:cNvSpPr/>
          <p:nvPr/>
        </p:nvSpPr>
        <p:spPr>
          <a:xfrm>
            <a:off x="5472259" y="2482583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4" name="object 20">
            <a:extLst>
              <a:ext uri="{FF2B5EF4-FFF2-40B4-BE49-F238E27FC236}">
                <a16:creationId xmlns:a16="http://schemas.microsoft.com/office/drawing/2014/main" id="{9B20C157-8DB0-47A0-83E9-2AF36F01E621}"/>
              </a:ext>
            </a:extLst>
          </p:cNvPr>
          <p:cNvSpPr/>
          <p:nvPr/>
        </p:nvSpPr>
        <p:spPr>
          <a:xfrm>
            <a:off x="5471037" y="2747941"/>
            <a:ext cx="28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5" name="object 20">
            <a:extLst>
              <a:ext uri="{FF2B5EF4-FFF2-40B4-BE49-F238E27FC236}">
                <a16:creationId xmlns:a16="http://schemas.microsoft.com/office/drawing/2014/main" id="{2E5981EB-99D1-46B3-A6CB-920A462618C2}"/>
              </a:ext>
            </a:extLst>
          </p:cNvPr>
          <p:cNvSpPr/>
          <p:nvPr/>
        </p:nvSpPr>
        <p:spPr>
          <a:xfrm>
            <a:off x="5469821" y="3033672"/>
            <a:ext cx="64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6" name="object 20">
            <a:extLst>
              <a:ext uri="{FF2B5EF4-FFF2-40B4-BE49-F238E27FC236}">
                <a16:creationId xmlns:a16="http://schemas.microsoft.com/office/drawing/2014/main" id="{6B00F4B4-0D88-4DB7-AD01-DF37ECB60A01}"/>
              </a:ext>
            </a:extLst>
          </p:cNvPr>
          <p:cNvSpPr/>
          <p:nvPr/>
        </p:nvSpPr>
        <p:spPr>
          <a:xfrm>
            <a:off x="5469823" y="3307956"/>
            <a:ext cx="50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7" name="object 20">
            <a:extLst>
              <a:ext uri="{FF2B5EF4-FFF2-40B4-BE49-F238E27FC236}">
                <a16:creationId xmlns:a16="http://schemas.microsoft.com/office/drawing/2014/main" id="{AA61873E-2CBA-44F9-9B75-45156AE10DE8}"/>
              </a:ext>
            </a:extLst>
          </p:cNvPr>
          <p:cNvSpPr/>
          <p:nvPr/>
        </p:nvSpPr>
        <p:spPr>
          <a:xfrm>
            <a:off x="5469822" y="3590615"/>
            <a:ext cx="97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8" name="object 20">
            <a:extLst>
              <a:ext uri="{FF2B5EF4-FFF2-40B4-BE49-F238E27FC236}">
                <a16:creationId xmlns:a16="http://schemas.microsoft.com/office/drawing/2014/main" id="{99899CE6-3525-4726-88B0-8559C5FC8D52}"/>
              </a:ext>
            </a:extLst>
          </p:cNvPr>
          <p:cNvSpPr/>
          <p:nvPr/>
        </p:nvSpPr>
        <p:spPr>
          <a:xfrm>
            <a:off x="5469823" y="3850225"/>
            <a:ext cx="82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02910" y="4690693"/>
            <a:ext cx="6563519" cy="1961819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Local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textile products 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manufacturers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can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benefit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from: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Stable economical and political situation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Availability of skilled &amp; unskilled labor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Building on existing infrastructure and distribution networks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Infrastructure development at state cost*</a:t>
            </a:r>
            <a:endParaRPr lang="ru-RU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-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Incentives: Free economic  zones offer tax breaks on land, CIT, water.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endParaRPr lang="uz-Cyrl-UZ" sz="8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32" name="object 2">
            <a:extLst>
              <a:ext uri="{FF2B5EF4-FFF2-40B4-BE49-F238E27FC236}">
                <a16:creationId xmlns:a16="http://schemas.microsoft.com/office/drawing/2014/main" id="{2DF0A460-CFF6-496B-B0A6-5ED66E867B41}"/>
              </a:ext>
            </a:extLst>
          </p:cNvPr>
          <p:cNvSpPr/>
          <p:nvPr/>
        </p:nvSpPr>
        <p:spPr>
          <a:xfrm>
            <a:off x="7059280" y="2126734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026" name="Picture 2" descr="Китай ">
            <a:extLst>
              <a:ext uri="{FF2B5EF4-FFF2-40B4-BE49-F238E27FC236}">
                <a16:creationId xmlns:a16="http://schemas.microsoft.com/office/drawing/2014/main" id="{891E1E03-283F-4FEC-A77C-E3EF53456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5" y="2173477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Узбекистан ">
            <a:extLst>
              <a:ext uri="{FF2B5EF4-FFF2-40B4-BE49-F238E27FC236}">
                <a16:creationId xmlns:a16="http://schemas.microsoft.com/office/drawing/2014/main" id="{69AAEABF-0956-41A1-B7D9-9FC3C32B1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5" y="4108463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object 20">
            <a:extLst>
              <a:ext uri="{FF2B5EF4-FFF2-40B4-BE49-F238E27FC236}">
                <a16:creationId xmlns:a16="http://schemas.microsoft.com/office/drawing/2014/main" id="{7EBBDC8A-B2ED-468D-9312-17B465E58F57}"/>
              </a:ext>
            </a:extLst>
          </p:cNvPr>
          <p:cNvSpPr/>
          <p:nvPr/>
        </p:nvSpPr>
        <p:spPr>
          <a:xfrm>
            <a:off x="4152338" y="4127546"/>
            <a:ext cx="193162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9" name="object 20">
            <a:extLst>
              <a:ext uri="{FF2B5EF4-FFF2-40B4-BE49-F238E27FC236}">
                <a16:creationId xmlns:a16="http://schemas.microsoft.com/office/drawing/2014/main" id="{AB4900F4-D7D0-4F14-9293-940D1AD4E363}"/>
              </a:ext>
            </a:extLst>
          </p:cNvPr>
          <p:cNvSpPr/>
          <p:nvPr/>
        </p:nvSpPr>
        <p:spPr>
          <a:xfrm>
            <a:off x="5469821" y="4123602"/>
            <a:ext cx="18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2060" name="Picture 12">
            <a:extLst>
              <a:ext uri="{FF2B5EF4-FFF2-40B4-BE49-F238E27FC236}">
                <a16:creationId xmlns:a16="http://schemas.microsoft.com/office/drawing/2014/main" id="{6DCAA467-86BA-4F01-8265-CE17A10B9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3" b="7953"/>
          <a:stretch/>
        </p:blipFill>
        <p:spPr bwMode="auto">
          <a:xfrm>
            <a:off x="210833" y="3312217"/>
            <a:ext cx="206984" cy="17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" name="TextBox 209">
            <a:extLst>
              <a:ext uri="{FF2B5EF4-FFF2-40B4-BE49-F238E27FC236}">
                <a16:creationId xmlns:a16="http://schemas.microsoft.com/office/drawing/2014/main" id="{0814CFBE-5F6B-49F3-8CC5-79E91F66F117}"/>
              </a:ext>
            </a:extLst>
          </p:cNvPr>
          <p:cNvSpPr txBox="1"/>
          <p:nvPr/>
        </p:nvSpPr>
        <p:spPr>
          <a:xfrm>
            <a:off x="6836169" y="725307"/>
            <a:ext cx="211500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Trade agreements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54" name="object 2">
            <a:extLst>
              <a:ext uri="{FF2B5EF4-FFF2-40B4-BE49-F238E27FC236}">
                <a16:creationId xmlns:a16="http://schemas.microsoft.com/office/drawing/2014/main" id="{A2DDF22A-8DE5-4252-9965-E69189579726}"/>
              </a:ext>
            </a:extLst>
          </p:cNvPr>
          <p:cNvSpPr/>
          <p:nvPr/>
        </p:nvSpPr>
        <p:spPr>
          <a:xfrm>
            <a:off x="7059280" y="4212067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2" name="Picture 2" descr="Round icon. Illustration of flag of Germany">
            <a:extLst>
              <a:ext uri="{FF2B5EF4-FFF2-40B4-BE49-F238E27FC236}">
                <a16:creationId xmlns:a16="http://schemas.microsoft.com/office/drawing/2014/main" id="{63CCFC95-AC66-424F-B70F-2207E885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92" b="94271" l="9804" r="91667">
                        <a14:foregroundMark x1="91667" y1="48958" x2="91667" y2="48958"/>
                        <a14:foregroundMark x1="51471" y1="90625" x2="51471" y2="90625"/>
                        <a14:foregroundMark x1="50980" y1="94271" x2="50980" y2="94271"/>
                        <a14:foregroundMark x1="9804" y1="51563" x2="9804" y2="51563"/>
                        <a14:foregroundMark x1="47549" y1="7292" x2="47549" y2="7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33" y="3567058"/>
            <a:ext cx="206984" cy="19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523996F-D3CC-4D64-A5EB-4D6C15B8C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6921" y="3819482"/>
            <a:ext cx="194808" cy="19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object 2">
            <a:extLst>
              <a:ext uri="{FF2B5EF4-FFF2-40B4-BE49-F238E27FC236}">
                <a16:creationId xmlns:a16="http://schemas.microsoft.com/office/drawing/2014/main" id="{EF2043C0-D4B1-461B-A113-9AE5C4ECEF6C}"/>
              </a:ext>
            </a:extLst>
          </p:cNvPr>
          <p:cNvSpPr/>
          <p:nvPr/>
        </p:nvSpPr>
        <p:spPr>
          <a:xfrm>
            <a:off x="7059280" y="2126734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2" name="Овал 111">
            <a:extLst>
              <a:ext uri="{FF2B5EF4-FFF2-40B4-BE49-F238E27FC236}">
                <a16:creationId xmlns:a16="http://schemas.microsoft.com/office/drawing/2014/main" id="{AEEA0ED1-2CCC-4884-A3D8-10D77C17B192}"/>
              </a:ext>
            </a:extLst>
          </p:cNvPr>
          <p:cNvSpPr/>
          <p:nvPr/>
        </p:nvSpPr>
        <p:spPr>
          <a:xfrm>
            <a:off x="9552517" y="1300495"/>
            <a:ext cx="648000" cy="648000"/>
          </a:xfrm>
          <a:prstGeom prst="ellipse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Овал 113">
            <a:extLst>
              <a:ext uri="{FF2B5EF4-FFF2-40B4-BE49-F238E27FC236}">
                <a16:creationId xmlns:a16="http://schemas.microsoft.com/office/drawing/2014/main" id="{32B64A3A-23D1-468F-93FA-011BEBFA3B8B}"/>
              </a:ext>
            </a:extLst>
          </p:cNvPr>
          <p:cNvSpPr/>
          <p:nvPr/>
        </p:nvSpPr>
        <p:spPr>
          <a:xfrm>
            <a:off x="7032733" y="1300495"/>
            <a:ext cx="648000" cy="648000"/>
          </a:xfrm>
          <a:prstGeom prst="ellipse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bject 31">
            <a:extLst>
              <a:ext uri="{FF2B5EF4-FFF2-40B4-BE49-F238E27FC236}">
                <a16:creationId xmlns:a16="http://schemas.microsoft.com/office/drawing/2014/main" id="{8FBE856A-016D-4131-A94B-FC20662664EF}"/>
              </a:ext>
            </a:extLst>
          </p:cNvPr>
          <p:cNvSpPr txBox="1"/>
          <p:nvPr/>
        </p:nvSpPr>
        <p:spPr>
          <a:xfrm>
            <a:off x="7837377" y="1188829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GSP+ agreement allows to export to EU at reduced or zero tariff for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6 200 products.</a:t>
            </a:r>
          </a:p>
        </p:txBody>
      </p:sp>
      <p:sp>
        <p:nvSpPr>
          <p:cNvPr id="116" name="object 31">
            <a:extLst>
              <a:ext uri="{FF2B5EF4-FFF2-40B4-BE49-F238E27FC236}">
                <a16:creationId xmlns:a16="http://schemas.microsoft.com/office/drawing/2014/main" id="{63BF1BAB-081D-495C-ABF6-5E795A9BAD6A}"/>
              </a:ext>
            </a:extLst>
          </p:cNvPr>
          <p:cNvSpPr txBox="1"/>
          <p:nvPr/>
        </p:nvSpPr>
        <p:spPr>
          <a:xfrm>
            <a:off x="10398970" y="1179304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CIS Free Trade Agreement creates more integrated and open market with CIS countries.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117" name="Схема 116">
            <a:extLst>
              <a:ext uri="{FF2B5EF4-FFF2-40B4-BE49-F238E27FC236}">
                <a16:creationId xmlns:a16="http://schemas.microsoft.com/office/drawing/2014/main" id="{0B603873-F163-4FD0-92A6-DE6B9A54BC70}"/>
              </a:ext>
            </a:extLst>
          </p:cNvPr>
          <p:cNvGraphicFramePr/>
          <p:nvPr/>
        </p:nvGraphicFramePr>
        <p:xfrm>
          <a:off x="7356843" y="4491858"/>
          <a:ext cx="4655257" cy="2369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18" name="TextBox 117">
            <a:extLst>
              <a:ext uri="{FF2B5EF4-FFF2-40B4-BE49-F238E27FC236}">
                <a16:creationId xmlns:a16="http://schemas.microsoft.com/office/drawing/2014/main" id="{9F9BD8AD-7D39-496B-BDCF-AD46BA954E59}"/>
              </a:ext>
            </a:extLst>
          </p:cNvPr>
          <p:cNvSpPr txBox="1"/>
          <p:nvPr/>
        </p:nvSpPr>
        <p:spPr>
          <a:xfrm>
            <a:off x="6903637" y="4150355"/>
            <a:ext cx="4238473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labor in textile industry</a:t>
            </a:r>
            <a:endParaRPr lang="en-US" sz="1400" b="1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DCAEACB2-3CBD-46D8-ACD8-47AA182DBD25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1" y="4787552"/>
            <a:ext cx="382138" cy="382138"/>
          </a:xfrm>
          <a:prstGeom prst="rect">
            <a:avLst/>
          </a:prstGeom>
        </p:spPr>
      </p:pic>
      <p:pic>
        <p:nvPicPr>
          <p:cNvPr id="120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9D2D29E-71CD-4397-B027-2EE6281F1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727" y="5451149"/>
            <a:ext cx="414700" cy="4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6" descr="Рабочие ">
            <a:extLst>
              <a:ext uri="{FF2B5EF4-FFF2-40B4-BE49-F238E27FC236}">
                <a16:creationId xmlns:a16="http://schemas.microsoft.com/office/drawing/2014/main" id="{0D45942C-94F5-4F6D-89DD-CA379E37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242" y="6193943"/>
            <a:ext cx="390050" cy="39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" name="Graphic 4">
            <a:extLst>
              <a:ext uri="{FF2B5EF4-FFF2-40B4-BE49-F238E27FC236}">
                <a16:creationId xmlns:a16="http://schemas.microsoft.com/office/drawing/2014/main" id="{0114375E-2BBB-4493-A186-8522D1327349}"/>
              </a:ext>
            </a:extLst>
          </p:cNvPr>
          <p:cNvGrpSpPr/>
          <p:nvPr/>
        </p:nvGrpSpPr>
        <p:grpSpPr>
          <a:xfrm>
            <a:off x="8109891" y="2229710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24" name="Freeform: Shape 6">
              <a:extLst>
                <a:ext uri="{FF2B5EF4-FFF2-40B4-BE49-F238E27FC236}">
                  <a16:creationId xmlns:a16="http://schemas.microsoft.com/office/drawing/2014/main" id="{389B5F59-F2AD-4E51-BEFC-96C6D849D311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5" name="Freeform: Shape 7">
              <a:extLst>
                <a:ext uri="{FF2B5EF4-FFF2-40B4-BE49-F238E27FC236}">
                  <a16:creationId xmlns:a16="http://schemas.microsoft.com/office/drawing/2014/main" id="{59FBA7F4-8D8D-4C7C-8CE0-B3614DF41F86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6" name="Freeform: Shape 8">
              <a:extLst>
                <a:ext uri="{FF2B5EF4-FFF2-40B4-BE49-F238E27FC236}">
                  <a16:creationId xmlns:a16="http://schemas.microsoft.com/office/drawing/2014/main" id="{B94FEA92-636C-4B66-9B29-FB45F82A5B73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7" name="Freeform: Shape 9">
              <a:extLst>
                <a:ext uri="{FF2B5EF4-FFF2-40B4-BE49-F238E27FC236}">
                  <a16:creationId xmlns:a16="http://schemas.microsoft.com/office/drawing/2014/main" id="{D9A2D561-E1F3-46B1-913C-598B0D3A34E0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8" name="Freeform: Shape 10">
              <a:extLst>
                <a:ext uri="{FF2B5EF4-FFF2-40B4-BE49-F238E27FC236}">
                  <a16:creationId xmlns:a16="http://schemas.microsoft.com/office/drawing/2014/main" id="{64A2F716-8B7D-4F37-A139-AA85C4289D63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0" name="Freeform: Shape 11">
              <a:extLst>
                <a:ext uri="{FF2B5EF4-FFF2-40B4-BE49-F238E27FC236}">
                  <a16:creationId xmlns:a16="http://schemas.microsoft.com/office/drawing/2014/main" id="{3EBA8780-2C1C-4695-8D7B-66C83BFADEF4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1" name="Freeform: Shape 12">
              <a:extLst>
                <a:ext uri="{FF2B5EF4-FFF2-40B4-BE49-F238E27FC236}">
                  <a16:creationId xmlns:a16="http://schemas.microsoft.com/office/drawing/2014/main" id="{351AAF82-418B-4676-93B3-8784B38BE06C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3" name="Freeform: Shape 13">
              <a:extLst>
                <a:ext uri="{FF2B5EF4-FFF2-40B4-BE49-F238E27FC236}">
                  <a16:creationId xmlns:a16="http://schemas.microsoft.com/office/drawing/2014/main" id="{DF0661C9-6086-4CA1-AFE4-0B89FD606F86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4" name="Freeform: Shape 14">
              <a:extLst>
                <a:ext uri="{FF2B5EF4-FFF2-40B4-BE49-F238E27FC236}">
                  <a16:creationId xmlns:a16="http://schemas.microsoft.com/office/drawing/2014/main" id="{8AD5D299-603F-4DA0-A657-19C990313725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5" name="Freeform: Shape 15">
              <a:extLst>
                <a:ext uri="{FF2B5EF4-FFF2-40B4-BE49-F238E27FC236}">
                  <a16:creationId xmlns:a16="http://schemas.microsoft.com/office/drawing/2014/main" id="{84CA22AA-C1B8-462B-9F07-7293DAD7A95E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36" name="Freeform: Shape 16">
              <a:extLst>
                <a:ext uri="{FF2B5EF4-FFF2-40B4-BE49-F238E27FC236}">
                  <a16:creationId xmlns:a16="http://schemas.microsoft.com/office/drawing/2014/main" id="{E1DBFCF6-2CCB-4895-9BE0-F5174B53E067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7" name="Freeform: Shape 17">
              <a:extLst>
                <a:ext uri="{FF2B5EF4-FFF2-40B4-BE49-F238E27FC236}">
                  <a16:creationId xmlns:a16="http://schemas.microsoft.com/office/drawing/2014/main" id="{E202D799-8ED8-4956-857E-D685F8D852DB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8" name="Freeform: Shape 18">
              <a:extLst>
                <a:ext uri="{FF2B5EF4-FFF2-40B4-BE49-F238E27FC236}">
                  <a16:creationId xmlns:a16="http://schemas.microsoft.com/office/drawing/2014/main" id="{ECACCB4F-FEA3-47E5-9654-D0AD326C3A9E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39" name="Freeform: Shape 19">
              <a:extLst>
                <a:ext uri="{FF2B5EF4-FFF2-40B4-BE49-F238E27FC236}">
                  <a16:creationId xmlns:a16="http://schemas.microsoft.com/office/drawing/2014/main" id="{E07204C3-CEE1-45F2-BCCB-C7209F5A78BF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0" name="Freeform: Shape 20">
              <a:extLst>
                <a:ext uri="{FF2B5EF4-FFF2-40B4-BE49-F238E27FC236}">
                  <a16:creationId xmlns:a16="http://schemas.microsoft.com/office/drawing/2014/main" id="{396E61A9-E898-48BD-8A85-45896A6AC3A7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1" name="Freeform: Shape 21">
              <a:extLst>
                <a:ext uri="{FF2B5EF4-FFF2-40B4-BE49-F238E27FC236}">
                  <a16:creationId xmlns:a16="http://schemas.microsoft.com/office/drawing/2014/main" id="{2479C1F7-A369-4783-BB35-4B70F2C208AF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2" name="Freeform: Shape 22">
              <a:extLst>
                <a:ext uri="{FF2B5EF4-FFF2-40B4-BE49-F238E27FC236}">
                  <a16:creationId xmlns:a16="http://schemas.microsoft.com/office/drawing/2014/main" id="{7DA8281E-3682-4DFF-A816-351FC4463B08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43" name="Table 24">
            <a:extLst>
              <a:ext uri="{FF2B5EF4-FFF2-40B4-BE49-F238E27FC236}">
                <a16:creationId xmlns:a16="http://schemas.microsoft.com/office/drawing/2014/main" id="{3C762029-FE1B-49D9-B1CE-5AABE0A80B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764055"/>
              </p:ext>
            </p:extLst>
          </p:nvPr>
        </p:nvGraphicFramePr>
        <p:xfrm>
          <a:off x="7116825" y="3321760"/>
          <a:ext cx="1498879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121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97758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 err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Navoi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110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800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1,1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44" name="Rectangle 21">
            <a:extLst>
              <a:ext uri="{FF2B5EF4-FFF2-40B4-BE49-F238E27FC236}">
                <a16:creationId xmlns:a16="http://schemas.microsoft.com/office/drawing/2014/main" id="{CAD5C6FE-E18B-4558-83E2-4B2581AC2F3E}"/>
              </a:ext>
            </a:extLst>
          </p:cNvPr>
          <p:cNvSpPr/>
          <p:nvPr/>
        </p:nvSpPr>
        <p:spPr>
          <a:xfrm>
            <a:off x="10608091" y="2343697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en-GB" sz="800" dirty="0" err="1">
                <a:solidFill>
                  <a:srgbClr val="00425F"/>
                </a:solidFill>
                <a:latin typeface="Montserrat" pitchFamily="2" charset="-52"/>
              </a:rPr>
              <a:t>Navoi</a:t>
            </a:r>
            <a:r>
              <a:rPr lang="en-GB" sz="800" dirty="0">
                <a:solidFill>
                  <a:srgbClr val="00425F"/>
                </a:solidFill>
                <a:latin typeface="Montserrat" pitchFamily="2" charset="-52"/>
              </a:rPr>
              <a:t> region</a:t>
            </a:r>
          </a:p>
        </p:txBody>
      </p:sp>
      <p:cxnSp>
        <p:nvCxnSpPr>
          <p:cNvPr id="145" name="Connector: Elbow 26">
            <a:extLst>
              <a:ext uri="{FF2B5EF4-FFF2-40B4-BE49-F238E27FC236}">
                <a16:creationId xmlns:a16="http://schemas.microsoft.com/office/drawing/2014/main" id="{3B877987-B13B-4A8D-923E-0AF309CEC572}"/>
              </a:ext>
            </a:extLst>
          </p:cNvPr>
          <p:cNvCxnSpPr>
            <a:cxnSpLocks/>
          </p:cNvCxnSpPr>
          <p:nvPr/>
        </p:nvCxnSpPr>
        <p:spPr>
          <a:xfrm rot="10800000" flipV="1">
            <a:off x="9635465" y="2625742"/>
            <a:ext cx="1503598" cy="273239"/>
          </a:xfrm>
          <a:prstGeom prst="bentConnector3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TextBox 145">
            <a:extLst>
              <a:ext uri="{FF2B5EF4-FFF2-40B4-BE49-F238E27FC236}">
                <a16:creationId xmlns:a16="http://schemas.microsoft.com/office/drawing/2014/main" id="{A5F8D2BC-1068-4685-8E40-CB1F3DE0D6B0}"/>
              </a:ext>
            </a:extLst>
          </p:cNvPr>
          <p:cNvSpPr txBox="1"/>
          <p:nvPr/>
        </p:nvSpPr>
        <p:spPr>
          <a:xfrm>
            <a:off x="6863702" y="2035829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01" name="object 20">
            <a:extLst>
              <a:ext uri="{FF2B5EF4-FFF2-40B4-BE49-F238E27FC236}">
                <a16:creationId xmlns:a16="http://schemas.microsoft.com/office/drawing/2014/main" id="{DF7B4220-9235-446F-9BF9-CB16A632A32F}"/>
              </a:ext>
            </a:extLst>
          </p:cNvPr>
          <p:cNvSpPr/>
          <p:nvPr/>
        </p:nvSpPr>
        <p:spPr>
          <a:xfrm>
            <a:off x="2834314" y="2493973"/>
            <a:ext cx="396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A36B5E-B8F0-427F-8F96-D233326BD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" r="290"/>
          <a:stretch/>
        </p:blipFill>
        <p:spPr bwMode="auto">
          <a:xfrm>
            <a:off x="230217" y="2723745"/>
            <a:ext cx="168217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DBDD1AC0-916F-45E9-BC42-4E6148449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" b="469"/>
          <a:stretch/>
        </p:blipFill>
        <p:spPr bwMode="auto">
          <a:xfrm>
            <a:off x="228924" y="3017981"/>
            <a:ext cx="170802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8">
            <a:extLst>
              <a:ext uri="{FF2B5EF4-FFF2-40B4-BE49-F238E27FC236}">
                <a16:creationId xmlns:a16="http://schemas.microsoft.com/office/drawing/2014/main" id="{996C26E7-0E79-485C-AD61-333178371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" r="63"/>
          <a:stretch/>
        </p:blipFill>
        <p:spPr bwMode="auto">
          <a:xfrm>
            <a:off x="229832" y="2450002"/>
            <a:ext cx="168987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object 20">
            <a:extLst>
              <a:ext uri="{FF2B5EF4-FFF2-40B4-BE49-F238E27FC236}">
                <a16:creationId xmlns:a16="http://schemas.microsoft.com/office/drawing/2014/main" id="{B78C0C77-9E33-4B53-8502-600C2F15BF3D}"/>
              </a:ext>
            </a:extLst>
          </p:cNvPr>
          <p:cNvSpPr/>
          <p:nvPr/>
        </p:nvSpPr>
        <p:spPr>
          <a:xfrm>
            <a:off x="2839665" y="3566868"/>
            <a:ext cx="331474" cy="1410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033904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3211</TotalTime>
  <Words>533</Words>
  <Application>Microsoft Office PowerPoint</Application>
  <PresentationFormat>Широкоэкранный</PresentationFormat>
  <Paragraphs>114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SHOKHRUKH ISLOMOV</cp:lastModifiedBy>
  <cp:revision>189</cp:revision>
  <dcterms:created xsi:type="dcterms:W3CDTF">2024-07-25T07:55:13Z</dcterms:created>
  <dcterms:modified xsi:type="dcterms:W3CDTF">2025-04-26T08:58:04Z</dcterms:modified>
</cp:coreProperties>
</file>