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xmlns="" id="{D8D54B31-2D7C-44B0-81DC-E59CA57D825F}"/>
              </a:ext>
            </a:extLst>
          </p:cNvPr>
          <p:cNvSpPr/>
          <p:nvPr/>
        </p:nvSpPr>
        <p:spPr>
          <a:xfrm>
            <a:off x="5417186" y="796068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xmlns="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xmlns="" id="{34847051-B081-4D3D-8556-DD48C913F393}"/>
              </a:ext>
            </a:extLst>
          </p:cNvPr>
          <p:cNvSpPr txBox="1"/>
          <p:nvPr/>
        </p:nvSpPr>
        <p:spPr>
          <a:xfrm>
            <a:off x="2439845" y="192897"/>
            <a:ext cx="8530112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2000" b="1" spc="-10" dirty="0">
                <a:solidFill>
                  <a:srgbClr val="5BC4BF"/>
                </a:solidFill>
                <a:latin typeface="Montserrat" pitchFamily="2" charset="-52"/>
              </a:rPr>
              <a:t> Production of Basalt Fiber Products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E6DC329C-BE58-4B79-8A6D-52B4DA07CA0D}"/>
              </a:ext>
            </a:extLst>
          </p:cNvPr>
          <p:cNvSpPr txBox="1"/>
          <p:nvPr/>
        </p:nvSpPr>
        <p:spPr>
          <a:xfrm>
            <a:off x="2956522" y="798778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noProof="0" dirty="0" smtClean="0">
                <a:solidFill>
                  <a:srgbClr val="5BC4BF"/>
                </a:solidFill>
                <a:latin typeface="Montserrat" pitchFamily="2" charset="-52"/>
              </a:rPr>
              <a:t>Industry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xmlns="" id="{1627B92C-05CB-42FF-B4BE-672893685964}"/>
              </a:ext>
            </a:extLst>
          </p:cNvPr>
          <p:cNvSpPr/>
          <p:nvPr/>
        </p:nvSpPr>
        <p:spPr>
          <a:xfrm>
            <a:off x="5587319" y="3732277"/>
            <a:ext cx="6492048" cy="720161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xmlns="" id="{C6A0101E-3FAA-4DC8-9C71-55207A8790A4}"/>
              </a:ext>
            </a:extLst>
          </p:cNvPr>
          <p:cNvSpPr txBox="1"/>
          <p:nvPr/>
        </p:nvSpPr>
        <p:spPr>
          <a:xfrm>
            <a:off x="5534369" y="3907529"/>
            <a:ext cx="1567342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Fiber </a:t>
            </a:r>
            <a:r>
              <a:rPr lang="en-US" sz="1200" spc="-10" dirty="0" smtClean="0">
                <a:solidFill>
                  <a:srgbClr val="FFFFFF"/>
                </a:solidFill>
                <a:latin typeface="Montserrat" pitchFamily="2" charset="-52"/>
                <a:cs typeface="Arial MT"/>
              </a:rPr>
              <a:t>                 Production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xmlns="" id="{35E55C6B-F6DB-4AAF-B5A0-BFA5DCAF8D3C}"/>
              </a:ext>
            </a:extLst>
          </p:cNvPr>
          <p:cNvSpPr txBox="1"/>
          <p:nvPr/>
        </p:nvSpPr>
        <p:spPr>
          <a:xfrm>
            <a:off x="7360353" y="3887334"/>
            <a:ext cx="1344766" cy="38215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Strand Formation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xmlns="" id="{2122D9BB-0F54-4449-A6CD-F28417375FED}"/>
              </a:ext>
            </a:extLst>
          </p:cNvPr>
          <p:cNvSpPr txBox="1"/>
          <p:nvPr/>
        </p:nvSpPr>
        <p:spPr>
          <a:xfrm>
            <a:off x="9013676" y="3821608"/>
            <a:ext cx="1211586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Production of Pipes and Rebar</a:t>
            </a:r>
            <a:endParaRPr kumimoji="0" lang="ru-RU" sz="1200" b="0" i="0" u="none" strike="noStrike" kern="1200" cap="none" spc="-1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xmlns="" id="{36DAE9B9-41CF-44DE-9F35-FAD671280E6B}"/>
              </a:ext>
            </a:extLst>
          </p:cNvPr>
          <p:cNvSpPr txBox="1"/>
          <p:nvPr/>
        </p:nvSpPr>
        <p:spPr>
          <a:xfrm>
            <a:off x="10602896" y="3808946"/>
            <a:ext cx="1262272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defRPr/>
            </a:pPr>
            <a:r>
              <a:rPr lang="en-US" sz="12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Production of Fabrics and Braids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xmlns="" id="{E09A7005-4829-4710-BD6E-85DD6705B938}"/>
              </a:ext>
            </a:extLst>
          </p:cNvPr>
          <p:cNvSpPr txBox="1"/>
          <p:nvPr/>
        </p:nvSpPr>
        <p:spPr>
          <a:xfrm>
            <a:off x="5690327" y="3457875"/>
            <a:ext cx="442344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lvl="0">
              <a:spcBef>
                <a:spcPts val="890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Technological Process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xmlns="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Project Indicators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xmlns="" id="{C840FD61-18E0-4578-8789-2E69D49CF6E2}"/>
              </a:ext>
            </a:extLst>
          </p:cNvPr>
          <p:cNvSpPr txBox="1"/>
          <p:nvPr/>
        </p:nvSpPr>
        <p:spPr>
          <a:xfrm>
            <a:off x="6109011" y="1980291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en-US" sz="1000" spc="10" dirty="0" smtClean="0">
                <a:solidFill>
                  <a:srgbClr val="00425F"/>
                </a:solidFill>
                <a:latin typeface="Montserrat" pitchFamily="2" charset="-52"/>
              </a:rPr>
              <a:t>Capacity</a:t>
            </a:r>
            <a:r>
              <a:rPr kumimoji="0" lang="en-US" sz="10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xmlns="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Investment Requirement: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xmlns="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425F"/>
                </a:solidFill>
                <a:latin typeface="Montserrat" pitchFamily="2" charset="-52"/>
              </a:rPr>
              <a:t>Local market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50%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425F"/>
                </a:solidFill>
                <a:latin typeface="Montserrat" pitchFamily="2" charset="-52"/>
              </a:rPr>
              <a:t>Export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– 50%</a:t>
            </a: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xmlns="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xmlns="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xmlns="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xmlns="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xmlns="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xmlns="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xmlns="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DB19699-519A-453B-817A-B4A54A65E475}"/>
              </a:ext>
            </a:extLst>
          </p:cNvPr>
          <p:cNvSpPr txBox="1"/>
          <p:nvPr/>
        </p:nvSpPr>
        <p:spPr>
          <a:xfrm>
            <a:off x="8887665" y="4456039"/>
            <a:ext cx="1583396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Location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xmlns="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xmlns="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xmlns="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xmlns="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xmlns="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xmlns="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xmlns="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xmlns="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xmlns="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xmlns="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xmlns="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xmlns="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xmlns="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xmlns="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xmlns="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xmlns="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xmlns="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xmlns="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xmlns="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347670"/>
              </p:ext>
            </p:extLst>
          </p:nvPr>
        </p:nvGraphicFramePr>
        <p:xfrm>
          <a:off x="9187698" y="5991717"/>
          <a:ext cx="1318255" cy="72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xmlns="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xmlns="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 err="1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Surkhandarya</a:t>
                      </a:r>
                      <a:r>
                        <a:rPr lang="en-US" sz="800" kern="1200" spc="-10" baseline="0" dirty="0" smtClean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8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xmlns="" id="{E1E50199-5872-457C-B50F-5435584E54F3}"/>
              </a:ext>
            </a:extLst>
          </p:cNvPr>
          <p:cNvSpPr/>
          <p:nvPr/>
        </p:nvSpPr>
        <p:spPr>
          <a:xfrm>
            <a:off x="10500999" y="4728195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err="1" smtClean="0">
                <a:solidFill>
                  <a:srgbClr val="00425F"/>
                </a:solidFill>
                <a:latin typeface="Montserrat" pitchFamily="2" charset="-52"/>
              </a:rPr>
              <a:t>Surkhandarya</a:t>
            </a:r>
            <a:r>
              <a:rPr lang="en-US" sz="800" b="1" dirty="0" smtClean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xmlns="" id="{11F42D09-B942-4DD6-958A-0B08F83264E2}"/>
              </a:ext>
            </a:extLst>
          </p:cNvPr>
          <p:cNvCxnSpPr>
            <a:cxnSpLocks/>
            <a:endCxn id="50" idx="154"/>
          </p:cNvCxnSpPr>
          <p:nvPr/>
        </p:nvCxnSpPr>
        <p:spPr>
          <a:xfrm rot="16200000" flipH="1">
            <a:off x="10396593" y="5711879"/>
            <a:ext cx="1608502" cy="121981"/>
          </a:xfrm>
          <a:prstGeom prst="bentConnector4">
            <a:avLst>
              <a:gd name="adj1" fmla="val 41986"/>
              <a:gd name="adj2" fmla="val 68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xmlns="" id="{69F6A5D8-A86F-4C76-90EF-08D06D5DF334}"/>
              </a:ext>
            </a:extLst>
          </p:cNvPr>
          <p:cNvSpPr txBox="1"/>
          <p:nvPr/>
        </p:nvSpPr>
        <p:spPr>
          <a:xfrm>
            <a:off x="6101845" y="1268030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en-US" sz="1000" noProof="0" dirty="0" smtClean="0">
                <a:solidFill>
                  <a:srgbClr val="00425F"/>
                </a:solidFill>
                <a:latin typeface="Montserrat" pitchFamily="2" charset="-52"/>
              </a:rPr>
              <a:t>Cost of the project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xmlns="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xmlns="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xmlns="" id="{BED2BCBB-8E7D-43AD-9961-1E7C8248970A}"/>
              </a:ext>
            </a:extLst>
          </p:cNvPr>
          <p:cNvSpPr txBox="1"/>
          <p:nvPr/>
        </p:nvSpPr>
        <p:spPr>
          <a:xfrm>
            <a:off x="3080086" y="1531705"/>
            <a:ext cx="2130395" cy="5391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fabrics, rebar, pipes, and other products made from basalt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fiber.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xmlns="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xmlns="" id="{ACEEF6CC-3704-4BC8-8E71-0D19BF7E989A}"/>
              </a:ext>
            </a:extLst>
          </p:cNvPr>
          <p:cNvSpPr txBox="1"/>
          <p:nvPr/>
        </p:nvSpPr>
        <p:spPr>
          <a:xfrm>
            <a:off x="70091" y="5243341"/>
            <a:ext cx="5239791" cy="15445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According to Verified Market Reports, the basalt fiber market was valued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at</a:t>
            </a:r>
            <a:r>
              <a:rPr lang="ru-RU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 200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million USD in </a:t>
            </a:r>
            <a:r>
              <a:rPr lang="ru-RU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2024.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.According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 a study by Future Market Report, the global basalt fiber market is estimated at </a:t>
            </a:r>
            <a:r>
              <a:rPr lang="ru-RU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370,1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million USD in </a:t>
            </a:r>
            <a:r>
              <a:rPr lang="ru-RU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2024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.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It is expected to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reach 679,9 million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 by the end of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2032,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 a compound annual growth rate (CAGR)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of 12,3%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during the period from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2024 to 2032.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The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basalt fiber market is projected to reach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500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million USD by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2033,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 a CAGR of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10,5%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2026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 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2033.</a:t>
            </a:r>
            <a:endParaRPr kumimoji="0" lang="ru-RU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xmlns="" id="{08A247B2-6BC4-4987-8D59-73794881FC12}"/>
              </a:ext>
            </a:extLst>
          </p:cNvPr>
          <p:cNvSpPr txBox="1"/>
          <p:nvPr/>
        </p:nvSpPr>
        <p:spPr>
          <a:xfrm>
            <a:off x="3065280" y="952264"/>
            <a:ext cx="1896029" cy="358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Materials and Textiles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xmlns="" id="{14000D3A-808E-46E3-ACC3-DF5E3795FE0D}"/>
              </a:ext>
            </a:extLst>
          </p:cNvPr>
          <p:cNvSpPr txBox="1"/>
          <p:nvPr/>
        </p:nvSpPr>
        <p:spPr>
          <a:xfrm>
            <a:off x="3080085" y="1252640"/>
            <a:ext cx="124190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Project goal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xmlns="" id="{596D2F02-D2A5-409A-8F8E-B8434BC0AFCD}"/>
              </a:ext>
            </a:extLst>
          </p:cNvPr>
          <p:cNvSpPr txBox="1"/>
          <p:nvPr/>
        </p:nvSpPr>
        <p:spPr>
          <a:xfrm>
            <a:off x="40152" y="5021528"/>
            <a:ext cx="822877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Market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xmlns="" id="{27922923-B8B4-445B-BEC1-168208B17C86}"/>
              </a:ext>
            </a:extLst>
          </p:cNvPr>
          <p:cNvSpPr txBox="1"/>
          <p:nvPr/>
        </p:nvSpPr>
        <p:spPr>
          <a:xfrm>
            <a:off x="70091" y="2525518"/>
            <a:ext cx="5186604" cy="256685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Growing demand for sustainable and eco-friendly materials</a:t>
            </a: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 smtClean="0">
                <a:latin typeface="Montserrat" pitchFamily="2" charset="-52"/>
              </a:rPr>
              <a:t>Basalt </a:t>
            </a:r>
            <a:r>
              <a:rPr lang="en-US" sz="1000" spc="-10" dirty="0">
                <a:latin typeface="Montserrat" pitchFamily="2" charset="-52"/>
              </a:rPr>
              <a:t>fibers are derived from natural volcanic rock, making them a viable alternative to synthetic fibers</a:t>
            </a:r>
            <a:r>
              <a:rPr lang="en-US" sz="1000" spc="-10" dirty="0" smtClean="0">
                <a:latin typeface="Montserrat" pitchFamily="2" charset="-52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Performance </a:t>
            </a: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advantages</a:t>
            </a: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 smtClean="0">
                <a:latin typeface="Montserrat" pitchFamily="2" charset="-52"/>
              </a:rPr>
              <a:t>High </a:t>
            </a:r>
            <a:r>
              <a:rPr lang="en-US" sz="1000" spc="-10" dirty="0">
                <a:latin typeface="Montserrat" pitchFamily="2" charset="-52"/>
              </a:rPr>
              <a:t>tensile strength, thermal stability, and corrosion resistance make basalt fibers suitable for a wide range of applications</a:t>
            </a:r>
            <a:r>
              <a:rPr lang="en-US" sz="1000" spc="-10" dirty="0" smtClean="0">
                <a:latin typeface="Montserrat" pitchFamily="2" charset="-52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Technological </a:t>
            </a:r>
            <a:r>
              <a:rPr lang="en-US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advancements in </a:t>
            </a: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production.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 smtClean="0">
                <a:latin typeface="Montserrat" pitchFamily="2" charset="-52"/>
              </a:rPr>
              <a:t>improved </a:t>
            </a:r>
            <a:r>
              <a:rPr lang="en-US" sz="1000" spc="-10" dirty="0">
                <a:latin typeface="Montserrat" pitchFamily="2" charset="-52"/>
              </a:rPr>
              <a:t>manufacturing methods enhance the economic efficiency, consistency, and quality of basalt fiber, making it more accessible for industrial use</a:t>
            </a:r>
            <a:r>
              <a:rPr lang="en-US" sz="1000" spc="-10" dirty="0" smtClean="0">
                <a:latin typeface="Montserrat" pitchFamily="2" charset="-52"/>
              </a:rPr>
              <a:t>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b="1" i="1" spc="-10" dirty="0" smtClean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Cost-effectiveness.</a:t>
            </a:r>
          </a:p>
          <a:p>
            <a:pPr marL="12701" marR="5080" lvl="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  <a:defRPr/>
            </a:pPr>
            <a:r>
              <a:rPr lang="en-US" sz="1000" spc="-10" dirty="0" smtClean="0">
                <a:latin typeface="Montserrat" pitchFamily="2" charset="-52"/>
              </a:rPr>
              <a:t>Compared </a:t>
            </a:r>
            <a:r>
              <a:rPr lang="en-US" sz="1000" spc="-10" dirty="0">
                <a:latin typeface="Montserrat" pitchFamily="2" charset="-52"/>
              </a:rPr>
              <a:t>to carbon fibers, basalt fibers offer similar benefits at a lower cost, making them an attractive option for industry.</a:t>
            </a:r>
            <a:endParaRPr kumimoji="0" lang="en-US" sz="1000" u="none" strike="noStrike" kern="1200" cap="none" spc="-10" normalizeH="0" baseline="0" noProof="0" dirty="0">
              <a:ln>
                <a:noFill/>
              </a:ln>
              <a:effectLst/>
              <a:uLnTx/>
              <a:uFillTx/>
              <a:latin typeface="Montserrat" pitchFamily="2" charset="-52"/>
              <a:cs typeface="Arial MT"/>
            </a:endParaRP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xmlns="" id="{C4C3A6C8-7DCD-4B0A-8B85-B049B2BBB2F7}"/>
              </a:ext>
            </a:extLst>
          </p:cNvPr>
          <p:cNvSpPr txBox="1"/>
          <p:nvPr/>
        </p:nvSpPr>
        <p:spPr>
          <a:xfrm>
            <a:off x="139280" y="2375672"/>
            <a:ext cx="424909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lvl="0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Advantages of the Innovative Material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xmlns="" id="{AE6E7D58-60A5-4EA8-BBA0-1DA914865412}"/>
              </a:ext>
            </a:extLst>
          </p:cNvPr>
          <p:cNvSpPr txBox="1"/>
          <p:nvPr/>
        </p:nvSpPr>
        <p:spPr>
          <a:xfrm>
            <a:off x="9733227" y="2869646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100</a:t>
            </a:r>
            <a:r>
              <a:rPr lang="en-US" sz="10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000" spc="-6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employees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xmlns="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xmlns="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3" name="Picture 4" descr="Размер ">
            <a:extLst>
              <a:ext uri="{FF2B5EF4-FFF2-40B4-BE49-F238E27FC236}">
                <a16:creationId xmlns:a16="http://schemas.microsoft.com/office/drawing/2014/main" xmlns="" id="{C7DFA4DF-20E3-4F5C-B887-5523A670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06" y="2728107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Рабочие ">
            <a:extLst>
              <a:ext uri="{FF2B5EF4-FFF2-40B4-BE49-F238E27FC236}">
                <a16:creationId xmlns:a16="http://schemas.microsoft.com/office/drawing/2014/main" xmlns="" id="{2C8F82EE-2E6C-48B1-890C-A13A322D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592" y="2788481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32">
            <a:extLst>
              <a:ext uri="{FF2B5EF4-FFF2-40B4-BE49-F238E27FC236}">
                <a16:creationId xmlns:a16="http://schemas.microsoft.com/office/drawing/2014/main" xmlns="" id="{7B43C286-2843-4131-8D4E-2BF5D71EEE8A}"/>
              </a:ext>
            </a:extLst>
          </p:cNvPr>
          <p:cNvSpPr txBox="1"/>
          <p:nvPr/>
        </p:nvSpPr>
        <p:spPr>
          <a:xfrm>
            <a:off x="6241887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 Payback</a:t>
            </a:r>
            <a:r>
              <a:rPr lang="en-US" sz="1000" dirty="0" smtClean="0">
                <a:solidFill>
                  <a:srgbClr val="00425F"/>
                </a:solidFill>
                <a:latin typeface="Montserrat" pitchFamily="2" charset="-52"/>
              </a:rPr>
              <a:t>:</a:t>
            </a:r>
          </a:p>
          <a:p>
            <a:pPr marL="12067" marR="5080" lvl="0" algn="ctr">
              <a:spcBef>
                <a:spcPts val="100"/>
              </a:spcBef>
              <a:buSzPct val="109090"/>
              <a:tabLst>
                <a:tab pos="156219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Up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to 5 years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xmlns="" id="{FE83AB74-E9C1-4AA3-B01B-D2F5071BD2FB}"/>
              </a:ext>
            </a:extLst>
          </p:cNvPr>
          <p:cNvSpPr txBox="1"/>
          <p:nvPr/>
        </p:nvSpPr>
        <p:spPr>
          <a:xfrm>
            <a:off x="6620252" y="1396925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20 </a:t>
            </a:r>
            <a:r>
              <a:rPr lang="en-US" sz="1000" dirty="0" smtClean="0">
                <a:solidFill>
                  <a:srgbClr val="00425F"/>
                </a:solidFill>
                <a:latin typeface="Montserrat" pitchFamily="2" charset="-52"/>
                <a:cs typeface="Arial MT"/>
              </a:rPr>
              <a:t>million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xmlns="" id="{71C893CD-97C7-4868-B95A-F464A41194F2}"/>
              </a:ext>
            </a:extLst>
          </p:cNvPr>
          <p:cNvSpPr txBox="1"/>
          <p:nvPr/>
        </p:nvSpPr>
        <p:spPr>
          <a:xfrm>
            <a:off x="9830182" y="1388520"/>
            <a:ext cx="878720" cy="40780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17,5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million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xmlns="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xmlns="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ru-RU" sz="1000" spc="10" dirty="0" smtClean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kumimoji="0" lang="ru-RU" sz="10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0</a:t>
            </a:r>
            <a:r>
              <a:rPr kumimoji="0" lang="en-US" sz="1000" b="0" i="0" u="none" strike="noStrike" kern="1200" cap="none" spc="10" normalizeH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thousand tons</a:t>
            </a:r>
            <a:r>
              <a:rPr kumimoji="0" lang="ru-RU" sz="10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00" spc="10" noProof="0" dirty="0" smtClean="0">
                <a:solidFill>
                  <a:srgbClr val="00425F"/>
                </a:solidFill>
                <a:latin typeface="Montserrat" pitchFamily="2" charset="-52"/>
              </a:rPr>
              <a:t>(per year</a:t>
            </a:r>
            <a:r>
              <a:rPr kumimoji="0" lang="en-US" sz="10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)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xmlns="" id="{FC6CE292-8A01-42F3-8CC4-119BBAD19F84}"/>
              </a:ext>
            </a:extLst>
          </p:cNvPr>
          <p:cNvSpPr txBox="1"/>
          <p:nvPr/>
        </p:nvSpPr>
        <p:spPr>
          <a:xfrm>
            <a:off x="11345389" y="6205690"/>
            <a:ext cx="786424" cy="382155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lnSpc>
                <a:spcPct val="150000"/>
              </a:lnSpc>
              <a:defRPr/>
            </a:pPr>
            <a:r>
              <a:rPr lang="en-US" sz="800" b="1" spc="-10" dirty="0" smtClean="0">
                <a:solidFill>
                  <a:srgbClr val="5BC4BF"/>
                </a:solidFill>
                <a:latin typeface="Montserrat" pitchFamily="2" charset="-52"/>
              </a:rPr>
              <a:t>Required area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algn="ctr">
              <a:defRPr/>
            </a:pPr>
            <a:r>
              <a:rPr lang="en-US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~ </a:t>
            </a:r>
            <a:r>
              <a:rPr lang="ru-RU" sz="8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3,5 </a:t>
            </a:r>
            <a:r>
              <a:rPr lang="en-US" sz="8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ha</a:t>
            </a:r>
            <a:endParaRPr lang="en-US"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defRPr/>
            </a:pPr>
            <a:endParaRPr sz="4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81" name="object 12">
            <a:extLst>
              <a:ext uri="{FF2B5EF4-FFF2-40B4-BE49-F238E27FC236}">
                <a16:creationId xmlns:a16="http://schemas.microsoft.com/office/drawing/2014/main" xmlns="" id="{36E210BA-8957-4975-977B-FB1F5D3A9A1F}"/>
              </a:ext>
            </a:extLst>
          </p:cNvPr>
          <p:cNvSpPr txBox="1"/>
          <p:nvPr/>
        </p:nvSpPr>
        <p:spPr>
          <a:xfrm>
            <a:off x="5578672" y="4529351"/>
            <a:ext cx="2859027" cy="186397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 Project </a:t>
            </a:r>
            <a:r>
              <a:rPr lang="en-US" sz="1200" b="1" spc="-10" dirty="0" smtClean="0">
                <a:solidFill>
                  <a:srgbClr val="5BC4BF"/>
                </a:solidFill>
                <a:latin typeface="Montserrat" pitchFamily="2" charset="-52"/>
              </a:rPr>
              <a:t>Initiator</a:t>
            </a:r>
          </a:p>
          <a:p>
            <a:pPr marL="12700" lvl="0">
              <a:spcBef>
                <a:spcPts val="95"/>
              </a:spcBef>
              <a:defRPr/>
            </a:pPr>
            <a:endParaRPr kumimoji="0" lang="ru-RU" sz="1050" b="0" i="0" u="none" strike="noStrike" kern="0" cap="none" spc="-1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</a:rPr>
              <a:t>Administration of </a:t>
            </a:r>
            <a:r>
              <a:rPr lang="en-US" sz="1000" spc="-10" dirty="0" err="1" smtClean="0">
                <a:solidFill>
                  <a:srgbClr val="00425F"/>
                </a:solidFill>
                <a:latin typeface="Montserrat" pitchFamily="2" charset="-52"/>
              </a:rPr>
              <a:t>Altinsay</a:t>
            </a:r>
            <a:r>
              <a:rPr lang="en-US" sz="1000" spc="-10" dirty="0" smtClean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District, </a:t>
            </a:r>
            <a:r>
              <a:rPr lang="en-US" sz="1000" spc="-10" dirty="0" err="1">
                <a:solidFill>
                  <a:srgbClr val="00425F"/>
                </a:solidFill>
                <a:latin typeface="Montserrat" pitchFamily="2" charset="-52"/>
              </a:rPr>
              <a:t>Surkhandarya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Region </a:t>
            </a: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endParaRPr kumimoji="0" lang="en-US" sz="1050" b="0" i="0" u="none" strike="noStrike" kern="0" cap="none" spc="-1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kumimoji="0" lang="ru-RU" sz="105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en-US" sz="800" spc="-10" noProof="0" dirty="0">
              <a:solidFill>
                <a:srgbClr val="00425F"/>
              </a:solidFill>
              <a:latin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800" spc="-10" dirty="0" smtClean="0">
                <a:solidFill>
                  <a:srgbClr val="00425F"/>
                </a:solidFill>
                <a:latin typeface="Times New Roman" panose="02020603050405020304" pitchFamily="18" charset="0"/>
              </a:rPr>
              <a:t>      </a:t>
            </a:r>
            <a:r>
              <a:rPr lang="en-US" sz="800" spc="-10" dirty="0" err="1" smtClean="0">
                <a:solidFill>
                  <a:srgbClr val="00425F"/>
                </a:solidFill>
                <a:latin typeface="Times New Roman" panose="02020603050405020304" pitchFamily="18" charset="0"/>
              </a:rPr>
              <a:t>Altinsay</a:t>
            </a:r>
            <a:r>
              <a:rPr lang="en-US" sz="800" spc="-10" dirty="0" smtClean="0">
                <a:solidFill>
                  <a:srgbClr val="00425F"/>
                </a:solidFill>
                <a:latin typeface="Times New Roman" panose="02020603050405020304" pitchFamily="18" charset="0"/>
              </a:rPr>
              <a:t> District</a:t>
            </a:r>
            <a:r>
              <a:rPr lang="ru-RU" sz="800" spc="-10" dirty="0" smtClean="0">
                <a:solidFill>
                  <a:srgbClr val="00425F"/>
                </a:solidFill>
                <a:latin typeface="Montserrat" pitchFamily="2" charset="-52"/>
              </a:rPr>
              <a:t>,  </a:t>
            </a:r>
            <a:r>
              <a:rPr lang="en-US" sz="800" spc="-10" dirty="0" smtClean="0">
                <a:solidFill>
                  <a:srgbClr val="00425F"/>
                </a:solidFill>
                <a:latin typeface="Montserrat" pitchFamily="2" charset="-52"/>
              </a:rPr>
              <a:t>No. 8 Str. </a:t>
            </a:r>
            <a:r>
              <a:rPr lang="en-US" sz="800" spc="-10" dirty="0" err="1" smtClean="0">
                <a:solidFill>
                  <a:srgbClr val="00425F"/>
                </a:solidFill>
                <a:latin typeface="Montserrat" pitchFamily="2" charset="-52"/>
              </a:rPr>
              <a:t>Mustaqillik</a:t>
            </a:r>
            <a:r>
              <a:rPr lang="ru-RU" sz="800" spc="-10" dirty="0" smtClean="0">
                <a:solidFill>
                  <a:srgbClr val="00425F"/>
                </a:solidFill>
                <a:latin typeface="Montserrat" pitchFamily="2" charset="-52"/>
              </a:rPr>
              <a:t>, </a:t>
            </a:r>
          </a:p>
          <a:p>
            <a:pPr marL="12700" marR="5080" algn="just">
              <a:spcBef>
                <a:spcPts val="95"/>
              </a:spcBef>
              <a:defRPr/>
            </a:pP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   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 altynsay@sdv.uz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algn="just">
              <a:spcBef>
                <a:spcPts val="95"/>
              </a:spcBef>
              <a:defRPr/>
            </a:pP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algn="just">
              <a:spcBef>
                <a:spcPts val="95"/>
              </a:spcBef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</a:rPr>
              <a:t>      </a:t>
            </a:r>
            <a:r>
              <a:rPr lang="en-US" sz="1000" spc="-10" dirty="0">
                <a:solidFill>
                  <a:srgbClr val="00425F"/>
                </a:solidFill>
                <a:latin typeface="Montserrat" pitchFamily="2" charset="-52"/>
              </a:rPr>
              <a:t>https://oltinsoy.uz</a:t>
            </a:r>
            <a:endParaRPr lang="ru-RU" sz="10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9F8BD60-DE59-468D-A134-0DBF647D1E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5068" y="5384254"/>
            <a:ext cx="133369" cy="20005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351DEE9C-257A-4A3C-B89E-33CB608561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1474" y="6105808"/>
            <a:ext cx="209579" cy="24768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0E0785EF-C48B-4455-A02E-B78B3B8531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7576" y="5791287"/>
            <a:ext cx="219106" cy="171474"/>
          </a:xfrm>
          <a:prstGeom prst="rect">
            <a:avLst/>
          </a:prstGeom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xmlns="" id="{991E4E0D-E2B6-45D1-9278-41DE3AA9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" y="767590"/>
            <a:ext cx="3014001" cy="157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47D8768-1531-424F-8770-3E70234A72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5002" y="754351"/>
            <a:ext cx="693308" cy="15797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CC64A87-55A7-422D-8484-CF40BD24CB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3054" y="1519031"/>
            <a:ext cx="1228896" cy="81926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E6EE9ED-3F21-493F-A1B6-DC133C7ADC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1649" y="767590"/>
            <a:ext cx="1228895" cy="7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xmlns="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xmlns="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xmlns="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xmlns="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xmlns="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xmlns="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xmlns="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xmlns="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xmlns="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xmlns="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xmlns="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xmlns="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xmlns="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xmlns="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xmlns="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xmlns="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xmlns="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xmlns="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xmlns="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xmlns="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xmlns="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xmlns="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xmlns="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xmlns="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xmlns="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xmlns="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xmlns="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xmlns="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xmlns="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xmlns="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xmlns="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xmlns="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xmlns="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xmlns="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xmlns="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xmlns="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xmlns="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xmlns="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xmlns="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xmlns="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xmlns="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xmlns="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xmlns="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xmlns="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xmlns="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xmlns="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xmlns="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xmlns="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xmlns="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xmlns="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xmlns="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xmlns="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xmlns="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xmlns="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xmlns="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xmlns="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xmlns="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xmlns="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xmlns="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xmlns="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xmlns="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xmlns="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xmlns="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xmlns="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xmlns="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xmlns="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xmlns="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xmlns="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xmlns="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xmlns="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xmlns="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xmlns="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xmlns="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xmlns="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xmlns="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xmlns="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xmlns="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xmlns="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xmlns="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xmlns="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xmlns="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xmlns="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xmlns="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xmlns="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xmlns="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415</Words>
  <Application>Microsoft Office PowerPoint</Application>
  <PresentationFormat>Произвольный</PresentationFormat>
  <Paragraphs>101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Мухаммед</cp:lastModifiedBy>
  <cp:revision>40</cp:revision>
  <dcterms:created xsi:type="dcterms:W3CDTF">2025-06-26T10:47:44Z</dcterms:created>
  <dcterms:modified xsi:type="dcterms:W3CDTF">2025-07-07T06:06:22Z</dcterms:modified>
</cp:coreProperties>
</file>