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509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6A6A6"/>
    <a:srgbClr val="CCEBEE"/>
    <a:srgbClr val="2C637B"/>
    <a:srgbClr val="598497"/>
    <a:srgbClr val="84A4B2"/>
    <a:srgbClr val="00425F"/>
    <a:srgbClr val="8FD7CD"/>
    <a:srgbClr val="3C6E85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3" autoAdjust="0"/>
    <p:restoredTop sz="96265" autoAdjust="0"/>
  </p:normalViewPr>
  <p:slideViewPr>
    <p:cSldViewPr snapToGrid="0">
      <p:cViewPr varScale="1">
        <p:scale>
          <a:sx n="114" d="100"/>
          <a:sy n="114" d="100"/>
        </p:scale>
        <p:origin x="3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en-US" sz="1400" dirty="0">
              <a:latin typeface="Montserrat" pitchFamily="2" charset="-52"/>
            </a:rPr>
            <a:t>: 5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1</a:t>
          </a:r>
          <a:r>
            <a:rPr lang="ru-RU" sz="1400" dirty="0">
              <a:latin typeface="Montserrat" pitchFamily="2" charset="-52"/>
            </a:rPr>
            <a:t> </a:t>
          </a:r>
          <a:r>
            <a:rPr lang="en-US" sz="1400" dirty="0">
              <a:latin typeface="Montserrat" pitchFamily="2" charset="-52"/>
            </a:rPr>
            <a:t>1</a:t>
          </a:r>
          <a:r>
            <a:rPr lang="ru-RU" sz="140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en-US" sz="1400" kern="1200" dirty="0">
              <a:latin typeface="Montserrat" pitchFamily="2" charset="-52"/>
            </a:rPr>
            <a:t>: 5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1</a:t>
          </a:r>
          <a:r>
            <a:rPr lang="ru-RU" sz="1400" kern="1200" dirty="0">
              <a:latin typeface="Montserrat" pitchFamily="2" charset="-52"/>
            </a:rPr>
            <a:t> </a:t>
          </a:r>
          <a:r>
            <a:rPr lang="en-US" sz="1400" kern="1200" dirty="0">
              <a:latin typeface="Montserrat" pitchFamily="2" charset="-52"/>
            </a:rPr>
            <a:t>1</a:t>
          </a:r>
          <a:r>
            <a:rPr lang="ru-RU" sz="1400" kern="120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Layout" Target="../diagrams/layout2.xml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microsoft.com/office/2007/relationships/hdphoto" Target="../media/hdphoto1.wdp"/><Relationship Id="rId12" Type="http://schemas.openxmlformats.org/officeDocument/2006/relationships/diagramData" Target="../diagrams/data2.xm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2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diagramColors" Target="../diagrams/colors2.xml"/><Relationship Id="rId23" Type="http://schemas.openxmlformats.org/officeDocument/2006/relationships/image" Target="../media/image18.png"/><Relationship Id="rId10" Type="http://schemas.openxmlformats.org/officeDocument/2006/relationships/image" Target="../media/image11.png"/><Relationship Id="rId19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microsoft.com/office/2007/relationships/hdphoto" Target="../media/hdphoto2.wdp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object 2">
            <a:extLst>
              <a:ext uri="{FF2B5EF4-FFF2-40B4-BE49-F238E27FC236}">
                <a16:creationId xmlns:a16="http://schemas.microsoft.com/office/drawing/2014/main" id="{6005E512-A9F4-4115-836E-E9485BC95FF9}"/>
              </a:ext>
            </a:extLst>
          </p:cNvPr>
          <p:cNvGrpSpPr/>
          <p:nvPr/>
        </p:nvGrpSpPr>
        <p:grpSpPr>
          <a:xfrm>
            <a:off x="4533263" y="878252"/>
            <a:ext cx="7611111" cy="5703523"/>
            <a:chOff x="0" y="3962400"/>
            <a:chExt cx="7560309" cy="5181600"/>
          </a:xfrm>
        </p:grpSpPr>
        <p:sp>
          <p:nvSpPr>
            <p:cNvPr id="65" name="object 3">
              <a:extLst>
                <a:ext uri="{FF2B5EF4-FFF2-40B4-BE49-F238E27FC236}">
                  <a16:creationId xmlns:a16="http://schemas.microsoft.com/office/drawing/2014/main" id="{D64F43A3-A2A1-4CE7-90F6-023989FAB10D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67" name="object 4">
              <a:extLst>
                <a:ext uri="{FF2B5EF4-FFF2-40B4-BE49-F238E27FC236}">
                  <a16:creationId xmlns:a16="http://schemas.microsoft.com/office/drawing/2014/main" id="{814F4E57-5533-4B30-81C7-BF38DC003DBB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360555" y="211117"/>
            <a:ext cx="675312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leather shoes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74111"/>
            <a:ext cx="2207260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 leather shoes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11635" y="2101136"/>
            <a:ext cx="1535885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</a:t>
            </a:r>
            <a:r>
              <a:rPr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rocurement</a:t>
            </a:r>
            <a:endParaRPr sz="1100" dirty="0">
              <a:latin typeface="Montserrat" pitchFamily="2" charset="-52"/>
              <a:cs typeface="Arial MT"/>
            </a:endParaRPr>
          </a:p>
          <a:p>
            <a:pPr marL="12701" marR="5080"/>
            <a:r>
              <a:rPr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of</a:t>
            </a:r>
            <a:r>
              <a:rPr sz="1100" spc="115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material</a:t>
            </a:r>
            <a:r>
              <a:rPr lang="uz-Latn-UZ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s</a:t>
            </a:r>
            <a:b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(</a:t>
            </a:r>
            <a:r>
              <a:rPr lang="en-US" sz="1000" i="1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high quality leather and other materials</a:t>
            </a:r>
            <a:r>
              <a:rPr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88287" y="2104609"/>
            <a:ext cx="1398630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Leather preparation, </a:t>
            </a:r>
            <a:b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design and pattern making</a:t>
            </a: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18265" y="2260066"/>
            <a:ext cx="134932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Cutting, stitching and shoe assembly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152501" y="2285840"/>
            <a:ext cx="134932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Quality control</a:t>
            </a:r>
            <a:r>
              <a:rPr lang="uz-Latn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uz-Latn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and 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packaging:</a:t>
            </a: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35948" y="3576540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35949" y="4115974"/>
            <a:ext cx="195008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Capability to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produce various types, sizes and design  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346599" y="4265873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346599" y="3374044"/>
            <a:ext cx="2552776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17537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317537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ru-RU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pairs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leather shoes</a:t>
            </a:r>
            <a:r>
              <a:rPr lang="ru-RU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490176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leather shoes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07418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7418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4903539"/>
            <a:ext cx="5979454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leather shoes (2023)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568346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126879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E383DDB-B939-4C32-A532-51E5D3557262}"/>
              </a:ext>
            </a:extLst>
          </p:cNvPr>
          <p:cNvSpPr/>
          <p:nvPr/>
        </p:nvSpPr>
        <p:spPr>
          <a:xfrm>
            <a:off x="5411427" y="5339167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EB610303-4D9E-490A-A41E-FA03C9C38FB1}"/>
              </a:ext>
            </a:extLst>
          </p:cNvPr>
          <p:cNvSpPr/>
          <p:nvPr/>
        </p:nvSpPr>
        <p:spPr>
          <a:xfrm>
            <a:off x="5512416" y="5730568"/>
            <a:ext cx="77296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3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06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</a:p>
          <a:p>
            <a:pPr algn="ctr"/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pairs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9E7FF9F-48D6-4BC4-ADD4-04D8FB90CD15}"/>
              </a:ext>
            </a:extLst>
          </p:cNvPr>
          <p:cNvSpPr/>
          <p:nvPr/>
        </p:nvSpPr>
        <p:spPr>
          <a:xfrm>
            <a:off x="6696121" y="5730568"/>
            <a:ext cx="1188421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25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pairs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800" i="1" dirty="0">
                <a:solidFill>
                  <a:srgbClr val="00425F"/>
                </a:solidFill>
                <a:latin typeface="Montserrat" pitchFamily="2" charset="-52"/>
              </a:rPr>
              <a:t>(32 </a:t>
            </a:r>
            <a:r>
              <a:rPr lang="uz-Cyrl-UZ" sz="800" i="1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800" i="1" dirty="0">
                <a:solidFill>
                  <a:srgbClr val="00425F"/>
                </a:solidFill>
                <a:latin typeface="Montserrat" pitchFamily="2" charset="-52"/>
              </a:rPr>
              <a:t> doll)</a:t>
            </a:r>
            <a:endParaRPr lang="uz-Cyrl-UZ" sz="1050" b="0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7884543" y="5730568"/>
            <a:ext cx="1047896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6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pairs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800" i="1" dirty="0">
                <a:solidFill>
                  <a:srgbClr val="00425F"/>
                </a:solidFill>
                <a:latin typeface="Montserrat" pitchFamily="2" charset="-52"/>
              </a:rPr>
              <a:t>(26 </a:t>
            </a:r>
            <a:r>
              <a:rPr lang="uz-Cyrl-UZ" sz="800" i="1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800" i="1" dirty="0">
                <a:solidFill>
                  <a:srgbClr val="00425F"/>
                </a:solidFill>
                <a:latin typeface="Montserrat" pitchFamily="2" charset="-52"/>
              </a:rPr>
              <a:t> doll)</a:t>
            </a:r>
            <a:endParaRPr lang="uz-Cyrl-UZ" sz="1050" i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9248326" y="5730568"/>
            <a:ext cx="76815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287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</a:p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pairs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290E222C-42EB-4E1D-95DB-B22F411323BF}"/>
              </a:ext>
            </a:extLst>
          </p:cNvPr>
          <p:cNvSpPr/>
          <p:nvPr/>
        </p:nvSpPr>
        <p:spPr>
          <a:xfrm>
            <a:off x="6786445" y="5339167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8031041" y="5339167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9011921" y="5339167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28779" y="5703520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20479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52" y="339999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180342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290527" y="5339167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10632271" y="5730568"/>
            <a:ext cx="76816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543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</a:p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pairs</a:t>
            </a:r>
            <a:endParaRPr lang="uz-Cyrl-UZ"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E5526397-5187-4428-AB07-4ACB964D0E2D}"/>
              </a:ext>
            </a:extLst>
          </p:cNvPr>
          <p:cNvSpPr txBox="1"/>
          <p:nvPr/>
        </p:nvSpPr>
        <p:spPr>
          <a:xfrm>
            <a:off x="318748" y="556643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ED3A9351-217F-4334-8FC4-3ABD3C2F2F58}"/>
              </a:ext>
            </a:extLst>
          </p:cNvPr>
          <p:cNvSpPr txBox="1"/>
          <p:nvPr/>
        </p:nvSpPr>
        <p:spPr>
          <a:xfrm>
            <a:off x="300992" y="2151103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B3C5A0DD-1C58-4BEE-B4C5-7B9A634A6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406608"/>
              </p:ext>
            </p:extLst>
          </p:nvPr>
        </p:nvGraphicFramePr>
        <p:xfrm>
          <a:off x="223226" y="3774335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123B60-8CAB-45A1-8551-4CF93641DBD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09" y="4218505"/>
            <a:ext cx="375213" cy="3752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FF1930-523B-4407-94CF-B76121E13CB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79" y="3436729"/>
            <a:ext cx="425470" cy="4254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2FB9CAD-094C-4A50-8DAF-FA03727B4CF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06" y="5762657"/>
            <a:ext cx="256075" cy="2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bject 7">
            <a:extLst>
              <a:ext uri="{FF2B5EF4-FFF2-40B4-BE49-F238E27FC236}">
                <a16:creationId xmlns:a16="http://schemas.microsoft.com/office/drawing/2014/main" id="{A6328C3F-D482-4F09-BFAB-DD99DB34F301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465764" y="218306"/>
            <a:ext cx="6593515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 invite to invest in leather production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 flipV="1">
            <a:off x="198146" y="1512122"/>
            <a:ext cx="5882351" cy="52856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976001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leather shoes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161544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Vietnam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Italy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2,4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Germany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0,055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Belgium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Indonesia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0,9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1,2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France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032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leather shoes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uz-Cyrl-UZ"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7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kWh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96002" y="1764524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Leather shoes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to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69498"/>
            <a:ext cx="75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4" y="2754982"/>
            <a:ext cx="54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46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3" y="3304493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21372" y="3566869"/>
            <a:ext cx="32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0207" y="3846761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34365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4" name="object 20">
            <a:extLst>
              <a:ext uri="{FF2B5EF4-FFF2-40B4-BE49-F238E27FC236}">
                <a16:creationId xmlns:a16="http://schemas.microsoft.com/office/drawing/2014/main" id="{F44147F0-66C2-4BFB-86F0-160C0B25D425}"/>
              </a:ext>
            </a:extLst>
          </p:cNvPr>
          <p:cNvSpPr/>
          <p:nvPr/>
        </p:nvSpPr>
        <p:spPr>
          <a:xfrm>
            <a:off x="2837450" y="2482584"/>
            <a:ext cx="46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81736EEF-B61C-40C0-B5B6-368598988380}"/>
              </a:ext>
            </a:extLst>
          </p:cNvPr>
          <p:cNvSpPr/>
          <p:nvPr/>
        </p:nvSpPr>
        <p:spPr>
          <a:xfrm>
            <a:off x="2839666" y="2748923"/>
            <a:ext cx="46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5" y="2200536"/>
            <a:ext cx="54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6" y="2747942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4" y="2482583"/>
            <a:ext cx="1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6" y="3033671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7" y="3307957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1" y="3583689"/>
            <a:ext cx="46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4829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3" y="2205929"/>
            <a:ext cx="54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62733" y="2482583"/>
            <a:ext cx="43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7" y="2747941"/>
            <a:ext cx="72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2" y="3033671"/>
            <a:ext cx="93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3" y="3307956"/>
            <a:ext cx="624964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2" y="3590614"/>
            <a:ext cx="54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50224"/>
            <a:ext cx="54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643068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leather products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Stable economical and political situation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2" name="object 2">
            <a:extLst>
              <a:ext uri="{FF2B5EF4-FFF2-40B4-BE49-F238E27FC236}">
                <a16:creationId xmlns:a16="http://schemas.microsoft.com/office/drawing/2014/main" id="{2DF0A460-CFF6-496B-B0A6-5ED66E867B41}"/>
              </a:ext>
            </a:extLst>
          </p:cNvPr>
          <p:cNvSpPr/>
          <p:nvPr/>
        </p:nvSpPr>
        <p:spPr>
          <a:xfrm>
            <a:off x="7059280" y="2122498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26" name="Picture 2" descr="Китай ">
            <a:extLst>
              <a:ext uri="{FF2B5EF4-FFF2-40B4-BE49-F238E27FC236}">
                <a16:creationId xmlns:a16="http://schemas.microsoft.com/office/drawing/2014/main" id="{891E1E03-283F-4FEC-A77C-E3EF5345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8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8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object 20">
            <a:extLst>
              <a:ext uri="{FF2B5EF4-FFF2-40B4-BE49-F238E27FC236}">
                <a16:creationId xmlns:a16="http://schemas.microsoft.com/office/drawing/2014/main" id="{A170B8E1-00C3-4BA3-8DA7-40240D103B20}"/>
              </a:ext>
            </a:extLst>
          </p:cNvPr>
          <p:cNvSpPr/>
          <p:nvPr/>
        </p:nvSpPr>
        <p:spPr>
          <a:xfrm>
            <a:off x="1517194" y="4120140"/>
            <a:ext cx="3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4152338" y="4127546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469821" y="4123602"/>
            <a:ext cx="32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64" name="Picture 16" descr="Round icon. Illustration of flag of Vietnam">
            <a:extLst>
              <a:ext uri="{FF2B5EF4-FFF2-40B4-BE49-F238E27FC236}">
                <a16:creationId xmlns:a16="http://schemas.microsoft.com/office/drawing/2014/main" id="{1B76CED4-A711-4A15-AE18-09B42640C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63" b="95361" l="9653" r="89575">
                        <a14:foregroundMark x1="37452" y1="90206" x2="45774" y2="92350"/>
                        <a14:foregroundMark x1="45601" y1="92540" x2="35907" y2="90206"/>
                        <a14:foregroundMark x1="60618" y1="8763" x2="37066" y2="10825"/>
                        <a14:backgroundMark x1="62548" y1="94845" x2="59459" y2="96392"/>
                        <a14:backgroundMark x1="59073" y1="93814" x2="60232" y2="95361"/>
                        <a14:backgroundMark x1="62162" y1="95876" x2="49421" y2="99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20" t="6214" r="16052" b="4626"/>
          <a:stretch/>
        </p:blipFill>
        <p:spPr bwMode="auto">
          <a:xfrm flipH="1">
            <a:off x="230658" y="2480625"/>
            <a:ext cx="169200" cy="1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Round icon. Illustration of flag of Italy">
            <a:extLst>
              <a:ext uri="{FF2B5EF4-FFF2-40B4-BE49-F238E27FC236}">
                <a16:creationId xmlns:a16="http://schemas.microsoft.com/office/drawing/2014/main" id="{FDDA9A2A-1C60-48A5-8730-EB31D7B96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94" b="93814" l="9653" r="89961">
                        <a14:foregroundMark x1="18770" y1="65747" x2="19691" y2="44845"/>
                        <a14:foregroundMark x1="19691" y1="44845" x2="27799" y2="19072"/>
                        <a14:foregroundMark x1="27799" y1="19072" x2="46718" y2="9278"/>
                        <a14:foregroundMark x1="46718" y1="9278" x2="65069" y2="9278"/>
                        <a14:foregroundMark x1="71116" y1="17931" x2="77606" y2="30928"/>
                        <a14:foregroundMark x1="82026" y1="52421" x2="82401" y2="54243"/>
                        <a14:foregroundMark x1="77606" y1="30928" x2="81792" y2="51283"/>
                        <a14:foregroundMark x1="82459" y1="58413" x2="71815" y2="81443"/>
                        <a14:foregroundMark x1="71815" y1="81443" x2="53668" y2="93814"/>
                        <a14:foregroundMark x1="53668" y1="93814" x2="36006" y2="90055"/>
                        <a14:foregroundMark x1="42857" y1="18041" x2="36680" y2="47423"/>
                        <a14:foregroundMark x1="36680" y1="47423" x2="44788" y2="79381"/>
                        <a14:foregroundMark x1="44788" y1="79381" x2="63320" y2="67010"/>
                        <a14:foregroundMark x1="63320" y1="67010" x2="63707" y2="40722"/>
                        <a14:foregroundMark x1="63707" y1="40722" x2="57143" y2="10825"/>
                        <a14:foregroundMark x1="57143" y1="10825" x2="37066" y2="20103"/>
                        <a14:foregroundMark x1="37066" y1="20103" x2="36680" y2="22680"/>
                        <a14:foregroundMark x1="82239" y1="60825" x2="82625" y2="58763"/>
                        <a14:foregroundMark x1="82625" y1="56186" x2="82239" y2="61340"/>
                        <a14:foregroundMark x1="24710" y1="77320" x2="21236" y2="70103"/>
                        <a14:foregroundMark x1="31274" y1="34021" x2="35907" y2="65979"/>
                        <a14:foregroundMark x1="35907" y1="65979" x2="37838" y2="51546"/>
                        <a14:foregroundMark x1="37838" y1="59278" x2="37838" y2="80412"/>
                        <a14:foregroundMark x1="37066" y1="62887" x2="37452" y2="61340"/>
                        <a14:backgroundMark x1="68340" y1="10309" x2="64865" y2="8763"/>
                        <a14:backgroundMark x1="35521" y1="92268" x2="18533" y2="79381"/>
                        <a14:backgroundMark x1="18533" y1="79381" x2="20463" y2="73196"/>
                        <a14:backgroundMark x1="23938" y1="79897" x2="18147" y2="67526"/>
                        <a14:backgroundMark x1="19305" y1="73711" x2="16988" y2="69588"/>
                        <a14:backgroundMark x1="18533" y1="71649" x2="21622" y2="79381"/>
                        <a14:backgroundMark x1="21236" y1="76289" x2="21622" y2="74742"/>
                        <a14:backgroundMark x1="18147" y1="69072" x2="19305" y2="73196"/>
                        <a14:backgroundMark x1="37066" y1="92784" x2="33977" y2="91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3" t="3672" r="14973" b="4894"/>
          <a:stretch/>
        </p:blipFill>
        <p:spPr bwMode="auto">
          <a:xfrm flipH="1">
            <a:off x="227212" y="2721070"/>
            <a:ext cx="176092" cy="17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0814CFBE-5F6B-49F3-8CC5-79E91F66F117}"/>
              </a:ext>
            </a:extLst>
          </p:cNvPr>
          <p:cNvSpPr txBox="1"/>
          <p:nvPr/>
        </p:nvSpPr>
        <p:spPr>
          <a:xfrm>
            <a:off x="6827703" y="699907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211" name="Овал 210">
            <a:extLst>
              <a:ext uri="{FF2B5EF4-FFF2-40B4-BE49-F238E27FC236}">
                <a16:creationId xmlns:a16="http://schemas.microsoft.com/office/drawing/2014/main" id="{D25AECBF-59C2-4FB0-ACDD-4DFA23A0145E}"/>
              </a:ext>
            </a:extLst>
          </p:cNvPr>
          <p:cNvSpPr/>
          <p:nvPr/>
        </p:nvSpPr>
        <p:spPr>
          <a:xfrm>
            <a:off x="9552517" y="1313511"/>
            <a:ext cx="648000" cy="6480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Овал 211">
            <a:extLst>
              <a:ext uri="{FF2B5EF4-FFF2-40B4-BE49-F238E27FC236}">
                <a16:creationId xmlns:a16="http://schemas.microsoft.com/office/drawing/2014/main" id="{DD76A07F-7C12-446C-ACD6-F2145B424E9A}"/>
              </a:ext>
            </a:extLst>
          </p:cNvPr>
          <p:cNvSpPr/>
          <p:nvPr/>
        </p:nvSpPr>
        <p:spPr>
          <a:xfrm>
            <a:off x="7032733" y="1313511"/>
            <a:ext cx="648000" cy="648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object 31">
            <a:extLst>
              <a:ext uri="{FF2B5EF4-FFF2-40B4-BE49-F238E27FC236}">
                <a16:creationId xmlns:a16="http://schemas.microsoft.com/office/drawing/2014/main" id="{87795D3B-308C-4D8A-A4E8-9C35173E9788}"/>
              </a:ext>
            </a:extLst>
          </p:cNvPr>
          <p:cNvSpPr txBox="1"/>
          <p:nvPr/>
        </p:nvSpPr>
        <p:spPr>
          <a:xfrm>
            <a:off x="7837377" y="120184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</a:p>
        </p:txBody>
      </p:sp>
      <p:sp>
        <p:nvSpPr>
          <p:cNvPr id="214" name="object 31">
            <a:extLst>
              <a:ext uri="{FF2B5EF4-FFF2-40B4-BE49-F238E27FC236}">
                <a16:creationId xmlns:a16="http://schemas.microsoft.com/office/drawing/2014/main" id="{1A95F4D5-6CA3-46C6-8224-E657A54939AC}"/>
              </a:ext>
            </a:extLst>
          </p:cNvPr>
          <p:cNvSpPr txBox="1"/>
          <p:nvPr/>
        </p:nvSpPr>
        <p:spPr>
          <a:xfrm>
            <a:off x="10398970" y="1192320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252" name="Схема 251">
            <a:extLst>
              <a:ext uri="{FF2B5EF4-FFF2-40B4-BE49-F238E27FC236}">
                <a16:creationId xmlns:a16="http://schemas.microsoft.com/office/drawing/2014/main" id="{A414067D-EC7D-4D0D-89E3-D8E26C6F6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2992368"/>
              </p:ext>
            </p:extLst>
          </p:nvPr>
        </p:nvGraphicFramePr>
        <p:xfrm>
          <a:off x="7333833" y="4529230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56" name="TextBox 255">
            <a:extLst>
              <a:ext uri="{FF2B5EF4-FFF2-40B4-BE49-F238E27FC236}">
                <a16:creationId xmlns:a16="http://schemas.microsoft.com/office/drawing/2014/main" id="{13CC2DA5-2F53-480F-80EB-846260AE4304}"/>
              </a:ext>
            </a:extLst>
          </p:cNvPr>
          <p:cNvSpPr txBox="1"/>
          <p:nvPr/>
        </p:nvSpPr>
        <p:spPr>
          <a:xfrm>
            <a:off x="6879422" y="4245329"/>
            <a:ext cx="504668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leather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BC3B14F4-CA2A-43EC-8472-A7C72ADC832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11" y="4824924"/>
            <a:ext cx="382138" cy="382138"/>
          </a:xfrm>
          <a:prstGeom prst="rect">
            <a:avLst/>
          </a:prstGeom>
        </p:spPr>
      </p:pic>
      <p:pic>
        <p:nvPicPr>
          <p:cNvPr id="152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4CEE669B-08A2-458E-839E-E5FA1B979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17" y="5488521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6" descr="Рабочие ">
            <a:extLst>
              <a:ext uri="{FF2B5EF4-FFF2-40B4-BE49-F238E27FC236}">
                <a16:creationId xmlns:a16="http://schemas.microsoft.com/office/drawing/2014/main" id="{2E635AF6-476E-448C-B6C8-B67D18D4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31315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object 2">
            <a:extLst>
              <a:ext uri="{FF2B5EF4-FFF2-40B4-BE49-F238E27FC236}">
                <a16:creationId xmlns:a16="http://schemas.microsoft.com/office/drawing/2014/main" id="{A2DDF22A-8DE5-4252-9965-E69189579726}"/>
              </a:ext>
            </a:extLst>
          </p:cNvPr>
          <p:cNvSpPr/>
          <p:nvPr/>
        </p:nvSpPr>
        <p:spPr>
          <a:xfrm>
            <a:off x="7059280" y="4288264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156" name="Graphic 4">
            <a:extLst>
              <a:ext uri="{FF2B5EF4-FFF2-40B4-BE49-F238E27FC236}">
                <a16:creationId xmlns:a16="http://schemas.microsoft.com/office/drawing/2014/main" id="{00F419F1-AC6B-44F6-B032-7D0D84DAFAA8}"/>
              </a:ext>
            </a:extLst>
          </p:cNvPr>
          <p:cNvGrpSpPr/>
          <p:nvPr/>
        </p:nvGrpSpPr>
        <p:grpSpPr>
          <a:xfrm>
            <a:off x="8109891" y="2284739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57" name="Freeform: Shape 6">
              <a:extLst>
                <a:ext uri="{FF2B5EF4-FFF2-40B4-BE49-F238E27FC236}">
                  <a16:creationId xmlns:a16="http://schemas.microsoft.com/office/drawing/2014/main" id="{AF2D7295-44AF-4F1A-9217-D8C9027A53E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8" name="Freeform: Shape 7">
              <a:extLst>
                <a:ext uri="{FF2B5EF4-FFF2-40B4-BE49-F238E27FC236}">
                  <a16:creationId xmlns:a16="http://schemas.microsoft.com/office/drawing/2014/main" id="{584287CD-5DC3-4AB3-B992-5F111F8750A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9" name="Freeform: Shape 8">
              <a:extLst>
                <a:ext uri="{FF2B5EF4-FFF2-40B4-BE49-F238E27FC236}">
                  <a16:creationId xmlns:a16="http://schemas.microsoft.com/office/drawing/2014/main" id="{3C27E531-3D18-4F4A-86C8-4BF540B4F58D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0" name="Freeform: Shape 9">
              <a:extLst>
                <a:ext uri="{FF2B5EF4-FFF2-40B4-BE49-F238E27FC236}">
                  <a16:creationId xmlns:a16="http://schemas.microsoft.com/office/drawing/2014/main" id="{ED92D470-BA6C-4F43-9A8B-A0F68347A1C7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1" name="Freeform: Shape 10">
              <a:extLst>
                <a:ext uri="{FF2B5EF4-FFF2-40B4-BE49-F238E27FC236}">
                  <a16:creationId xmlns:a16="http://schemas.microsoft.com/office/drawing/2014/main" id="{E9C30816-7AEB-478B-A9B4-8B8431F2CD5B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2" name="Freeform: Shape 11">
              <a:extLst>
                <a:ext uri="{FF2B5EF4-FFF2-40B4-BE49-F238E27FC236}">
                  <a16:creationId xmlns:a16="http://schemas.microsoft.com/office/drawing/2014/main" id="{328C2873-50ED-4061-800A-55371293CA09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3" name="Freeform: Shape 12">
              <a:extLst>
                <a:ext uri="{FF2B5EF4-FFF2-40B4-BE49-F238E27FC236}">
                  <a16:creationId xmlns:a16="http://schemas.microsoft.com/office/drawing/2014/main" id="{AB342999-9962-4C08-9609-DDB98C74C8B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4" name="Freeform: Shape 13">
              <a:extLst>
                <a:ext uri="{FF2B5EF4-FFF2-40B4-BE49-F238E27FC236}">
                  <a16:creationId xmlns:a16="http://schemas.microsoft.com/office/drawing/2014/main" id="{4EE93157-B6F4-44C0-ACA3-F992FE7BC60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5" name="Freeform: Shape 14">
              <a:extLst>
                <a:ext uri="{FF2B5EF4-FFF2-40B4-BE49-F238E27FC236}">
                  <a16:creationId xmlns:a16="http://schemas.microsoft.com/office/drawing/2014/main" id="{426233DF-2F07-4FF5-9E6E-CA189FB17872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6" name="Freeform: Shape 15">
              <a:extLst>
                <a:ext uri="{FF2B5EF4-FFF2-40B4-BE49-F238E27FC236}">
                  <a16:creationId xmlns:a16="http://schemas.microsoft.com/office/drawing/2014/main" id="{8A56FC90-2EA0-46E5-9E9A-67F08225523A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7" name="Freeform: Shape 16">
              <a:extLst>
                <a:ext uri="{FF2B5EF4-FFF2-40B4-BE49-F238E27FC236}">
                  <a16:creationId xmlns:a16="http://schemas.microsoft.com/office/drawing/2014/main" id="{C40B2DCA-56A9-4AD3-8A9B-F537670A3EC8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8" name="Freeform: Shape 17">
              <a:extLst>
                <a:ext uri="{FF2B5EF4-FFF2-40B4-BE49-F238E27FC236}">
                  <a16:creationId xmlns:a16="http://schemas.microsoft.com/office/drawing/2014/main" id="{FC63A496-4623-499C-9AAC-ABC9CB38AE62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9" name="Freeform: Shape 18">
              <a:extLst>
                <a:ext uri="{FF2B5EF4-FFF2-40B4-BE49-F238E27FC236}">
                  <a16:creationId xmlns:a16="http://schemas.microsoft.com/office/drawing/2014/main" id="{6C098051-5E21-4335-8FE6-679EF97693E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0" name="Freeform: Shape 19">
              <a:extLst>
                <a:ext uri="{FF2B5EF4-FFF2-40B4-BE49-F238E27FC236}">
                  <a16:creationId xmlns:a16="http://schemas.microsoft.com/office/drawing/2014/main" id="{A79D4707-5F24-4CE1-A416-36417B551F9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1" name="Freeform: Shape 20">
              <a:extLst>
                <a:ext uri="{FF2B5EF4-FFF2-40B4-BE49-F238E27FC236}">
                  <a16:creationId xmlns:a16="http://schemas.microsoft.com/office/drawing/2014/main" id="{D0B629CA-DECD-428B-9899-BB9A617476A0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2" name="Freeform: Shape 21">
              <a:extLst>
                <a:ext uri="{FF2B5EF4-FFF2-40B4-BE49-F238E27FC236}">
                  <a16:creationId xmlns:a16="http://schemas.microsoft.com/office/drawing/2014/main" id="{D1B72D23-E69F-4C62-B12E-52FE7882F404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3" name="Freeform: Shape 22">
              <a:extLst>
                <a:ext uri="{FF2B5EF4-FFF2-40B4-BE49-F238E27FC236}">
                  <a16:creationId xmlns:a16="http://schemas.microsoft.com/office/drawing/2014/main" id="{736DC20F-288A-4D84-AC57-2C4826EC1617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74" name="Table 24">
            <a:extLst>
              <a:ext uri="{FF2B5EF4-FFF2-40B4-BE49-F238E27FC236}">
                <a16:creationId xmlns:a16="http://schemas.microsoft.com/office/drawing/2014/main" id="{18292627-B3D5-41D2-873B-904DBC9EF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405753"/>
              </p:ext>
            </p:extLst>
          </p:nvPr>
        </p:nvGraphicFramePr>
        <p:xfrm>
          <a:off x="7116825" y="3465690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Andijan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4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2,9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75" name="Rectangle 21">
            <a:extLst>
              <a:ext uri="{FF2B5EF4-FFF2-40B4-BE49-F238E27FC236}">
                <a16:creationId xmlns:a16="http://schemas.microsoft.com/office/drawing/2014/main" id="{D1E076FE-2AA1-4060-91F3-EECA04C3D020}"/>
              </a:ext>
            </a:extLst>
          </p:cNvPr>
          <p:cNvSpPr/>
          <p:nvPr/>
        </p:nvSpPr>
        <p:spPr>
          <a:xfrm>
            <a:off x="10303286" y="2413015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Andijan region</a:t>
            </a:r>
          </a:p>
        </p:txBody>
      </p:sp>
      <p:cxnSp>
        <p:nvCxnSpPr>
          <p:cNvPr id="176" name="Connector: Elbow 26">
            <a:extLst>
              <a:ext uri="{FF2B5EF4-FFF2-40B4-BE49-F238E27FC236}">
                <a16:creationId xmlns:a16="http://schemas.microsoft.com/office/drawing/2014/main" id="{8A514CDB-F310-4131-9DE5-3D7434B497EB}"/>
              </a:ext>
            </a:extLst>
          </p:cNvPr>
          <p:cNvCxnSpPr>
            <a:cxnSpLocks/>
            <a:stCxn id="175" idx="2"/>
          </p:cNvCxnSpPr>
          <p:nvPr/>
        </p:nvCxnSpPr>
        <p:spPr>
          <a:xfrm rot="16200000" flipH="1">
            <a:off x="10647869" y="2907486"/>
            <a:ext cx="649564" cy="211517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D9730836-2EC9-4AC4-85BC-AF93F97D4F16}"/>
              </a:ext>
            </a:extLst>
          </p:cNvPr>
          <p:cNvSpPr txBox="1"/>
          <p:nvPr/>
        </p:nvSpPr>
        <p:spPr>
          <a:xfrm>
            <a:off x="6863702" y="2031593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99" name="object 20">
            <a:extLst>
              <a:ext uri="{FF2B5EF4-FFF2-40B4-BE49-F238E27FC236}">
                <a16:creationId xmlns:a16="http://schemas.microsoft.com/office/drawing/2014/main" id="{C33E37BE-939C-4418-BD79-5976D02943EB}"/>
              </a:ext>
            </a:extLst>
          </p:cNvPr>
          <p:cNvSpPr/>
          <p:nvPr/>
        </p:nvSpPr>
        <p:spPr>
          <a:xfrm>
            <a:off x="2838023" y="3030208"/>
            <a:ext cx="14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1" name="object 20">
            <a:extLst>
              <a:ext uri="{FF2B5EF4-FFF2-40B4-BE49-F238E27FC236}">
                <a16:creationId xmlns:a16="http://schemas.microsoft.com/office/drawing/2014/main" id="{A63D6F3D-9E11-4EC6-B97C-30DF96237221}"/>
              </a:ext>
            </a:extLst>
          </p:cNvPr>
          <p:cNvSpPr/>
          <p:nvPr/>
        </p:nvSpPr>
        <p:spPr>
          <a:xfrm>
            <a:off x="2837536" y="3562988"/>
            <a:ext cx="32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8B7254-5642-4EC2-B75E-FD065453240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8" y="2983602"/>
            <a:ext cx="169200" cy="169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D5EBC8-3F41-4B92-83E8-BE9F3BC4A0C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8" y="3268364"/>
            <a:ext cx="169200" cy="169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6176EE-7C3B-4633-84C2-13F5D3B9507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8" y="3523192"/>
            <a:ext cx="169200" cy="169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D991BF-7898-4432-A498-5C49761D6C4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8" y="3820028"/>
            <a:ext cx="16920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16931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24186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</a:t>
            </a:r>
            <a:r>
              <a:rPr lang="en-US" sz="1050">
                <a:solidFill>
                  <a:srgbClr val="00425F"/>
                </a:solidFill>
                <a:latin typeface="Montserrat" pitchFamily="2" charset="-52"/>
              </a:rPr>
              <a:t>from </a:t>
            </a:r>
            <a:br>
              <a:rPr lang="en-US" sz="105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>
                <a:solidFill>
                  <a:srgbClr val="00425F"/>
                </a:solidFill>
                <a:latin typeface="Montserrat" pitchFamily="2" charset="-52"/>
              </a:rPr>
              <a:t>90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90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3645</TotalTime>
  <Words>674</Words>
  <Application>Microsoft Office PowerPoint</Application>
  <PresentationFormat>Широкоэкранный</PresentationFormat>
  <Paragraphs>171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Admin</cp:lastModifiedBy>
  <cp:revision>193</cp:revision>
  <dcterms:created xsi:type="dcterms:W3CDTF">2024-07-25T07:55:13Z</dcterms:created>
  <dcterms:modified xsi:type="dcterms:W3CDTF">2024-08-29T05:30:40Z</dcterms:modified>
</cp:coreProperties>
</file>