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5BC4BF"/>
    <a:srgbClr val="A6A6A6"/>
    <a:srgbClr val="598497"/>
    <a:srgbClr val="3C6E85"/>
    <a:srgbClr val="2C637B"/>
    <a:srgbClr val="CCEBEE"/>
    <a:srgbClr val="8FD7CD"/>
    <a:srgbClr val="779FC4"/>
    <a:srgbClr val="31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.png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diagramLayout" Target="../diagrams/layout2.xml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5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23" Type="http://schemas.microsoft.com/office/2007/relationships/hdphoto" Target="../media/hdphoto4.wdp"/><Relationship Id="rId10" Type="http://schemas.microsoft.com/office/2007/relationships/diagramDrawing" Target="../diagrams/drawing2.xml"/><Relationship Id="rId19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5.png"/><Relationship Id="rId22" Type="http://schemas.openxmlformats.org/officeDocument/2006/relationships/image" Target="../media/image20.png"/><Relationship Id="rId27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3">
            <a:extLst>
              <a:ext uri="{FF2B5EF4-FFF2-40B4-BE49-F238E27FC236}">
                <a16:creationId xmlns:a16="http://schemas.microsoft.com/office/drawing/2014/main" id="{5702D36D-1840-44A3-B890-4425C4648FAC}"/>
              </a:ext>
            </a:extLst>
          </p:cNvPr>
          <p:cNvSpPr/>
          <p:nvPr/>
        </p:nvSpPr>
        <p:spPr>
          <a:xfrm>
            <a:off x="4525264" y="833743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F7A3060A-A476-43F7-918C-61FC8568755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05DA0671-97A2-47AF-8C93-18F7791670EE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051DD678-1FDE-415A-A99F-CDFB1F389C2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54967" y="198418"/>
            <a:ext cx="790769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sewing machines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sewing machines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37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984141" y="2942224"/>
            <a:ext cx="1171627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</a:t>
            </a:r>
            <a:r>
              <a:rPr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rocurement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algn="ctr"/>
            <a:r>
              <a:rPr sz="10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050" spc="1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components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327510" y="2942224"/>
            <a:ext cx="1349324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Design and engineering 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7780561" y="2861433"/>
            <a:ext cx="1265270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Component manufacturing and subassembly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40310" y="2861433"/>
            <a:ext cx="1349324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Finishing </a:t>
            </a:r>
            <a:r>
              <a:rPr lang="uz-Latn-UZ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and </a:t>
            </a: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packaging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8213707" y="363541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lang="en-US"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9079355" y="5450415"/>
            <a:ext cx="253283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</a:rPr>
              <a:t>Reliance of domestic market on imported machines: 450 </a:t>
            </a: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</a:rPr>
              <a:t>thsd </a:t>
            </a: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</a:rPr>
              <a:t>units in 2023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062085" y="4877061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062085" y="3994463"/>
            <a:ext cx="2815312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Neighboring countries (1 545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units)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290560" y="543470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290560" y="399405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161715" y="3928587"/>
            <a:ext cx="3744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161715" y="4632556"/>
            <a:ext cx="3744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905327" y="976290"/>
            <a:ext cx="713427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 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units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sewing machines</a:t>
            </a:r>
            <a: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905327" y="1586179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sewing machines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290560" y="473592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35" y="4827119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10" y="401470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F9776F-83EB-402F-A66A-02F10732337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5533833"/>
            <a:ext cx="337666" cy="337666"/>
          </a:xfrm>
          <a:prstGeom prst="rect">
            <a:avLst/>
          </a:prstGeom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1B428ED4-4CDC-4F91-9122-92C8D2FDAA22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D755EDC5-1ED7-4FCE-9C5C-413152ED8387}"/>
              </a:ext>
            </a:extLst>
          </p:cNvPr>
          <p:cNvSpPr txBox="1"/>
          <p:nvPr/>
        </p:nvSpPr>
        <p:spPr>
          <a:xfrm>
            <a:off x="262893" y="2151103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46E3A694-E3DA-483F-A872-3B0ED91C6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398633"/>
              </p:ext>
            </p:extLst>
          </p:nvPr>
        </p:nvGraphicFramePr>
        <p:xfrm>
          <a:off x="223226" y="377433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7" name="object 10">
            <a:extLst>
              <a:ext uri="{FF2B5EF4-FFF2-40B4-BE49-F238E27FC236}">
                <a16:creationId xmlns:a16="http://schemas.microsoft.com/office/drawing/2014/main" id="{F1B5C616-B2A4-48E1-B04D-ADF0F2051DC6}"/>
              </a:ext>
            </a:extLst>
          </p:cNvPr>
          <p:cNvGrpSpPr/>
          <p:nvPr/>
        </p:nvGrpSpPr>
        <p:grpSpPr>
          <a:xfrm>
            <a:off x="4909969" y="1913490"/>
            <a:ext cx="6883939" cy="941879"/>
            <a:chOff x="572602" y="5171503"/>
            <a:chExt cx="6193831" cy="895272"/>
          </a:xfrm>
        </p:grpSpPr>
        <p:pic>
          <p:nvPicPr>
            <p:cNvPr id="58" name="object 11">
              <a:extLst>
                <a:ext uri="{FF2B5EF4-FFF2-40B4-BE49-F238E27FC236}">
                  <a16:creationId xmlns:a16="http://schemas.microsoft.com/office/drawing/2014/main" id="{E11EC9B5-961D-4910-8B67-61B3C50DA130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2" r="7802"/>
            <a:stretch/>
          </p:blipFill>
          <p:spPr>
            <a:xfrm>
              <a:off x="1810738" y="5171503"/>
              <a:ext cx="1261094" cy="887298"/>
            </a:xfrm>
            <a:prstGeom prst="flowChartOffpageConnector">
              <a:avLst/>
            </a:prstGeom>
          </p:spPr>
        </p:pic>
        <p:pic>
          <p:nvPicPr>
            <p:cNvPr id="70" name="object 12">
              <a:extLst>
                <a:ext uri="{FF2B5EF4-FFF2-40B4-BE49-F238E27FC236}">
                  <a16:creationId xmlns:a16="http://schemas.microsoft.com/office/drawing/2014/main" id="{1497A7BF-117E-406D-B7F5-771817359D3A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b="3333"/>
            <a:stretch/>
          </p:blipFill>
          <p:spPr>
            <a:xfrm>
              <a:off x="572602" y="5171503"/>
              <a:ext cx="1199869" cy="887298"/>
            </a:xfrm>
            <a:prstGeom prst="flowChartOffpageConnector">
              <a:avLst/>
            </a:prstGeom>
          </p:spPr>
        </p:pic>
        <p:pic>
          <p:nvPicPr>
            <p:cNvPr id="71" name="object 13">
              <a:extLst>
                <a:ext uri="{FF2B5EF4-FFF2-40B4-BE49-F238E27FC236}">
                  <a16:creationId xmlns:a16="http://schemas.microsoft.com/office/drawing/2014/main" id="{B5900D09-45D5-4D96-898E-DBA2DB2056A7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0417" y="5171503"/>
              <a:ext cx="1259247" cy="887298"/>
            </a:xfrm>
            <a:prstGeom prst="flowChartOffpageConnector">
              <a:avLst/>
            </a:prstGeom>
          </p:spPr>
        </p:pic>
        <p:pic>
          <p:nvPicPr>
            <p:cNvPr id="72" name="object 14">
              <a:extLst>
                <a:ext uri="{FF2B5EF4-FFF2-40B4-BE49-F238E27FC236}">
                  <a16:creationId xmlns:a16="http://schemas.microsoft.com/office/drawing/2014/main" id="{F93B4945-2C21-42F4-A011-41B67376EAFB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4347920" y="5171503"/>
              <a:ext cx="1261737" cy="887298"/>
            </a:xfrm>
            <a:prstGeom prst="flowChartOffpageConnector">
              <a:avLst/>
            </a:prstGeom>
          </p:spPr>
        </p:pic>
        <p:pic>
          <p:nvPicPr>
            <p:cNvPr id="73" name="object 15">
              <a:extLst>
                <a:ext uri="{FF2B5EF4-FFF2-40B4-BE49-F238E27FC236}">
                  <a16:creationId xmlns:a16="http://schemas.microsoft.com/office/drawing/2014/main" id="{F62415F9-CA1B-4969-AC1D-F3B483F11BBD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2971" y="5179477"/>
              <a:ext cx="1143462" cy="887298"/>
            </a:xfrm>
            <a:prstGeom prst="flowChartOffpageConnector">
              <a:avLst/>
            </a:prstGeom>
          </p:spPr>
        </p:pic>
      </p:grpSp>
      <p:sp>
        <p:nvSpPr>
          <p:cNvPr id="75" name="object 56">
            <a:extLst>
              <a:ext uri="{FF2B5EF4-FFF2-40B4-BE49-F238E27FC236}">
                <a16:creationId xmlns:a16="http://schemas.microsoft.com/office/drawing/2014/main" id="{1AF935E8-508D-4954-9A6F-EE8D0D3BABCB}"/>
              </a:ext>
            </a:extLst>
          </p:cNvPr>
          <p:cNvSpPr/>
          <p:nvPr/>
        </p:nvSpPr>
        <p:spPr>
          <a:xfrm>
            <a:off x="8161715" y="5365195"/>
            <a:ext cx="3744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6" name="object 27">
            <a:extLst>
              <a:ext uri="{FF2B5EF4-FFF2-40B4-BE49-F238E27FC236}">
                <a16:creationId xmlns:a16="http://schemas.microsoft.com/office/drawing/2014/main" id="{2873AD5B-1F87-4D5B-8A26-BB8769781DD1}"/>
              </a:ext>
            </a:extLst>
          </p:cNvPr>
          <p:cNvSpPr txBox="1"/>
          <p:nvPr/>
        </p:nvSpPr>
        <p:spPr>
          <a:xfrm>
            <a:off x="9063261" y="2942224"/>
            <a:ext cx="1563284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Assembly </a:t>
            </a:r>
            <a:b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(frame to main part)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402656-81D8-44C8-9E44-CCEC2B9FE5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77" y="3427860"/>
            <a:ext cx="3001865" cy="30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production of textile machinery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sewing machine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machinery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0844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02304" y="682978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7979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0844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25816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8110" y="1270860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4649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3697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251707"/>
              </p:ext>
            </p:extLst>
          </p:nvPr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869772" y="4201152"/>
            <a:ext cx="4001854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97442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21412"/>
              </p:ext>
            </p:extLst>
          </p:nvPr>
        </p:nvGraphicFramePr>
        <p:xfrm>
          <a:off x="7116825" y="3389492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41142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859966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40062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99" name="Таблица 7">
            <a:extLst>
              <a:ext uri="{FF2B5EF4-FFF2-40B4-BE49-F238E27FC236}">
                <a16:creationId xmlns:a16="http://schemas.microsoft.com/office/drawing/2014/main" id="{00B02745-7C09-4131-AF8A-254DB2656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87095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Vietnam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14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4,0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Taipei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01" name="object 43">
            <a:extLst>
              <a:ext uri="{FF2B5EF4-FFF2-40B4-BE49-F238E27FC236}">
                <a16:creationId xmlns:a16="http://schemas.microsoft.com/office/drawing/2014/main" id="{BC3C9304-D399-4E3A-A13C-5C3A603690DD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3" name="object 44">
              <a:extLst>
                <a:ext uri="{FF2B5EF4-FFF2-40B4-BE49-F238E27FC236}">
                  <a16:creationId xmlns:a16="http://schemas.microsoft.com/office/drawing/2014/main" id="{114494BC-9975-4407-9BF1-785EC790E4FE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7" name="object 45">
              <a:extLst>
                <a:ext uri="{FF2B5EF4-FFF2-40B4-BE49-F238E27FC236}">
                  <a16:creationId xmlns:a16="http://schemas.microsoft.com/office/drawing/2014/main" id="{292ADFB9-44B7-43F1-A4D7-BF35A3EC4BE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8" name="object 46">
              <a:extLst>
                <a:ext uri="{FF2B5EF4-FFF2-40B4-BE49-F238E27FC236}">
                  <a16:creationId xmlns:a16="http://schemas.microsoft.com/office/drawing/2014/main" id="{39D483E5-6183-4890-9A0E-D406161A3EE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9" name="object 47">
              <a:extLst>
                <a:ext uri="{FF2B5EF4-FFF2-40B4-BE49-F238E27FC236}">
                  <a16:creationId xmlns:a16="http://schemas.microsoft.com/office/drawing/2014/main" id="{3F4F4183-15D2-4E97-B1DB-DDCAC58C005A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51" name="object 48">
            <a:extLst>
              <a:ext uri="{FF2B5EF4-FFF2-40B4-BE49-F238E27FC236}">
                <a16:creationId xmlns:a16="http://schemas.microsoft.com/office/drawing/2014/main" id="{05B3D944-54EF-4C78-9902-4DD94865325E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sewing machine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2" name="object 49">
            <a:extLst>
              <a:ext uri="{FF2B5EF4-FFF2-40B4-BE49-F238E27FC236}">
                <a16:creationId xmlns:a16="http://schemas.microsoft.com/office/drawing/2014/main" id="{C31ADC09-A235-4DF5-9372-16CE7C082FE5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3" name="object 50">
            <a:extLst>
              <a:ext uri="{FF2B5EF4-FFF2-40B4-BE49-F238E27FC236}">
                <a16:creationId xmlns:a16="http://schemas.microsoft.com/office/drawing/2014/main" id="{81B407B7-E39B-4C56-995F-DA988646ABB8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7" name="object 49">
            <a:extLst>
              <a:ext uri="{FF2B5EF4-FFF2-40B4-BE49-F238E27FC236}">
                <a16:creationId xmlns:a16="http://schemas.microsoft.com/office/drawing/2014/main" id="{642438A9-147C-48C0-806C-B69F3CE6B224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Sewing machine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63E9527C-660D-4A53-B62C-D81250589B35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F04E5A17-F934-4E18-96F9-4D16863C97C1}"/>
              </a:ext>
            </a:extLst>
          </p:cNvPr>
          <p:cNvSpPr/>
          <p:nvPr/>
        </p:nvSpPr>
        <p:spPr>
          <a:xfrm>
            <a:off x="1517194" y="2469497"/>
            <a:ext cx="6418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3589B634-0022-41CC-A409-3EDA94C0A2C4}"/>
              </a:ext>
            </a:extLst>
          </p:cNvPr>
          <p:cNvSpPr/>
          <p:nvPr/>
        </p:nvSpPr>
        <p:spPr>
          <a:xfrm>
            <a:off x="1517193" y="2754982"/>
            <a:ext cx="50552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7537F3B1-3E85-44C2-99B6-E6CA3FDEEC62}"/>
              </a:ext>
            </a:extLst>
          </p:cNvPr>
          <p:cNvSpPr/>
          <p:nvPr/>
        </p:nvSpPr>
        <p:spPr>
          <a:xfrm>
            <a:off x="1517194" y="3030208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44FD4F11-F207-4980-A725-9341FCD276DA}"/>
              </a:ext>
            </a:extLst>
          </p:cNvPr>
          <p:cNvSpPr/>
          <p:nvPr/>
        </p:nvSpPr>
        <p:spPr>
          <a:xfrm>
            <a:off x="1517194" y="3304492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42B18C6A-8AA2-4A5E-9721-E1DA01006853}"/>
              </a:ext>
            </a:extLst>
          </p:cNvPr>
          <p:cNvSpPr/>
          <p:nvPr/>
        </p:nvSpPr>
        <p:spPr>
          <a:xfrm>
            <a:off x="1512747" y="3566868"/>
            <a:ext cx="37039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6B9B2F19-3EC1-4244-BD65-CBF3D466BEBB}"/>
              </a:ext>
            </a:extLst>
          </p:cNvPr>
          <p:cNvSpPr/>
          <p:nvPr/>
        </p:nvSpPr>
        <p:spPr>
          <a:xfrm>
            <a:off x="1520207" y="3846760"/>
            <a:ext cx="32693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54E9ACAA-F0B7-47AC-8B9D-919D9EB949FD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1C2086A4-6B6E-4294-A469-5593EBAF1CFD}"/>
              </a:ext>
            </a:extLst>
          </p:cNvPr>
          <p:cNvSpPr/>
          <p:nvPr/>
        </p:nvSpPr>
        <p:spPr>
          <a:xfrm>
            <a:off x="2839665" y="2748923"/>
            <a:ext cx="56647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4ECC5550-5208-4A79-8194-775F9B9B2C6E}"/>
              </a:ext>
            </a:extLst>
          </p:cNvPr>
          <p:cNvSpPr/>
          <p:nvPr/>
        </p:nvSpPr>
        <p:spPr>
          <a:xfrm>
            <a:off x="2834315" y="3299757"/>
            <a:ext cx="4420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9E971816-286A-4989-905B-7646CD051839}"/>
              </a:ext>
            </a:extLst>
          </p:cNvPr>
          <p:cNvSpPr/>
          <p:nvPr/>
        </p:nvSpPr>
        <p:spPr>
          <a:xfrm>
            <a:off x="4152626" y="2200535"/>
            <a:ext cx="439591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6299EF49-2572-4DE0-987B-97CBA19B4128}"/>
              </a:ext>
            </a:extLst>
          </p:cNvPr>
          <p:cNvSpPr/>
          <p:nvPr/>
        </p:nvSpPr>
        <p:spPr>
          <a:xfrm>
            <a:off x="4152628" y="2747942"/>
            <a:ext cx="85149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F3DBFDFD-94FB-48E0-A7A5-C9ECD5DAE6B7}"/>
              </a:ext>
            </a:extLst>
          </p:cNvPr>
          <p:cNvSpPr/>
          <p:nvPr/>
        </p:nvSpPr>
        <p:spPr>
          <a:xfrm>
            <a:off x="4155514" y="2482583"/>
            <a:ext cx="273611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CEF82350-ECC7-430D-A99F-D3269956C945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21C91F56-F568-41F5-970B-3A40297A1D6E}"/>
              </a:ext>
            </a:extLst>
          </p:cNvPr>
          <p:cNvSpPr/>
          <p:nvPr/>
        </p:nvSpPr>
        <p:spPr>
          <a:xfrm>
            <a:off x="4153926" y="3307956"/>
            <a:ext cx="811313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733FBA18-5CA1-4078-9F82-1B5C3182F376}"/>
              </a:ext>
            </a:extLst>
          </p:cNvPr>
          <p:cNvSpPr/>
          <p:nvPr/>
        </p:nvSpPr>
        <p:spPr>
          <a:xfrm>
            <a:off x="4155800" y="3583688"/>
            <a:ext cx="96529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4DF03F23-1605-4671-92BF-597BC1B4826C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31">
            <a:extLst>
              <a:ext uri="{FF2B5EF4-FFF2-40B4-BE49-F238E27FC236}">
                <a16:creationId xmlns:a16="http://schemas.microsoft.com/office/drawing/2014/main" id="{16D208FD-8929-40DB-AF08-D7242599D9A4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37E2EE14-AACA-4F74-A4D4-B8A1CE0A7D6F}"/>
              </a:ext>
            </a:extLst>
          </p:cNvPr>
          <p:cNvSpPr/>
          <p:nvPr/>
        </p:nvSpPr>
        <p:spPr>
          <a:xfrm>
            <a:off x="5469823" y="2205927"/>
            <a:ext cx="546391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CCD45D37-F4B8-4831-8DB3-14D5BF753BA0}"/>
              </a:ext>
            </a:extLst>
          </p:cNvPr>
          <p:cNvSpPr/>
          <p:nvPr/>
        </p:nvSpPr>
        <p:spPr>
          <a:xfrm>
            <a:off x="5472259" y="2482583"/>
            <a:ext cx="6418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21D76A3D-BBE6-4745-9863-C012F302D1ED}"/>
              </a:ext>
            </a:extLst>
          </p:cNvPr>
          <p:cNvSpPr/>
          <p:nvPr/>
        </p:nvSpPr>
        <p:spPr>
          <a:xfrm>
            <a:off x="5471037" y="2747941"/>
            <a:ext cx="99487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090ABD85-6C43-49DD-8E58-ABAD462B2EF4}"/>
              </a:ext>
            </a:extLst>
          </p:cNvPr>
          <p:cNvSpPr/>
          <p:nvPr/>
        </p:nvSpPr>
        <p:spPr>
          <a:xfrm>
            <a:off x="5469821" y="3033672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4B9856D3-6342-4BE3-84ED-38B4B16DAED5}"/>
              </a:ext>
            </a:extLst>
          </p:cNvPr>
          <p:cNvSpPr/>
          <p:nvPr/>
        </p:nvSpPr>
        <p:spPr>
          <a:xfrm>
            <a:off x="5469823" y="3307956"/>
            <a:ext cx="90850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96B5E188-0E1D-4D07-93E1-508CDB35D3D2}"/>
              </a:ext>
            </a:extLst>
          </p:cNvPr>
          <p:cNvSpPr/>
          <p:nvPr/>
        </p:nvSpPr>
        <p:spPr>
          <a:xfrm>
            <a:off x="5469823" y="3590615"/>
            <a:ext cx="546391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071E5B30-FF9E-4571-9556-98013378C018}"/>
              </a:ext>
            </a:extLst>
          </p:cNvPr>
          <p:cNvSpPr/>
          <p:nvPr/>
        </p:nvSpPr>
        <p:spPr>
          <a:xfrm>
            <a:off x="5469823" y="3850225"/>
            <a:ext cx="90850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3" name="Picture 2" descr="Китай ">
            <a:extLst>
              <a:ext uri="{FF2B5EF4-FFF2-40B4-BE49-F238E27FC236}">
                <a16:creationId xmlns:a16="http://schemas.microsoft.com/office/drawing/2014/main" id="{E924A11E-0394-417F-9CE7-CBCF7E41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4" descr="Узбекистан ">
            <a:extLst>
              <a:ext uri="{FF2B5EF4-FFF2-40B4-BE49-F238E27FC236}">
                <a16:creationId xmlns:a16="http://schemas.microsoft.com/office/drawing/2014/main" id="{66A1B0F3-6B8E-424D-BC11-A5A4871F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object 20">
            <a:extLst>
              <a:ext uri="{FF2B5EF4-FFF2-40B4-BE49-F238E27FC236}">
                <a16:creationId xmlns:a16="http://schemas.microsoft.com/office/drawing/2014/main" id="{3052F72A-52DF-4BD1-84F0-A1EDC7A77C0E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B5ED1094-CF1C-4C7B-8748-E13FBB7C67EB}"/>
              </a:ext>
            </a:extLst>
          </p:cNvPr>
          <p:cNvSpPr/>
          <p:nvPr/>
        </p:nvSpPr>
        <p:spPr>
          <a:xfrm>
            <a:off x="5469821" y="4123602"/>
            <a:ext cx="41396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7" name="Picture 12" descr="Taiwan Round Country Flag. Taiwanese Circle National Flag Stock Vector -  Illustration of colour, banner: 238312484">
            <a:extLst>
              <a:ext uri="{FF2B5EF4-FFF2-40B4-BE49-F238E27FC236}">
                <a16:creationId xmlns:a16="http://schemas.microsoft.com/office/drawing/2014/main" id="{4E49C6CE-C975-482A-82EF-8DF3EE04F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1812" r="12998" b="18015"/>
          <a:stretch/>
        </p:blipFill>
        <p:spPr bwMode="auto">
          <a:xfrm>
            <a:off x="215061" y="3007420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6" descr="Round icon. Illustration of flag of Vietnam">
            <a:extLst>
              <a:ext uri="{FF2B5EF4-FFF2-40B4-BE49-F238E27FC236}">
                <a16:creationId xmlns:a16="http://schemas.microsoft.com/office/drawing/2014/main" id="{355DBA9B-AB28-4A27-9E85-AC910627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63" b="95361" l="9653" r="89575">
                        <a14:foregroundMark x1="37452" y1="90206" x2="45774" y2="92350"/>
                        <a14:foregroundMark x1="45601" y1="92540" x2="35907" y2="90206"/>
                        <a14:foregroundMark x1="60618" y1="8763" x2="37066" y2="10825"/>
                        <a14:backgroundMark x1="62548" y1="94845" x2="59459" y2="96392"/>
                        <a14:backgroundMark x1="59073" y1="93814" x2="60232" y2="95361"/>
                        <a14:backgroundMark x1="62162" y1="95876" x2="49421" y2="99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6214" r="16052" b="4626"/>
          <a:stretch/>
        </p:blipFill>
        <p:spPr bwMode="auto">
          <a:xfrm flipH="1">
            <a:off x="232219" y="2451294"/>
            <a:ext cx="172603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8" descr="Round icon. Illustration of flag of Italy">
            <a:extLst>
              <a:ext uri="{FF2B5EF4-FFF2-40B4-BE49-F238E27FC236}">
                <a16:creationId xmlns:a16="http://schemas.microsoft.com/office/drawing/2014/main" id="{3A579A90-3CB2-4FD5-8004-E228353B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4" b="93814" l="9653" r="89961">
                        <a14:foregroundMark x1="18770" y1="65747" x2="19691" y2="44845"/>
                        <a14:foregroundMark x1="19691" y1="44845" x2="27799" y2="19072"/>
                        <a14:foregroundMark x1="27799" y1="19072" x2="46718" y2="9278"/>
                        <a14:foregroundMark x1="46718" y1="9278" x2="65069" y2="9278"/>
                        <a14:foregroundMark x1="71116" y1="17931" x2="77606" y2="30928"/>
                        <a14:foregroundMark x1="82026" y1="52421" x2="82401" y2="54243"/>
                        <a14:foregroundMark x1="77606" y1="30928" x2="81792" y2="51283"/>
                        <a14:foregroundMark x1="82459" y1="58413" x2="71815" y2="81443"/>
                        <a14:foregroundMark x1="71815" y1="81443" x2="53668" y2="93814"/>
                        <a14:foregroundMark x1="53668" y1="93814" x2="36006" y2="90055"/>
                        <a14:foregroundMark x1="42857" y1="18041" x2="36680" y2="47423"/>
                        <a14:foregroundMark x1="36680" y1="47423" x2="44788" y2="79381"/>
                        <a14:foregroundMark x1="44788" y1="79381" x2="63320" y2="67010"/>
                        <a14:foregroundMark x1="63320" y1="67010" x2="63707" y2="40722"/>
                        <a14:foregroundMark x1="63707" y1="40722" x2="57143" y2="10825"/>
                        <a14:foregroundMark x1="57143" y1="10825" x2="37066" y2="20103"/>
                        <a14:foregroundMark x1="37066" y1="20103" x2="36680" y2="22680"/>
                        <a14:foregroundMark x1="82239" y1="60825" x2="82625" y2="58763"/>
                        <a14:foregroundMark x1="82625" y1="56186" x2="82239" y2="61340"/>
                        <a14:foregroundMark x1="24710" y1="77320" x2="21236" y2="70103"/>
                        <a14:foregroundMark x1="31274" y1="34021" x2="35907" y2="65979"/>
                        <a14:foregroundMark x1="35907" y1="65979" x2="37838" y2="51546"/>
                        <a14:foregroundMark x1="37838" y1="59278" x2="37838" y2="80412"/>
                        <a14:foregroundMark x1="37066" y1="62887" x2="37452" y2="61340"/>
                        <a14:backgroundMark x1="68340" y1="10309" x2="64865" y2="8763"/>
                        <a14:backgroundMark x1="35521" y1="92268" x2="18533" y2="79381"/>
                        <a14:backgroundMark x1="18533" y1="79381" x2="20463" y2="73196"/>
                        <a14:backgroundMark x1="23938" y1="79897" x2="18147" y2="67526"/>
                        <a14:backgroundMark x1="19305" y1="73711" x2="16988" y2="69588"/>
                        <a14:backgroundMark x1="18533" y1="71649" x2="21622" y2="79381"/>
                        <a14:backgroundMark x1="21236" y1="76289" x2="21622" y2="74742"/>
                        <a14:backgroundMark x1="18147" y1="69072" x2="19305" y2="73196"/>
                        <a14:backgroundMark x1="37066" y1="92784" x2="33977" y2="9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672" r="14973" b="4894"/>
          <a:stretch/>
        </p:blipFill>
        <p:spPr bwMode="auto">
          <a:xfrm flipH="1">
            <a:off x="231193" y="3823514"/>
            <a:ext cx="176092" cy="1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2" descr="Flag Usa Round Icon Badge United Stock Vector (Royalty Free) 1242343660 |  Shutterstock">
            <a:extLst>
              <a:ext uri="{FF2B5EF4-FFF2-40B4-BE49-F238E27FC236}">
                <a16:creationId xmlns:a16="http://schemas.microsoft.com/office/drawing/2014/main" id="{656F4B1A-4DB7-4B8A-B2CF-705F33E7E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233" b="90116" l="9898" r="89420">
                        <a14:foregroundMark x1="25162" y1="82087" x2="17915" y2="71006"/>
                        <a14:foregroundMark x1="28948" y1="87874" x2="26918" y2="84771"/>
                        <a14:foregroundMark x1="30034" y1="89535" x2="29252" y2="88339"/>
                        <a14:foregroundMark x1="13965" y1="49215" x2="12628" y2="39535"/>
                        <a14:foregroundMark x1="12628" y1="39535" x2="22526" y2="15116"/>
                        <a14:foregroundMark x1="22526" y1="15116" x2="38567" y2="5233"/>
                        <a14:foregroundMark x1="38567" y1="5233" x2="55290" y2="15116"/>
                        <a14:foregroundMark x1="55290" y1="15116" x2="63823" y2="43605"/>
                        <a14:foregroundMark x1="63823" y1="43605" x2="59044" y2="72093"/>
                        <a14:foregroundMark x1="48347" y1="84675" x2="44710" y2="88953"/>
                        <a14:foregroundMark x1="59044" y1="72093" x2="54640" y2="77273"/>
                        <a14:foregroundMark x1="44710" y1="88953" x2="30375" y2="89535"/>
                        <a14:foregroundMark x1="24366" y1="84207" x2="22184" y2="81977"/>
                        <a14:foregroundMark x1="29010" y1="88953" x2="27782" y2="87698"/>
                        <a14:foregroundMark x1="27932" y1="81562" x2="21502" y2="65698"/>
                        <a14:foregroundMark x1="31399" y1="90116" x2="28032" y2="81808"/>
                        <a14:foregroundMark x1="21502" y1="65698" x2="26621" y2="37209"/>
                        <a14:foregroundMark x1="26621" y1="37209" x2="30717" y2="66279"/>
                        <a14:foregroundMark x1="30717" y1="66279" x2="48464" y2="72093"/>
                        <a14:foregroundMark x1="48464" y1="72093" x2="39590" y2="43605"/>
                        <a14:foregroundMark x1="39590" y1="43605" x2="23208" y2="68605"/>
                        <a14:foregroundMark x1="23208" y1="68605" x2="56997" y2="52907"/>
                        <a14:foregroundMark x1="56997" y1="52907" x2="35154" y2="65116"/>
                        <a14:foregroundMark x1="35154" y1="65116" x2="40614" y2="65116"/>
                        <a14:foregroundMark x1="56431" y1="79964" x2="56655" y2="79651"/>
                        <a14:foregroundMark x1="62457" y1="40698" x2="39249" y2="40698"/>
                        <a14:foregroundMark x1="30717" y1="6395" x2="30034" y2="5814"/>
                        <a14:foregroundMark x1="16724" y1="24419" x2="15017" y2="27907"/>
                        <a14:foregroundMark x1="62799" y1="61047" x2="63481" y2="38953"/>
                        <a14:foregroundMark x1="62457" y1="29651" x2="63823" y2="59884"/>
                        <a14:foregroundMark x1="63823" y1="59884" x2="55966" y2="79266"/>
                        <a14:foregroundMark x1="24558" y1="84857" x2="16803" y2="71647"/>
                        <a14:foregroundMark x1="22867" y1="54651" x2="13311" y2="52907"/>
                        <a14:foregroundMark x1="54266" y1="80814" x2="36860" y2="84302"/>
                        <a14:foregroundMark x1="36860" y1="84302" x2="30717" y2="82558"/>
                        <a14:backgroundMark x1="10580" y1="51163" x2="15017" y2="72674"/>
                        <a14:backgroundMark x1="63481" y1="63372" x2="64164" y2="59884"/>
                        <a14:backgroundMark x1="64164" y1="60465" x2="64505" y2="58721"/>
                        <a14:backgroundMark x1="64164" y1="58721" x2="64505" y2="57558"/>
                        <a14:backgroundMark x1="56997" y1="80814" x2="55254" y2="83260"/>
                        <a14:backgroundMark x1="29010" y1="91860" x2="25939" y2="89535"/>
                        <a14:backgroundMark x1="29693" y1="91860" x2="29693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435" r="34264" b="5232"/>
          <a:stretch/>
        </p:blipFill>
        <p:spPr bwMode="auto">
          <a:xfrm>
            <a:off x="217941" y="3543906"/>
            <a:ext cx="197758" cy="1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Round icon. Illustration of flag of Germany">
            <a:extLst>
              <a:ext uri="{FF2B5EF4-FFF2-40B4-BE49-F238E27FC236}">
                <a16:creationId xmlns:a16="http://schemas.microsoft.com/office/drawing/2014/main" id="{29595EBC-D18A-4CFF-B8BE-CA41DAAF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8" y="2717310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4" descr="Round icon. Illustration of flag of Japan">
            <a:extLst>
              <a:ext uri="{FF2B5EF4-FFF2-40B4-BE49-F238E27FC236}">
                <a16:creationId xmlns:a16="http://schemas.microsoft.com/office/drawing/2014/main" id="{F84E8891-E1E5-444A-A1C7-859D463E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94" b="91753" l="9653" r="89961">
                        <a14:foregroundMark x1="27027" y1="37113" x2="27027" y2="37113"/>
                        <a14:foregroundMark x1="27027" y1="31959" x2="18533" y2="55155"/>
                        <a14:foregroundMark x1="18533" y1="55155" x2="27413" y2="78351"/>
                        <a14:foregroundMark x1="27413" y1="78351" x2="46332" y2="90722"/>
                        <a14:foregroundMark x1="46332" y1="90722" x2="55715" y2="91204"/>
                        <a14:foregroundMark x1="81124" y1="70657" x2="81853" y2="45361"/>
                        <a14:foregroundMark x1="81853" y1="45361" x2="66795" y2="21649"/>
                        <a14:foregroundMark x1="66795" y1="21649" x2="47490" y2="12887"/>
                        <a14:foregroundMark x1="47490" y1="12887" x2="29344" y2="24742"/>
                        <a14:foregroundMark x1="29344" y1="24742" x2="29344" y2="24742"/>
                        <a14:foregroundMark x1="76062" y1="41237" x2="76062" y2="41237"/>
                        <a14:foregroundMark x1="73745" y1="40722" x2="70656" y2="67010"/>
                        <a14:foregroundMark x1="70656" y1="67010" x2="52124" y2="79897"/>
                        <a14:backgroundMark x1="81081" y1="70619" x2="68726" y2="91237"/>
                        <a14:backgroundMark x1="68726" y1="91237" x2="59459" y2="96907"/>
                        <a14:backgroundMark x1="81467" y1="70103" x2="81853" y2="65979"/>
                        <a14:backgroundMark x1="81853" y1="71649" x2="818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" y="3274543"/>
            <a:ext cx="260079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object 20">
            <a:extLst>
              <a:ext uri="{FF2B5EF4-FFF2-40B4-BE49-F238E27FC236}">
                <a16:creationId xmlns:a16="http://schemas.microsoft.com/office/drawing/2014/main" id="{94DBA9C0-ACB4-451B-AEED-AD799C8CC353}"/>
              </a:ext>
            </a:extLst>
          </p:cNvPr>
          <p:cNvSpPr/>
          <p:nvPr/>
        </p:nvSpPr>
        <p:spPr>
          <a:xfrm>
            <a:off x="2841935" y="3035597"/>
            <a:ext cx="25131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4" name="object 20">
            <a:extLst>
              <a:ext uri="{FF2B5EF4-FFF2-40B4-BE49-F238E27FC236}">
                <a16:creationId xmlns:a16="http://schemas.microsoft.com/office/drawing/2014/main" id="{7D4533FB-E9D3-43F7-8E59-EFD48ECBFEDF}"/>
              </a:ext>
            </a:extLst>
          </p:cNvPr>
          <p:cNvSpPr/>
          <p:nvPr/>
        </p:nvSpPr>
        <p:spPr>
          <a:xfrm>
            <a:off x="2834314" y="3848398"/>
            <a:ext cx="37243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623</Words>
  <Application>Microsoft Office PowerPoint</Application>
  <PresentationFormat>Широкоэкранный</PresentationFormat>
  <Paragraphs>156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Admin</cp:lastModifiedBy>
  <cp:revision>196</cp:revision>
  <dcterms:created xsi:type="dcterms:W3CDTF">2024-07-25T07:55:13Z</dcterms:created>
  <dcterms:modified xsi:type="dcterms:W3CDTF">2024-08-29T05:31:19Z</dcterms:modified>
</cp:coreProperties>
</file>