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147479659" r:id="rId3"/>
    <p:sldId id="2147479660" r:id="rId4"/>
    <p:sldId id="214747966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BEE"/>
    <a:srgbClr val="2C637B"/>
    <a:srgbClr val="598497"/>
    <a:srgbClr val="84A4B2"/>
    <a:srgbClr val="00425F"/>
    <a:srgbClr val="8FD7CD"/>
    <a:srgbClr val="5BC4BF"/>
    <a:srgbClr val="3C6E85"/>
    <a:srgbClr val="BFBFBF"/>
    <a:srgbClr val="548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14" autoAdjust="0"/>
    <p:restoredTop sz="96265" autoAdjust="0"/>
  </p:normalViewPr>
  <p:slideViewPr>
    <p:cSldViewPr snapToGrid="0">
      <p:cViewPr varScale="1">
        <p:scale>
          <a:sx n="114" d="100"/>
          <a:sy n="114" d="100"/>
        </p:scale>
        <p:origin x="5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en-US" sz="1400" dirty="0">
              <a:latin typeface="Montserrat" pitchFamily="2" charset="-52"/>
            </a:rPr>
            <a:t>: </a:t>
          </a:r>
          <a:r>
            <a:rPr lang="uz-Cyrl-UZ" sz="1400" dirty="0">
              <a:latin typeface="Montserrat" pitchFamily="2" charset="-52"/>
            </a:rPr>
            <a:t>10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12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2 000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676807" y="-412892"/>
          <a:ext cx="3194930" cy="3194930"/>
        </a:xfrm>
        <a:prstGeom prst="blockArc">
          <a:avLst>
            <a:gd name="adj1" fmla="val 18900000"/>
            <a:gd name="adj2" fmla="val 2700000"/>
            <a:gd name="adj3" fmla="val 676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33113" y="236914"/>
          <a:ext cx="4293725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uz-Cyrl-UZ" sz="1400" kern="1200" dirty="0">
              <a:latin typeface="Montserrat" pitchFamily="2" charset="-52"/>
            </a:rPr>
            <a:t>10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33113" y="236914"/>
        <a:ext cx="4293725" cy="473829"/>
      </dsp:txXfrm>
    </dsp:sp>
    <dsp:sp modelId="{1AAE0AB9-ACE3-4492-8DE1-6280EC809071}">
      <dsp:nvSpPr>
        <dsp:cNvPr id="0" name=""/>
        <dsp:cNvSpPr/>
      </dsp:nvSpPr>
      <dsp:spPr>
        <a:xfrm>
          <a:off x="36970" y="177685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505350" y="947658"/>
          <a:ext cx="4121488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12</a:t>
          </a:r>
        </a:p>
      </dsp:txBody>
      <dsp:txXfrm>
        <a:off x="505350" y="947658"/>
        <a:ext cx="4121488" cy="473829"/>
      </dsp:txXfrm>
    </dsp:sp>
    <dsp:sp modelId="{90A6ED45-F69D-4D83-8032-BAB57996FAD0}">
      <dsp:nvSpPr>
        <dsp:cNvPr id="0" name=""/>
        <dsp:cNvSpPr/>
      </dsp:nvSpPr>
      <dsp:spPr>
        <a:xfrm>
          <a:off x="209207" y="888429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33113" y="1658401"/>
          <a:ext cx="4293725" cy="473829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2 000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33113" y="1658401"/>
        <a:ext cx="4293725" cy="473829"/>
      </dsp:txXfrm>
    </dsp:sp>
    <dsp:sp modelId="{99625505-F78B-4C03-8E72-16BD5AE51518}">
      <dsp:nvSpPr>
        <dsp:cNvPr id="0" name=""/>
        <dsp:cNvSpPr/>
      </dsp:nvSpPr>
      <dsp:spPr>
        <a:xfrm>
          <a:off x="36970" y="1599172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microsoft.com/office/2007/relationships/diagramDrawing" Target="../diagrams/drawing2.xml"/><Relationship Id="rId26" Type="http://schemas.openxmlformats.org/officeDocument/2006/relationships/image" Target="../media/image18.png"/><Relationship Id="rId3" Type="http://schemas.openxmlformats.org/officeDocument/2006/relationships/image" Target="../media/image1.png"/><Relationship Id="rId21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17" Type="http://schemas.openxmlformats.org/officeDocument/2006/relationships/diagramColors" Target="../diagrams/colors2.xml"/><Relationship Id="rId25" Type="http://schemas.microsoft.com/office/2007/relationships/hdphoto" Target="../media/hdphoto5.wdp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2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3.wdp"/><Relationship Id="rId24" Type="http://schemas.openxmlformats.org/officeDocument/2006/relationships/image" Target="../media/image17.png"/><Relationship Id="rId5" Type="http://schemas.openxmlformats.org/officeDocument/2006/relationships/image" Target="../media/image8.png"/><Relationship Id="rId15" Type="http://schemas.openxmlformats.org/officeDocument/2006/relationships/diagramLayout" Target="../diagrams/layout2.xml"/><Relationship Id="rId23" Type="http://schemas.microsoft.com/office/2007/relationships/hdphoto" Target="../media/hdphoto4.wdp"/><Relationship Id="rId10" Type="http://schemas.openxmlformats.org/officeDocument/2006/relationships/image" Target="../media/image11.png"/><Relationship Id="rId19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microsoft.com/office/2007/relationships/hdphoto" Target="../media/hdphoto2.wdp"/><Relationship Id="rId14" Type="http://schemas.openxmlformats.org/officeDocument/2006/relationships/diagramData" Target="../diagrams/data2.xml"/><Relationship Id="rId22" Type="http://schemas.openxmlformats.org/officeDocument/2006/relationships/image" Target="../media/image16.png"/><Relationship Id="rId27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object 2">
            <a:extLst>
              <a:ext uri="{FF2B5EF4-FFF2-40B4-BE49-F238E27FC236}">
                <a16:creationId xmlns:a16="http://schemas.microsoft.com/office/drawing/2014/main" id="{6005E512-A9F4-4115-836E-E9485BC95FF9}"/>
              </a:ext>
            </a:extLst>
          </p:cNvPr>
          <p:cNvGrpSpPr/>
          <p:nvPr/>
        </p:nvGrpSpPr>
        <p:grpSpPr>
          <a:xfrm>
            <a:off x="4565765" y="906878"/>
            <a:ext cx="7524635" cy="5703523"/>
            <a:chOff x="0" y="3962400"/>
            <a:chExt cx="7560309" cy="5181600"/>
          </a:xfrm>
        </p:grpSpPr>
        <p:sp>
          <p:nvSpPr>
            <p:cNvPr id="65" name="object 3">
              <a:extLst>
                <a:ext uri="{FF2B5EF4-FFF2-40B4-BE49-F238E27FC236}">
                  <a16:creationId xmlns:a16="http://schemas.microsoft.com/office/drawing/2014/main" id="{D64F43A3-A2A1-4CE7-90F6-023989FAB10D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67" name="object 4">
              <a:extLst>
                <a:ext uri="{FF2B5EF4-FFF2-40B4-BE49-F238E27FC236}">
                  <a16:creationId xmlns:a16="http://schemas.microsoft.com/office/drawing/2014/main" id="{814F4E57-5533-4B30-81C7-BF38DC003DBB}"/>
                </a:ext>
              </a:extLst>
            </p:cNvPr>
            <p:cNvSpPr/>
            <p:nvPr/>
          </p:nvSpPr>
          <p:spPr>
            <a:xfrm>
              <a:off x="539584" y="4985282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57" name="object 5">
            <a:extLst>
              <a:ext uri="{FF2B5EF4-FFF2-40B4-BE49-F238E27FC236}">
                <a16:creationId xmlns:a16="http://schemas.microsoft.com/office/drawing/2014/main" id="{25BA3721-640C-43B0-A729-BA335CA98EA1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0" name="object 6">
              <a:extLst>
                <a:ext uri="{FF2B5EF4-FFF2-40B4-BE49-F238E27FC236}">
                  <a16:creationId xmlns:a16="http://schemas.microsoft.com/office/drawing/2014/main" id="{5CFDCDFD-298B-40D2-A7AF-A94939D2C45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7">
              <a:extLst>
                <a:ext uri="{FF2B5EF4-FFF2-40B4-BE49-F238E27FC236}">
                  <a16:creationId xmlns:a16="http://schemas.microsoft.com/office/drawing/2014/main" id="{687B5D8A-8A03-4197-B9E7-A79105225D57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474854" y="198418"/>
            <a:ext cx="6753122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synthetic fiber (viscose)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274111"/>
            <a:ext cx="2207260" cy="75783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241313" marR="5080" indent="-228612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Production of synthetic</a:t>
            </a:r>
            <a:b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(viscose) fiber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207436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240677" indent="-227977">
              <a:spcBef>
                <a:spcPts val="600"/>
              </a:spcBef>
              <a:spcAft>
                <a:spcPts val="600"/>
              </a:spcAft>
              <a:buChar char="•"/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60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211635" y="2138080"/>
            <a:ext cx="1535885" cy="6591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</a:t>
            </a:r>
            <a:r>
              <a:rPr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rocurement</a:t>
            </a:r>
            <a:endParaRPr sz="1100" dirty="0">
              <a:latin typeface="Montserrat" pitchFamily="2" charset="-52"/>
              <a:cs typeface="Arial MT"/>
            </a:endParaRPr>
          </a:p>
          <a:p>
            <a:pPr marL="12701" marR="5080"/>
            <a:r>
              <a:rPr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of</a:t>
            </a:r>
            <a:r>
              <a:rPr sz="1100" spc="115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material</a:t>
            </a:r>
            <a:r>
              <a:rPr lang="uz-Latn-UZ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s</a:t>
            </a:r>
            <a:b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en-US" sz="10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(</a:t>
            </a:r>
            <a:r>
              <a:rPr lang="en-US" sz="1000" i="1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wood pulp and chemicals.)</a:t>
            </a:r>
            <a:endParaRPr sz="1100" i="1" dirty="0"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954730" y="2309823"/>
            <a:ext cx="1349324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Dissolution and spinning</a:t>
            </a: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553433" y="2132778"/>
            <a:ext cx="1265270" cy="68993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Washing, bleaching, stretching and cutting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156094" y="2301428"/>
            <a:ext cx="1349324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Final processing</a:t>
            </a:r>
            <a:b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uz-Latn-UZ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and </a:t>
            </a: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quality control</a:t>
            </a: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299883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6135948" y="3534102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7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6135949" y="4115974"/>
            <a:ext cx="19500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576711" y="4291580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576711" y="3443052"/>
            <a:ext cx="1998399" cy="36420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Mainly for 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326313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538893" y="3326313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29503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29102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399499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956607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Latn-UZ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facility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with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capacity</a:t>
            </a:r>
            <a:b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50</a:t>
            </a:r>
            <a:r>
              <a:rPr lang="ru-RU"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4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thsd</a:t>
            </a:r>
            <a:r>
              <a:rPr lang="en-US" sz="14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tons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of viscose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per</a:t>
            </a:r>
            <a:r>
              <a:rPr sz="1400" spc="-59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year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2" y="1697005"/>
            <a:ext cx="450023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synthetic (viscose) fiber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538893" y="4074188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074188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399430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B86DC1C-171B-4244-88B7-BEB28DB2FD6C}"/>
              </a:ext>
            </a:extLst>
          </p:cNvPr>
          <p:cNvSpPr txBox="1"/>
          <p:nvPr/>
        </p:nvSpPr>
        <p:spPr>
          <a:xfrm>
            <a:off x="5070764" y="4931247"/>
            <a:ext cx="707360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synthetic fiber (2023)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47461AB-A01D-4CF2-ACE5-FBE980B2B657}"/>
              </a:ext>
            </a:extLst>
          </p:cNvPr>
          <p:cNvCxnSpPr>
            <a:cxnSpLocks/>
          </p:cNvCxnSpPr>
          <p:nvPr/>
        </p:nvCxnSpPr>
        <p:spPr>
          <a:xfrm>
            <a:off x="5392927" y="5701939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793740B3-FA08-41BC-B07A-A46995DA5323}"/>
              </a:ext>
            </a:extLst>
          </p:cNvPr>
          <p:cNvCxnSpPr>
            <a:cxnSpLocks/>
          </p:cNvCxnSpPr>
          <p:nvPr/>
        </p:nvCxnSpPr>
        <p:spPr>
          <a:xfrm>
            <a:off x="5402452" y="6145351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2E383DDB-B939-4C32-A532-51E5D3557262}"/>
              </a:ext>
            </a:extLst>
          </p:cNvPr>
          <p:cNvSpPr/>
          <p:nvPr/>
        </p:nvSpPr>
        <p:spPr>
          <a:xfrm>
            <a:off x="5389096" y="5357639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Production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EB610303-4D9E-490A-A41E-FA03C9C38FB1}"/>
              </a:ext>
            </a:extLst>
          </p:cNvPr>
          <p:cNvSpPr/>
          <p:nvPr/>
        </p:nvSpPr>
        <p:spPr>
          <a:xfrm>
            <a:off x="5511726" y="5713060"/>
            <a:ext cx="72968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60 thsd </a:t>
            </a:r>
            <a:b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</a:b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tons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D9E7FF9F-48D6-4BC4-ADD4-04D8FB90CD15}"/>
              </a:ext>
            </a:extLst>
          </p:cNvPr>
          <p:cNvSpPr/>
          <p:nvPr/>
        </p:nvSpPr>
        <p:spPr>
          <a:xfrm>
            <a:off x="6735995" y="5712772"/>
            <a:ext cx="67037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050">
                <a:solidFill>
                  <a:srgbClr val="00425F"/>
                </a:solidFill>
                <a:latin typeface="Montserrat" pitchFamily="2" charset="-52"/>
              </a:rPr>
              <a:t> 5 thsd </a:t>
            </a:r>
            <a:br>
              <a:rPr lang="uz-Cyrl-UZ" sz="1050">
                <a:solidFill>
                  <a:srgbClr val="00425F"/>
                </a:solidFill>
                <a:latin typeface="Montserrat" pitchFamily="2" charset="-52"/>
              </a:rPr>
            </a:br>
            <a:r>
              <a:rPr lang="uz-Cyrl-UZ" sz="1050">
                <a:solidFill>
                  <a:srgbClr val="00425F"/>
                </a:solidFill>
                <a:latin typeface="Montserrat" pitchFamily="2" charset="-52"/>
              </a:rPr>
              <a:t>tons</a:t>
            </a:r>
            <a:endParaRPr lang="uz-Cyrl-UZ" sz="1050" b="0" kern="120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3AB44AD9-BAEB-47DF-A31D-2349CC07AAA3}"/>
              </a:ext>
            </a:extLst>
          </p:cNvPr>
          <p:cNvSpPr/>
          <p:nvPr/>
        </p:nvSpPr>
        <p:spPr>
          <a:xfrm>
            <a:off x="7953349" y="5718294"/>
            <a:ext cx="683199" cy="415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uz-Cyrl-UZ" sz="1050">
                <a:solidFill>
                  <a:srgbClr val="00425F"/>
                </a:solidFill>
                <a:latin typeface="Montserrat" pitchFamily="2" charset="-52"/>
              </a:rPr>
              <a:t>21 thsd </a:t>
            </a:r>
            <a:br>
              <a:rPr lang="uz-Cyrl-UZ" sz="1050">
                <a:solidFill>
                  <a:srgbClr val="00425F"/>
                </a:solidFill>
                <a:latin typeface="Montserrat" pitchFamily="2" charset="-52"/>
              </a:rPr>
            </a:br>
            <a:r>
              <a:rPr lang="uz-Cyrl-UZ" sz="1050">
                <a:solidFill>
                  <a:srgbClr val="00425F"/>
                </a:solidFill>
                <a:latin typeface="Montserrat" pitchFamily="2" charset="-52"/>
              </a:rPr>
              <a:t>tons</a:t>
            </a:r>
            <a:endParaRPr lang="uz-Cyrl-UZ" sz="800" b="0" kern="120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DD7A7EAE-0771-4477-8AA2-89874CB4D751}"/>
              </a:ext>
            </a:extLst>
          </p:cNvPr>
          <p:cNvSpPr/>
          <p:nvPr/>
        </p:nvSpPr>
        <p:spPr>
          <a:xfrm>
            <a:off x="9225121" y="5718294"/>
            <a:ext cx="71846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050">
                <a:solidFill>
                  <a:srgbClr val="00425F"/>
                </a:solidFill>
                <a:latin typeface="Montserrat" pitchFamily="2" charset="-52"/>
              </a:rPr>
              <a:t>76 thsd </a:t>
            </a:r>
            <a:br>
              <a:rPr lang="uz-Cyrl-UZ" sz="1050">
                <a:solidFill>
                  <a:srgbClr val="00425F"/>
                </a:solidFill>
                <a:latin typeface="Montserrat" pitchFamily="2" charset="-52"/>
              </a:rPr>
            </a:br>
            <a:r>
              <a:rPr lang="uz-Cyrl-UZ" sz="1050">
                <a:solidFill>
                  <a:srgbClr val="00425F"/>
                </a:solidFill>
                <a:latin typeface="Montserrat" pitchFamily="2" charset="-52"/>
              </a:rPr>
              <a:t>tons</a:t>
            </a:r>
            <a:endParaRPr lang="uz-Cyrl-UZ" sz="1050" b="0" kern="120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290E222C-42EB-4E1D-95DB-B22F411323BF}"/>
              </a:ext>
            </a:extLst>
          </p:cNvPr>
          <p:cNvSpPr/>
          <p:nvPr/>
        </p:nvSpPr>
        <p:spPr>
          <a:xfrm>
            <a:off x="6744812" y="5357639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Export</a:t>
            </a: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456AC6CE-EF14-4BE2-9CF7-F17721A78C02}"/>
              </a:ext>
            </a:extLst>
          </p:cNvPr>
          <p:cNvSpPr/>
          <p:nvPr/>
        </p:nvSpPr>
        <p:spPr>
          <a:xfrm>
            <a:off x="7960562" y="5357639"/>
            <a:ext cx="668773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BDCBD5D-ECA9-4C6A-A38C-A5EB178AE59B}"/>
              </a:ext>
            </a:extLst>
          </p:cNvPr>
          <p:cNvSpPr/>
          <p:nvPr/>
        </p:nvSpPr>
        <p:spPr>
          <a:xfrm>
            <a:off x="9011921" y="5357639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065910-EF5E-4214-8A0E-F54B1BC952E2}"/>
              </a:ext>
            </a:extLst>
          </p:cNvPr>
          <p:cNvSpPr/>
          <p:nvPr/>
        </p:nvSpPr>
        <p:spPr>
          <a:xfrm>
            <a:off x="4828779" y="5721992"/>
            <a:ext cx="39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76" y="4198791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759" y="3421178"/>
            <a:ext cx="451389" cy="45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4EAD265B-9F84-4117-9717-24AC80183FBD}"/>
              </a:ext>
            </a:extLst>
          </p:cNvPr>
          <p:cNvCxnSpPr>
            <a:cxnSpLocks/>
          </p:cNvCxnSpPr>
          <p:nvPr/>
        </p:nvCxnSpPr>
        <p:spPr>
          <a:xfrm>
            <a:off x="5076473" y="5198814"/>
            <a:ext cx="6588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4F826F6-4DED-4B75-B2CC-650EA7DEE96C}"/>
              </a:ext>
            </a:extLst>
          </p:cNvPr>
          <p:cNvSpPr/>
          <p:nvPr/>
        </p:nvSpPr>
        <p:spPr>
          <a:xfrm>
            <a:off x="10290527" y="5357639"/>
            <a:ext cx="1489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(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929486A8-7917-4AA4-92A5-164C17EB0263}"/>
              </a:ext>
            </a:extLst>
          </p:cNvPr>
          <p:cNvSpPr/>
          <p:nvPr/>
        </p:nvSpPr>
        <p:spPr>
          <a:xfrm>
            <a:off x="10649545" y="5716676"/>
            <a:ext cx="77136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130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 thsd </a:t>
            </a:r>
            <a:b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56" name="object 24">
            <a:extLst>
              <a:ext uri="{FF2B5EF4-FFF2-40B4-BE49-F238E27FC236}">
                <a16:creationId xmlns:a16="http://schemas.microsoft.com/office/drawing/2014/main" id="{E5526397-5187-4428-AB07-4ACB964D0E2D}"/>
              </a:ext>
            </a:extLst>
          </p:cNvPr>
          <p:cNvSpPr txBox="1"/>
          <p:nvPr/>
        </p:nvSpPr>
        <p:spPr>
          <a:xfrm>
            <a:off x="318748" y="5566435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8" name="object 24">
            <a:extLst>
              <a:ext uri="{FF2B5EF4-FFF2-40B4-BE49-F238E27FC236}">
                <a16:creationId xmlns:a16="http://schemas.microsoft.com/office/drawing/2014/main" id="{ED3A9351-217F-4334-8FC4-3ABD3C2F2F58}"/>
              </a:ext>
            </a:extLst>
          </p:cNvPr>
          <p:cNvSpPr txBox="1"/>
          <p:nvPr/>
        </p:nvSpPr>
        <p:spPr>
          <a:xfrm>
            <a:off x="300992" y="2104540"/>
            <a:ext cx="3821534" cy="150477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and 4 TIZs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B3C5A0DD-1C58-4BEE-B4C5-7B9A634A6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4379187"/>
              </p:ext>
            </p:extLst>
          </p:nvPr>
        </p:nvGraphicFramePr>
        <p:xfrm>
          <a:off x="223226" y="3787034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28C647-1D7C-49D0-8F38-4936E3C9F45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07" y="3467598"/>
            <a:ext cx="361229" cy="361229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5350547-A626-409C-B835-363F89026F33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50" y="4200923"/>
            <a:ext cx="362990" cy="362990"/>
          </a:xfrm>
          <a:prstGeom prst="rect">
            <a:avLst/>
          </a:prstGeom>
        </p:spPr>
      </p:pic>
      <p:sp>
        <p:nvSpPr>
          <p:cNvPr id="80" name="object 32">
            <a:extLst>
              <a:ext uri="{FF2B5EF4-FFF2-40B4-BE49-F238E27FC236}">
                <a16:creationId xmlns:a16="http://schemas.microsoft.com/office/drawing/2014/main" id="{87FCA456-D16D-40DE-886C-B8E21CC2088F}"/>
              </a:ext>
            </a:extLst>
          </p:cNvPr>
          <p:cNvSpPr txBox="1"/>
          <p:nvPr/>
        </p:nvSpPr>
        <p:spPr>
          <a:xfrm>
            <a:off x="6135948" y="4109479"/>
            <a:ext cx="2137714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Import of raw materials: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- wood pulp 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- chemicals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A5CDDA-15E0-4A2E-991A-4A6ACE70AFD6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82" y="5779765"/>
            <a:ext cx="301853" cy="30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7">
            <a:extLst>
              <a:ext uri="{FF2B5EF4-FFF2-40B4-BE49-F238E27FC236}">
                <a16:creationId xmlns:a16="http://schemas.microsoft.com/office/drawing/2014/main" id="{F156A5C5-4E97-4D1F-A46A-C3C4C422DF1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48825" y="218306"/>
            <a:ext cx="8877807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 invite to invest in textile production in 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583963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4" y="1023485"/>
            <a:ext cx="647953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Competition: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offers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highly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competitive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structure</a:t>
            </a:r>
            <a:r>
              <a:rPr sz="1400" spc="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operating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costs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synthetic staple fiber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internationally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022059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Korea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3,5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2,0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12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Thailand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0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0,6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11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Belgium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3,0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28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Taipei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2,5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Germany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4,0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Japan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0,003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45">
              <a:extLst>
                <a:ext uri="{FF2B5EF4-FFF2-40B4-BE49-F238E27FC236}">
                  <a16:creationId xmlns:a16="http://schemas.microsoft.com/office/drawing/2014/main" id="{13027BB2-C065-46A8-905A-65CDDEB9A2D8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464583" y="1770707"/>
            <a:ext cx="1264920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synthetic fiber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bln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4224117" y="1764992"/>
            <a:ext cx="10552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489035" y="1745740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electricity</a:t>
            </a: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cost,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kWh</a:t>
            </a:r>
            <a:r>
              <a:rPr lang="en-US" sz="800" spc="-25" baseline="300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280DABF0-F7CC-4E49-8DF2-92E90C60B00D}"/>
              </a:ext>
            </a:extLst>
          </p:cNvPr>
          <p:cNvSpPr txBox="1"/>
          <p:nvPr/>
        </p:nvSpPr>
        <p:spPr>
          <a:xfrm>
            <a:off x="2796002" y="1764524"/>
            <a:ext cx="1428115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Synthetic fiber 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import to Uzbekistan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517194" y="2200536"/>
            <a:ext cx="86881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517194" y="2493973"/>
            <a:ext cx="641806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1517193" y="2754982"/>
            <a:ext cx="505525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517194" y="3030208"/>
            <a:ext cx="463038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0" name="object 20">
            <a:extLst>
              <a:ext uri="{FF2B5EF4-FFF2-40B4-BE49-F238E27FC236}">
                <a16:creationId xmlns:a16="http://schemas.microsoft.com/office/drawing/2014/main" id="{9935474B-9623-4995-BB49-9E9592D5512C}"/>
              </a:ext>
            </a:extLst>
          </p:cNvPr>
          <p:cNvSpPr/>
          <p:nvPr/>
        </p:nvSpPr>
        <p:spPr>
          <a:xfrm>
            <a:off x="1517194" y="3304492"/>
            <a:ext cx="463038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512747" y="3566868"/>
            <a:ext cx="370395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DF6E3D57-3196-4A20-BB4E-E1EF710FC1CE}"/>
              </a:ext>
            </a:extLst>
          </p:cNvPr>
          <p:cNvSpPr/>
          <p:nvPr/>
        </p:nvSpPr>
        <p:spPr>
          <a:xfrm>
            <a:off x="1520207" y="3846760"/>
            <a:ext cx="326934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3" name="object 20">
            <a:extLst>
              <a:ext uri="{FF2B5EF4-FFF2-40B4-BE49-F238E27FC236}">
                <a16:creationId xmlns:a16="http://schemas.microsoft.com/office/drawing/2014/main" id="{0AC96A55-082A-4D47-B4B6-69FDBF93FE79}"/>
              </a:ext>
            </a:extLst>
          </p:cNvPr>
          <p:cNvSpPr/>
          <p:nvPr/>
        </p:nvSpPr>
        <p:spPr>
          <a:xfrm>
            <a:off x="2842991" y="2202363"/>
            <a:ext cx="82213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5" name="object 20">
            <a:extLst>
              <a:ext uri="{FF2B5EF4-FFF2-40B4-BE49-F238E27FC236}">
                <a16:creationId xmlns:a16="http://schemas.microsoft.com/office/drawing/2014/main" id="{81736EEF-B61C-40C0-B5B6-368598988380}"/>
              </a:ext>
            </a:extLst>
          </p:cNvPr>
          <p:cNvSpPr/>
          <p:nvPr/>
        </p:nvSpPr>
        <p:spPr>
          <a:xfrm>
            <a:off x="2839665" y="2748923"/>
            <a:ext cx="10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4152626" y="2200535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4152628" y="2747942"/>
            <a:ext cx="25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4155513" y="2482583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27B3C70C-1201-40E8-89F0-D6336483BB2A}"/>
              </a:ext>
            </a:extLst>
          </p:cNvPr>
          <p:cNvSpPr/>
          <p:nvPr/>
        </p:nvSpPr>
        <p:spPr>
          <a:xfrm>
            <a:off x="4152625" y="3033673"/>
            <a:ext cx="690837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90EFA25-7D15-4F19-A796-E7A797B6472D}"/>
              </a:ext>
            </a:extLst>
          </p:cNvPr>
          <p:cNvSpPr/>
          <p:nvPr/>
        </p:nvSpPr>
        <p:spPr>
          <a:xfrm>
            <a:off x="4153926" y="3307956"/>
            <a:ext cx="61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4155800" y="3583688"/>
            <a:ext cx="90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8ACFF95A-AD23-483F-8C55-804F6F06787B}"/>
              </a:ext>
            </a:extLst>
          </p:cNvPr>
          <p:cNvSpPr/>
          <p:nvPr/>
        </p:nvSpPr>
        <p:spPr>
          <a:xfrm>
            <a:off x="4155124" y="3850225"/>
            <a:ext cx="78202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0" name="object 31">
            <a:extLst>
              <a:ext uri="{FF2B5EF4-FFF2-40B4-BE49-F238E27FC236}">
                <a16:creationId xmlns:a16="http://schemas.microsoft.com/office/drawing/2014/main" id="{9A52E44A-7B7F-4C05-99ED-133F961FFEB8}"/>
              </a:ext>
            </a:extLst>
          </p:cNvPr>
          <p:cNvSpPr txBox="1"/>
          <p:nvPr/>
        </p:nvSpPr>
        <p:spPr>
          <a:xfrm>
            <a:off x="548298" y="4078250"/>
            <a:ext cx="91628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5469823" y="2205927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5472259" y="2482583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9B20C157-8DB0-47A0-83E9-2AF36F01E621}"/>
              </a:ext>
            </a:extLst>
          </p:cNvPr>
          <p:cNvSpPr/>
          <p:nvPr/>
        </p:nvSpPr>
        <p:spPr>
          <a:xfrm>
            <a:off x="5471037" y="2747941"/>
            <a:ext cx="28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2E5981EB-99D1-46B3-A6CB-920A462618C2}"/>
              </a:ext>
            </a:extLst>
          </p:cNvPr>
          <p:cNvSpPr/>
          <p:nvPr/>
        </p:nvSpPr>
        <p:spPr>
          <a:xfrm>
            <a:off x="5469821" y="3033672"/>
            <a:ext cx="64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6B00F4B4-0D88-4DB7-AD01-DF37ECB60A01}"/>
              </a:ext>
            </a:extLst>
          </p:cNvPr>
          <p:cNvSpPr/>
          <p:nvPr/>
        </p:nvSpPr>
        <p:spPr>
          <a:xfrm>
            <a:off x="5469823" y="3307956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5469822" y="3590615"/>
            <a:ext cx="9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99899CE6-3525-4726-88B0-8559C5FC8D52}"/>
              </a:ext>
            </a:extLst>
          </p:cNvPr>
          <p:cNvSpPr/>
          <p:nvPr/>
        </p:nvSpPr>
        <p:spPr>
          <a:xfrm>
            <a:off x="5469823" y="3850225"/>
            <a:ext cx="82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690693"/>
            <a:ext cx="6563519" cy="1961819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textile products 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Stable economical and political situation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Availability of skilled &amp; unskilled labor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Building on existing infrastructure and distribution networks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Infrastructure development at state cost*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water.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32" name="object 2">
            <a:extLst>
              <a:ext uri="{FF2B5EF4-FFF2-40B4-BE49-F238E27FC236}">
                <a16:creationId xmlns:a16="http://schemas.microsoft.com/office/drawing/2014/main" id="{2DF0A460-CFF6-496B-B0A6-5ED66E867B41}"/>
              </a:ext>
            </a:extLst>
          </p:cNvPr>
          <p:cNvSpPr/>
          <p:nvPr/>
        </p:nvSpPr>
        <p:spPr>
          <a:xfrm>
            <a:off x="7059280" y="2126734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026" name="Picture 2" descr="Китай ">
            <a:extLst>
              <a:ext uri="{FF2B5EF4-FFF2-40B4-BE49-F238E27FC236}">
                <a16:creationId xmlns:a16="http://schemas.microsoft.com/office/drawing/2014/main" id="{891E1E03-283F-4FEC-A77C-E3EF5345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217347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Узбекистан ">
            <a:extLst>
              <a:ext uri="{FF2B5EF4-FFF2-40B4-BE49-F238E27FC236}">
                <a16:creationId xmlns:a16="http://schemas.microsoft.com/office/drawing/2014/main" id="{69AAEABF-0956-41A1-B7D9-9FC3C32B1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410846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object 20">
            <a:extLst>
              <a:ext uri="{FF2B5EF4-FFF2-40B4-BE49-F238E27FC236}">
                <a16:creationId xmlns:a16="http://schemas.microsoft.com/office/drawing/2014/main" id="{7EBBDC8A-B2ED-468D-9312-17B465E58F57}"/>
              </a:ext>
            </a:extLst>
          </p:cNvPr>
          <p:cNvSpPr/>
          <p:nvPr/>
        </p:nvSpPr>
        <p:spPr>
          <a:xfrm>
            <a:off x="4152338" y="4127546"/>
            <a:ext cx="193162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AB4900F4-D7D0-4F14-9293-940D1AD4E363}"/>
              </a:ext>
            </a:extLst>
          </p:cNvPr>
          <p:cNvSpPr/>
          <p:nvPr/>
        </p:nvSpPr>
        <p:spPr>
          <a:xfrm>
            <a:off x="5469821" y="4123602"/>
            <a:ext cx="18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060" name="Picture 12" descr="Taiwan Round Country Flag. Taiwanese Circle National Flag Stock Vector -  Illustration of colour, banner: 238312484">
            <a:extLst>
              <a:ext uri="{FF2B5EF4-FFF2-40B4-BE49-F238E27FC236}">
                <a16:creationId xmlns:a16="http://schemas.microsoft.com/office/drawing/2014/main" id="{6DCAA467-86BA-4F01-8265-CE17A10B9D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75" t="11812" r="12998" b="18015"/>
          <a:stretch/>
        </p:blipFill>
        <p:spPr bwMode="auto">
          <a:xfrm>
            <a:off x="210833" y="3312217"/>
            <a:ext cx="206984" cy="17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" name="TextBox 209">
            <a:extLst>
              <a:ext uri="{FF2B5EF4-FFF2-40B4-BE49-F238E27FC236}">
                <a16:creationId xmlns:a16="http://schemas.microsoft.com/office/drawing/2014/main" id="{0814CFBE-5F6B-49F3-8CC5-79E91F66F117}"/>
              </a:ext>
            </a:extLst>
          </p:cNvPr>
          <p:cNvSpPr txBox="1"/>
          <p:nvPr/>
        </p:nvSpPr>
        <p:spPr>
          <a:xfrm>
            <a:off x="6836169" y="725307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54" name="object 2">
            <a:extLst>
              <a:ext uri="{FF2B5EF4-FFF2-40B4-BE49-F238E27FC236}">
                <a16:creationId xmlns:a16="http://schemas.microsoft.com/office/drawing/2014/main" id="{A2DDF22A-8DE5-4252-9965-E69189579726}"/>
              </a:ext>
            </a:extLst>
          </p:cNvPr>
          <p:cNvSpPr/>
          <p:nvPr/>
        </p:nvSpPr>
        <p:spPr>
          <a:xfrm>
            <a:off x="7059280" y="4212067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" name="Picture 2" descr="Round icon. Illustration of flag of Germany">
            <a:extLst>
              <a:ext uri="{FF2B5EF4-FFF2-40B4-BE49-F238E27FC236}">
                <a16:creationId xmlns:a16="http://schemas.microsoft.com/office/drawing/2014/main" id="{63CCFC95-AC66-424F-B70F-2207E885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292" b="94271" l="9804" r="91667">
                        <a14:foregroundMark x1="91667" y1="48958" x2="91667" y2="48958"/>
                        <a14:foregroundMark x1="51471" y1="90625" x2="51471" y2="90625"/>
                        <a14:foregroundMark x1="50980" y1="94271" x2="50980" y2="94271"/>
                        <a14:foregroundMark x1="9804" y1="51563" x2="9804" y2="51563"/>
                        <a14:foregroundMark x1="47549" y1="7292" x2="47549" y2="7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3" y="3567058"/>
            <a:ext cx="206984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und icon. Illustration of flag of Japan">
            <a:extLst>
              <a:ext uri="{FF2B5EF4-FFF2-40B4-BE49-F238E27FC236}">
                <a16:creationId xmlns:a16="http://schemas.microsoft.com/office/drawing/2014/main" id="{6523996F-D3CC-4D64-A5EB-4D6C15B8C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94" b="91753" l="9653" r="89961">
                        <a14:foregroundMark x1="27027" y1="37113" x2="27027" y2="37113"/>
                        <a14:foregroundMark x1="27027" y1="31959" x2="18533" y2="55155"/>
                        <a14:foregroundMark x1="18533" y1="55155" x2="27413" y2="78351"/>
                        <a14:foregroundMark x1="27413" y1="78351" x2="46332" y2="90722"/>
                        <a14:foregroundMark x1="46332" y1="90722" x2="55715" y2="91204"/>
                        <a14:foregroundMark x1="81124" y1="70657" x2="81853" y2="45361"/>
                        <a14:foregroundMark x1="81853" y1="45361" x2="66795" y2="21649"/>
                        <a14:foregroundMark x1="66795" y1="21649" x2="47490" y2="12887"/>
                        <a14:foregroundMark x1="47490" y1="12887" x2="29344" y2="24742"/>
                        <a14:foregroundMark x1="29344" y1="24742" x2="29344" y2="24742"/>
                        <a14:foregroundMark x1="76062" y1="41237" x2="76062" y2="41237"/>
                        <a14:foregroundMark x1="73745" y1="40722" x2="70656" y2="67010"/>
                        <a14:foregroundMark x1="70656" y1="67010" x2="52124" y2="79897"/>
                        <a14:backgroundMark x1="81081" y1="70619" x2="68726" y2="91237"/>
                        <a14:backgroundMark x1="68726" y1="91237" x2="59459" y2="96907"/>
                        <a14:backgroundMark x1="81467" y1="70103" x2="81853" y2="65979"/>
                        <a14:backgroundMark x1="81853" y1="71649" x2="81853" y2="73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86" y="3819482"/>
            <a:ext cx="260079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object 2">
            <a:extLst>
              <a:ext uri="{FF2B5EF4-FFF2-40B4-BE49-F238E27FC236}">
                <a16:creationId xmlns:a16="http://schemas.microsoft.com/office/drawing/2014/main" id="{EF2043C0-D4B1-461B-A113-9AE5C4ECEF6C}"/>
              </a:ext>
            </a:extLst>
          </p:cNvPr>
          <p:cNvSpPr/>
          <p:nvPr/>
        </p:nvSpPr>
        <p:spPr>
          <a:xfrm>
            <a:off x="7059280" y="2126734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2" name="Овал 111">
            <a:extLst>
              <a:ext uri="{FF2B5EF4-FFF2-40B4-BE49-F238E27FC236}">
                <a16:creationId xmlns:a16="http://schemas.microsoft.com/office/drawing/2014/main" id="{AEEA0ED1-2CCC-4884-A3D8-10D77C17B192}"/>
              </a:ext>
            </a:extLst>
          </p:cNvPr>
          <p:cNvSpPr/>
          <p:nvPr/>
        </p:nvSpPr>
        <p:spPr>
          <a:xfrm>
            <a:off x="9552517" y="1300495"/>
            <a:ext cx="648000" cy="6480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Овал 113">
            <a:extLst>
              <a:ext uri="{FF2B5EF4-FFF2-40B4-BE49-F238E27FC236}">
                <a16:creationId xmlns:a16="http://schemas.microsoft.com/office/drawing/2014/main" id="{32B64A3A-23D1-468F-93FA-011BEBFA3B8B}"/>
              </a:ext>
            </a:extLst>
          </p:cNvPr>
          <p:cNvSpPr/>
          <p:nvPr/>
        </p:nvSpPr>
        <p:spPr>
          <a:xfrm>
            <a:off x="7032733" y="1300495"/>
            <a:ext cx="648000" cy="6480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bject 31">
            <a:extLst>
              <a:ext uri="{FF2B5EF4-FFF2-40B4-BE49-F238E27FC236}">
                <a16:creationId xmlns:a16="http://schemas.microsoft.com/office/drawing/2014/main" id="{8FBE856A-016D-4131-A94B-FC20662664EF}"/>
              </a:ext>
            </a:extLst>
          </p:cNvPr>
          <p:cNvSpPr txBox="1"/>
          <p:nvPr/>
        </p:nvSpPr>
        <p:spPr>
          <a:xfrm>
            <a:off x="7837377" y="1188829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</a:p>
        </p:txBody>
      </p:sp>
      <p:sp>
        <p:nvSpPr>
          <p:cNvPr id="116" name="object 31">
            <a:extLst>
              <a:ext uri="{FF2B5EF4-FFF2-40B4-BE49-F238E27FC236}">
                <a16:creationId xmlns:a16="http://schemas.microsoft.com/office/drawing/2014/main" id="{63BF1BAB-081D-495C-ABF6-5E795A9BAD6A}"/>
              </a:ext>
            </a:extLst>
          </p:cNvPr>
          <p:cNvSpPr txBox="1"/>
          <p:nvPr/>
        </p:nvSpPr>
        <p:spPr>
          <a:xfrm>
            <a:off x="10398970" y="1179304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17" name="Схема 116">
            <a:extLst>
              <a:ext uri="{FF2B5EF4-FFF2-40B4-BE49-F238E27FC236}">
                <a16:creationId xmlns:a16="http://schemas.microsoft.com/office/drawing/2014/main" id="{0B603873-F163-4FD0-92A6-DE6B9A54BC70}"/>
              </a:ext>
            </a:extLst>
          </p:cNvPr>
          <p:cNvGraphicFramePr/>
          <p:nvPr/>
        </p:nvGraphicFramePr>
        <p:xfrm>
          <a:off x="7356843" y="4491858"/>
          <a:ext cx="4655257" cy="236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18" name="TextBox 117">
            <a:extLst>
              <a:ext uri="{FF2B5EF4-FFF2-40B4-BE49-F238E27FC236}">
                <a16:creationId xmlns:a16="http://schemas.microsoft.com/office/drawing/2014/main" id="{9F9BD8AD-7D39-496B-BDCF-AD46BA954E59}"/>
              </a:ext>
            </a:extLst>
          </p:cNvPr>
          <p:cNvSpPr txBox="1"/>
          <p:nvPr/>
        </p:nvSpPr>
        <p:spPr>
          <a:xfrm>
            <a:off x="6903637" y="4150355"/>
            <a:ext cx="4238473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textile industry</a:t>
            </a:r>
            <a:endParaRPr lang="en-US" sz="14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DCAEACB2-3CBD-46D8-ACD8-47AA182DBD25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1" y="4787552"/>
            <a:ext cx="382138" cy="382138"/>
          </a:xfrm>
          <a:prstGeom prst="rect">
            <a:avLst/>
          </a:prstGeom>
        </p:spPr>
      </p:pic>
      <p:pic>
        <p:nvPicPr>
          <p:cNvPr id="120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9D2D29E-71CD-4397-B027-2EE6281F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727" y="5451149"/>
            <a:ext cx="414700" cy="4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6" descr="Рабочие ">
            <a:extLst>
              <a:ext uri="{FF2B5EF4-FFF2-40B4-BE49-F238E27FC236}">
                <a16:creationId xmlns:a16="http://schemas.microsoft.com/office/drawing/2014/main" id="{0D45942C-94F5-4F6D-89DD-CA379E37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42" y="6193943"/>
            <a:ext cx="390050" cy="39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aphic 4">
            <a:extLst>
              <a:ext uri="{FF2B5EF4-FFF2-40B4-BE49-F238E27FC236}">
                <a16:creationId xmlns:a16="http://schemas.microsoft.com/office/drawing/2014/main" id="{0114375E-2BBB-4493-A186-8522D1327349}"/>
              </a:ext>
            </a:extLst>
          </p:cNvPr>
          <p:cNvGrpSpPr/>
          <p:nvPr/>
        </p:nvGrpSpPr>
        <p:grpSpPr>
          <a:xfrm>
            <a:off x="8109891" y="2229710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24" name="Freeform: Shape 6">
              <a:extLst>
                <a:ext uri="{FF2B5EF4-FFF2-40B4-BE49-F238E27FC236}">
                  <a16:creationId xmlns:a16="http://schemas.microsoft.com/office/drawing/2014/main" id="{389B5F59-F2AD-4E51-BEFC-96C6D849D311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5" name="Freeform: Shape 7">
              <a:extLst>
                <a:ext uri="{FF2B5EF4-FFF2-40B4-BE49-F238E27FC236}">
                  <a16:creationId xmlns:a16="http://schemas.microsoft.com/office/drawing/2014/main" id="{59FBA7F4-8D8D-4C7C-8CE0-B3614DF41F8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6" name="Freeform: Shape 8">
              <a:extLst>
                <a:ext uri="{FF2B5EF4-FFF2-40B4-BE49-F238E27FC236}">
                  <a16:creationId xmlns:a16="http://schemas.microsoft.com/office/drawing/2014/main" id="{B94FEA92-636C-4B66-9B29-FB45F82A5B73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7" name="Freeform: Shape 9">
              <a:extLst>
                <a:ext uri="{FF2B5EF4-FFF2-40B4-BE49-F238E27FC236}">
                  <a16:creationId xmlns:a16="http://schemas.microsoft.com/office/drawing/2014/main" id="{D9A2D561-E1F3-46B1-913C-598B0D3A34E0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8" name="Freeform: Shape 10">
              <a:extLst>
                <a:ext uri="{FF2B5EF4-FFF2-40B4-BE49-F238E27FC236}">
                  <a16:creationId xmlns:a16="http://schemas.microsoft.com/office/drawing/2014/main" id="{64A2F716-8B7D-4F37-A139-AA85C4289D63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0" name="Freeform: Shape 11">
              <a:extLst>
                <a:ext uri="{FF2B5EF4-FFF2-40B4-BE49-F238E27FC236}">
                  <a16:creationId xmlns:a16="http://schemas.microsoft.com/office/drawing/2014/main" id="{3EBA8780-2C1C-4695-8D7B-66C83BFADEF4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1" name="Freeform: Shape 12">
              <a:extLst>
                <a:ext uri="{FF2B5EF4-FFF2-40B4-BE49-F238E27FC236}">
                  <a16:creationId xmlns:a16="http://schemas.microsoft.com/office/drawing/2014/main" id="{351AAF82-418B-4676-93B3-8784B38BE06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13">
              <a:extLst>
                <a:ext uri="{FF2B5EF4-FFF2-40B4-BE49-F238E27FC236}">
                  <a16:creationId xmlns:a16="http://schemas.microsoft.com/office/drawing/2014/main" id="{DF0661C9-6086-4CA1-AFE4-0B89FD606F86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4" name="Freeform: Shape 14">
              <a:extLst>
                <a:ext uri="{FF2B5EF4-FFF2-40B4-BE49-F238E27FC236}">
                  <a16:creationId xmlns:a16="http://schemas.microsoft.com/office/drawing/2014/main" id="{8AD5D299-603F-4DA0-A657-19C990313725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15">
              <a:extLst>
                <a:ext uri="{FF2B5EF4-FFF2-40B4-BE49-F238E27FC236}">
                  <a16:creationId xmlns:a16="http://schemas.microsoft.com/office/drawing/2014/main" id="{84CA22AA-C1B8-462B-9F07-7293DAD7A95E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6" name="Freeform: Shape 16">
              <a:extLst>
                <a:ext uri="{FF2B5EF4-FFF2-40B4-BE49-F238E27FC236}">
                  <a16:creationId xmlns:a16="http://schemas.microsoft.com/office/drawing/2014/main" id="{E1DBFCF6-2CCB-4895-9BE0-F5174B53E067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7" name="Freeform: Shape 17">
              <a:extLst>
                <a:ext uri="{FF2B5EF4-FFF2-40B4-BE49-F238E27FC236}">
                  <a16:creationId xmlns:a16="http://schemas.microsoft.com/office/drawing/2014/main" id="{E202D799-8ED8-4956-857E-D685F8D852DB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8" name="Freeform: Shape 18">
              <a:extLst>
                <a:ext uri="{FF2B5EF4-FFF2-40B4-BE49-F238E27FC236}">
                  <a16:creationId xmlns:a16="http://schemas.microsoft.com/office/drawing/2014/main" id="{ECACCB4F-FEA3-47E5-9654-D0AD326C3A9E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39" name="Freeform: Shape 19">
              <a:extLst>
                <a:ext uri="{FF2B5EF4-FFF2-40B4-BE49-F238E27FC236}">
                  <a16:creationId xmlns:a16="http://schemas.microsoft.com/office/drawing/2014/main" id="{E07204C3-CEE1-45F2-BCCB-C7209F5A78BF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0" name="Freeform: Shape 20">
              <a:extLst>
                <a:ext uri="{FF2B5EF4-FFF2-40B4-BE49-F238E27FC236}">
                  <a16:creationId xmlns:a16="http://schemas.microsoft.com/office/drawing/2014/main" id="{396E61A9-E898-48BD-8A85-45896A6AC3A7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1" name="Freeform: Shape 21">
              <a:extLst>
                <a:ext uri="{FF2B5EF4-FFF2-40B4-BE49-F238E27FC236}">
                  <a16:creationId xmlns:a16="http://schemas.microsoft.com/office/drawing/2014/main" id="{2479C1F7-A369-4783-BB35-4B70F2C208AF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2" name="Freeform: Shape 22">
              <a:extLst>
                <a:ext uri="{FF2B5EF4-FFF2-40B4-BE49-F238E27FC236}">
                  <a16:creationId xmlns:a16="http://schemas.microsoft.com/office/drawing/2014/main" id="{7DA8281E-3682-4DFF-A816-351FC4463B08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43" name="Table 24">
            <a:extLst>
              <a:ext uri="{FF2B5EF4-FFF2-40B4-BE49-F238E27FC236}">
                <a16:creationId xmlns:a16="http://schemas.microsoft.com/office/drawing/2014/main" id="{3C762029-FE1B-49D9-B1CE-5AABE0A80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598801"/>
              </p:ext>
            </p:extLst>
          </p:nvPr>
        </p:nvGraphicFramePr>
        <p:xfrm>
          <a:off x="7116825" y="3321760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Namangan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 7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900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3,1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44" name="Rectangle 21">
            <a:extLst>
              <a:ext uri="{FF2B5EF4-FFF2-40B4-BE49-F238E27FC236}">
                <a16:creationId xmlns:a16="http://schemas.microsoft.com/office/drawing/2014/main" id="{CAD5C6FE-E18B-4558-83E2-4B2581AC2F3E}"/>
              </a:ext>
            </a:extLst>
          </p:cNvPr>
          <p:cNvSpPr/>
          <p:nvPr/>
        </p:nvSpPr>
        <p:spPr>
          <a:xfrm>
            <a:off x="10608091" y="2343697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Namangan region</a:t>
            </a:r>
          </a:p>
        </p:txBody>
      </p:sp>
      <p:cxnSp>
        <p:nvCxnSpPr>
          <p:cNvPr id="145" name="Connector: Elbow 26">
            <a:extLst>
              <a:ext uri="{FF2B5EF4-FFF2-40B4-BE49-F238E27FC236}">
                <a16:creationId xmlns:a16="http://schemas.microsoft.com/office/drawing/2014/main" id="{3B877987-B13B-4A8D-923E-0AF309CEC572}"/>
              </a:ext>
            </a:extLst>
          </p:cNvPr>
          <p:cNvCxnSpPr>
            <a:cxnSpLocks/>
          </p:cNvCxnSpPr>
          <p:nvPr/>
        </p:nvCxnSpPr>
        <p:spPr>
          <a:xfrm rot="5400000">
            <a:off x="10737244" y="2792234"/>
            <a:ext cx="568309" cy="235327"/>
          </a:xfrm>
          <a:prstGeom prst="bentConnector3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A5F8D2BC-1068-4685-8E40-CB1F3DE0D6B0}"/>
              </a:ext>
            </a:extLst>
          </p:cNvPr>
          <p:cNvSpPr txBox="1"/>
          <p:nvPr/>
        </p:nvSpPr>
        <p:spPr>
          <a:xfrm>
            <a:off x="6863702" y="2035829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99" name="object 20">
            <a:extLst>
              <a:ext uri="{FF2B5EF4-FFF2-40B4-BE49-F238E27FC236}">
                <a16:creationId xmlns:a16="http://schemas.microsoft.com/office/drawing/2014/main" id="{23D10F88-6476-4AB0-8D94-CE91BFEEF1F6}"/>
              </a:ext>
            </a:extLst>
          </p:cNvPr>
          <p:cNvSpPr/>
          <p:nvPr/>
        </p:nvSpPr>
        <p:spPr>
          <a:xfrm>
            <a:off x="1520207" y="4129556"/>
            <a:ext cx="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1" name="object 20">
            <a:extLst>
              <a:ext uri="{FF2B5EF4-FFF2-40B4-BE49-F238E27FC236}">
                <a16:creationId xmlns:a16="http://schemas.microsoft.com/office/drawing/2014/main" id="{DF7B4220-9235-446F-9BF9-CB16A632A32F}"/>
              </a:ext>
            </a:extLst>
          </p:cNvPr>
          <p:cNvSpPr/>
          <p:nvPr/>
        </p:nvSpPr>
        <p:spPr>
          <a:xfrm>
            <a:off x="2834314" y="2493973"/>
            <a:ext cx="39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3" name="Picture 2" descr="370+ Thailand Flag Circle Stock Illustrations, Royalty-Free Vector Graphics  &amp; Clip Art - iStock">
            <a:extLst>
              <a:ext uri="{FF2B5EF4-FFF2-40B4-BE49-F238E27FC236}">
                <a16:creationId xmlns:a16="http://schemas.microsoft.com/office/drawing/2014/main" id="{9BA36B5E-B8F0-427F-8F96-D233326BD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>
                        <a14:foregroundMark x1="49778" y1="17778" x2="49778" y2="17778"/>
                        <a14:foregroundMark x1="45333" y1="30667" x2="45333" y2="30667"/>
                        <a14:foregroundMark x1="22667" y1="26222" x2="16889" y2="58222"/>
                        <a14:foregroundMark x1="23556" y1="33778" x2="72444" y2="28444"/>
                        <a14:foregroundMark x1="41778" y1="50667" x2="41778" y2="50667"/>
                        <a14:foregroundMark x1="22667" y1="43556" x2="40000" y2="50667"/>
                        <a14:foregroundMark x1="40000" y1="71556" x2="40000" y2="71556"/>
                        <a14:foregroundMark x1="81333" y1="68444" x2="18222" y2="69333"/>
                        <a14:foregroundMark x1="18222" y1="69333" x2="28444" y2="67556"/>
                        <a14:foregroundMark x1="47111" y1="79111" x2="47111" y2="79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56" t="11510" r="12075" b="10870"/>
          <a:stretch/>
        </p:blipFill>
        <p:spPr bwMode="auto">
          <a:xfrm>
            <a:off x="230217" y="2723745"/>
            <a:ext cx="168217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ound icon. Illustration of flag of Belgium">
            <a:extLst>
              <a:ext uri="{FF2B5EF4-FFF2-40B4-BE49-F238E27FC236}">
                <a16:creationId xmlns:a16="http://schemas.microsoft.com/office/drawing/2014/main" id="{DBDD1AC0-916F-45E9-BC42-4E6148449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7732" b="94330" l="9653" r="89575">
                        <a14:foregroundMark x1="48649" y1="8247" x2="48649" y2="8247"/>
                        <a14:foregroundMark x1="58687" y1="85567" x2="58687" y2="85567"/>
                        <a14:foregroundMark x1="50965" y1="94330" x2="50965" y2="943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22" t="5359" r="16396" b="4073"/>
          <a:stretch/>
        </p:blipFill>
        <p:spPr bwMode="auto">
          <a:xfrm>
            <a:off x="228924" y="3017981"/>
            <a:ext cx="170802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8" descr="Free Vectors | Korean flag circle icon">
            <a:extLst>
              <a:ext uri="{FF2B5EF4-FFF2-40B4-BE49-F238E27FC236}">
                <a16:creationId xmlns:a16="http://schemas.microsoft.com/office/drawing/2014/main" id="{996C26E7-0E79-485C-AD61-3331783711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>
                        <a14:foregroundMark x1="52000" y1="10929" x2="52000" y2="10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69" t="9375" r="20446" b="10150"/>
          <a:stretch/>
        </p:blipFill>
        <p:spPr bwMode="auto">
          <a:xfrm>
            <a:off x="229832" y="2450002"/>
            <a:ext cx="168987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39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16931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30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24186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</a:t>
            </a:r>
            <a:r>
              <a:rPr lang="en-US" sz="1050">
                <a:solidFill>
                  <a:srgbClr val="00425F"/>
                </a:solidFill>
                <a:latin typeface="Montserrat" pitchFamily="2" charset="-52"/>
              </a:rPr>
              <a:t>from </a:t>
            </a:r>
            <a:br>
              <a:rPr lang="en-US" sz="105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>
                <a:solidFill>
                  <a:srgbClr val="00425F"/>
                </a:solidFill>
                <a:latin typeface="Montserrat" pitchFamily="2" charset="-52"/>
              </a:rPr>
              <a:t>90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234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3167</TotalTime>
  <Words>665</Words>
  <Application>Microsoft Office PowerPoint</Application>
  <PresentationFormat>Широкоэкранный</PresentationFormat>
  <Paragraphs>170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Admin</cp:lastModifiedBy>
  <cp:revision>180</cp:revision>
  <dcterms:created xsi:type="dcterms:W3CDTF">2024-07-25T07:55:13Z</dcterms:created>
  <dcterms:modified xsi:type="dcterms:W3CDTF">2024-08-29T05:32:27Z</dcterms:modified>
</cp:coreProperties>
</file>