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6"/>
  </p:notesMasterIdLst>
  <p:sldIdLst>
    <p:sldId id="16773236" r:id="rId3"/>
    <p:sldId id="16773232" r:id="rId4"/>
    <p:sldId id="1677323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30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C9EDB-AFD2-4EBE-88E7-13DE6005FB9A}" type="datetimeFigureOut">
              <a:rPr lang="ru-RU" smtClean="0"/>
              <a:t>07.08.2025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985A9-1529-4BA8-8BF0-4F340FEB116F}" type="slidenum">
              <a:rPr lang="ru-RU" smtClean="0"/>
              <a:t>‹#›</a:t>
            </a:fld>
            <a:endParaRPr lang="ru-RU"/>
          </a:p>
        </p:txBody>
      </p:sp>
    </p:spTree>
    <p:extLst>
      <p:ext uri="{BB962C8B-B14F-4D97-AF65-F5344CB8AC3E}">
        <p14:creationId xmlns:p14="http://schemas.microsoft.com/office/powerpoint/2010/main" val="394615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EF390C-A412-4CF3-8E94-8E49E10987F8}" type="slidenum">
              <a:rPr kumimoji="0" lang="ru-RU"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t>1</a:t>
            </a:fld>
            <a:endParaRPr kumimoji="0" lang="ru-RU"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503EDD1-85D1-461F-A7B7-9711AFE4A1DC}" type="datetimeFigureOut">
              <a:rPr lang="ru-RU" smtClean="0"/>
              <a:t>07.08.2025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03EDD1-85D1-461F-A7B7-9711AFE4A1DC}" type="datetimeFigureOut">
              <a:rPr lang="ru-RU" smtClean="0"/>
              <a:t>07.08.2025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03EDD1-85D1-461F-A7B7-9711AFE4A1DC}" type="datetimeFigureOut">
              <a:rPr lang="ru-RU" smtClean="0"/>
              <a:t>07.08.2025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03EDD1-85D1-461F-A7B7-9711AFE4A1DC}" type="datetimeFigureOut">
              <a:rPr lang="ru-RU" smtClean="0"/>
              <a:t>07.08.2025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503EDD1-85D1-461F-A7B7-9711AFE4A1DC}" type="datetimeFigureOut">
              <a:rPr lang="ru-RU" smtClean="0"/>
              <a:t>07.08.2025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503EDD1-85D1-461F-A7B7-9711AFE4A1DC}" type="datetimeFigureOut">
              <a:rPr lang="ru-RU" smtClean="0"/>
              <a:t>07.08.2025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503EDD1-85D1-461F-A7B7-9711AFE4A1DC}" type="datetimeFigureOut">
              <a:rPr lang="ru-RU" smtClean="0"/>
              <a:t>07.08.2025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503EDD1-85D1-461F-A7B7-9711AFE4A1DC}" type="datetimeFigureOut">
              <a:rPr lang="ru-RU" smtClean="0"/>
              <a:t>07.08.2025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03EDD1-85D1-461F-A7B7-9711AFE4A1DC}" type="datetimeFigureOut">
              <a:rPr lang="ru-RU" smtClean="0"/>
              <a:t>07.08.2025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503EDD1-85D1-461F-A7B7-9711AFE4A1DC}" type="datetimeFigureOut">
              <a:rPr lang="ru-RU" smtClean="0"/>
              <a:t>07.08.2025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503EDD1-85D1-461F-A7B7-9711AFE4A1DC}" type="datetimeFigureOut">
              <a:rPr lang="ru-RU" smtClean="0"/>
              <a:t>07.08.2025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DF74D1-3D00-4B45-A8C0-ECFADF56494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3EDD1-85D1-461F-A7B7-9711AFE4A1DC}" type="datetimeFigureOut">
              <a:rPr lang="ru-RU" smtClean="0"/>
              <a:t>07.08.2025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F74D1-3D00-4B45-A8C0-ECFADF56494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panose="020F0502020204030204"/>
                <a:cs typeface="Calibri" panose="020F050202020403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object 7"/>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p:cNvSpPr/>
          <p:nvPr/>
        </p:nvSpPr>
        <p:spPr>
          <a:xfrm>
            <a:off x="7476438" y="665978"/>
            <a:ext cx="4729999" cy="54742"/>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9" name="object 3"/>
          <p:cNvSpPr/>
          <p:nvPr/>
        </p:nvSpPr>
        <p:spPr>
          <a:xfrm>
            <a:off x="6259077" y="721895"/>
            <a:ext cx="5942582" cy="6136105"/>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chemeClr val="bg1">
              <a:alpha val="89000"/>
            </a:schemeClr>
          </a:solidFill>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3" name="object 3"/>
          <p:cNvSpPr txBox="1"/>
          <p:nvPr/>
        </p:nvSpPr>
        <p:spPr>
          <a:xfrm>
            <a:off x="6307030" y="2659314"/>
            <a:ext cx="3244823" cy="34881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Daromadlilik :</a:t>
            </a:r>
          </a:p>
          <a:p>
            <a:pPr marL="12700" marR="0" lvl="0" indent="0" algn="l" defTabSz="914400" rtl="0" eaLnBrk="1" fontAlgn="auto" latinLnBrk="0" hangingPunct="1">
              <a:lnSpc>
                <a:spcPct val="100000"/>
              </a:lnSpc>
              <a:spcBef>
                <a:spcPts val="100"/>
              </a:spcBef>
              <a:spcAft>
                <a:spcPts val="0"/>
              </a:spcAft>
              <a:buClrTx/>
              <a:buSzTx/>
              <a:buFontTx/>
              <a:buNone/>
              <a:defRPr/>
            </a:pPr>
            <a:endParaRPr kumimoji="0" sz="900" b="0" i="0" u="none" strike="noStrike" kern="0" cap="none" spc="0" normalizeH="0" baseline="0" noProof="0" dirty="0">
              <a:ln>
                <a:noFill/>
              </a:ln>
              <a:solidFill>
                <a:sysClr val="windowText" lastClr="000000"/>
              </a:solidFill>
              <a:effectLst/>
              <a:uLnTx/>
              <a:uFillTx/>
              <a:latin typeface="Calibri" panose="020F0502020204030204"/>
              <a:ea typeface="+mn-ea"/>
              <a:cs typeface="Calibri" panose="020F0502020204030204"/>
            </a:endParaRPr>
          </a:p>
        </p:txBody>
      </p:sp>
      <p:sp>
        <p:nvSpPr>
          <p:cNvPr id="5" name="object 5"/>
          <p:cNvSpPr txBox="1"/>
          <p:nvPr/>
        </p:nvSpPr>
        <p:spPr>
          <a:xfrm>
            <a:off x="9182123" y="4775829"/>
            <a:ext cx="930263"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uz-Latn-UZ"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Manzil</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 name="object 6"/>
          <p:cNvSpPr txBox="1"/>
          <p:nvPr/>
        </p:nvSpPr>
        <p:spPr>
          <a:xfrm>
            <a:off x="109791" y="2554173"/>
            <a:ext cx="6010391" cy="519430"/>
          </a:xfrm>
          <a:prstGeom prst="rect">
            <a:avLst/>
          </a:prstGeom>
        </p:spPr>
        <p:txBody>
          <a:bodyPr vert="horz" wrap="square" lIns="0" tIns="12065" rIns="0" bIns="0" rtlCol="0">
            <a:spAutoFit/>
          </a:bodyPr>
          <a:lstStyle/>
          <a:p>
            <a:pPr marL="12700" marR="0" lvl="0" indent="0" algn="just" defTabSz="914400" rtl="0" eaLnBrk="1" fontAlgn="auto" latinLnBrk="0" hangingPunct="1">
              <a:lnSpc>
                <a:spcPct val="100000"/>
              </a:lnSpc>
              <a:spcBef>
                <a:spcPts val="195"/>
              </a:spcBef>
              <a:spcAft>
                <a:spcPts val="0"/>
              </a:spcAft>
              <a:buClrTx/>
              <a:buSzTx/>
              <a:buFontTx/>
              <a:buNone/>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Loyiha xizmatlari:</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0"/>
              </a:spcBef>
              <a:spcAft>
                <a:spcPts val="0"/>
              </a:spcAft>
              <a:buClrTx/>
              <a:buSzTx/>
              <a:buFontTx/>
              <a:buNone/>
              <a:defRPr/>
            </a:pPr>
            <a:r>
              <a:rPr lang="en-US" sz="1050" kern="0" dirty="0">
                <a:solidFill>
                  <a:sysClr val="windowText" lastClr="000000"/>
                </a:solidFill>
                <a:latin typeface="Times New Roman" panose="02020603050405020304" pitchFamily="18" charset="0"/>
                <a:cs typeface="Times New Roman" panose="02020603050405020304" pitchFamily="18" charset="0"/>
              </a:rPr>
              <a:t>Maktab va maktabgacha ta'lim. Maktab uch yoshdan o'n to'qqiz yoshgacha bo'lgan bolalarga ta'lim beradi va IB standartlariga javob beradigan o'rta ma'lumot to'g'risidagi sertifikat va diplomlar beradi.</a:t>
            </a:r>
            <a:endParaRPr lang="ru-RU" sz="105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0" name="object 10"/>
          <p:cNvSpPr txBox="1">
            <a:spLocks noGrp="1"/>
          </p:cNvSpPr>
          <p:nvPr>
            <p:ph type="title"/>
          </p:nvPr>
        </p:nvSpPr>
        <p:spPr>
          <a:xfrm>
            <a:off x="1828070" y="250193"/>
            <a:ext cx="10261094" cy="259686"/>
          </a:xfrm>
          <a:prstGeom prst="rect">
            <a:avLst/>
          </a:prstGeom>
        </p:spPr>
        <p:txBody>
          <a:bodyPr vert="horz" wrap="square" lIns="0" tIns="13335" rIns="0" bIns="0" rtlCol="0">
            <a:spAutoFit/>
          </a:bodyPr>
          <a:lstStyle/>
          <a:p>
            <a:pPr marL="12700" algn="ctr">
              <a:spcBef>
                <a:spcPts val="105"/>
              </a:spcBef>
            </a:pPr>
            <a:r>
              <a:rPr lang="en-US" sz="1600" b="1" kern="1200" dirty="0" err="1">
                <a:solidFill>
                  <a:srgbClr val="0070C0"/>
                </a:solidFill>
                <a:latin typeface="Montserrat" pitchFamily="2" charset="-52"/>
                <a:ea typeface="+mn-ea"/>
                <a:cs typeface="+mn-cs"/>
                <a:sym typeface="+mn-ea"/>
              </a:rPr>
              <a:t>Xalqaro</a:t>
            </a:r>
            <a:r>
              <a:rPr lang="en-US" sz="1600" b="1" kern="1200" dirty="0">
                <a:solidFill>
                  <a:srgbClr val="0070C0"/>
                </a:solidFill>
                <a:latin typeface="Montserrat" pitchFamily="2" charset="-52"/>
                <a:ea typeface="+mn-ea"/>
                <a:cs typeface="+mn-cs"/>
                <a:sym typeface="+mn-ea"/>
              </a:rPr>
              <a:t> IB (International </a:t>
            </a:r>
            <a:r>
              <a:rPr lang="en-US" sz="1600" b="1" kern="1200" dirty="0">
                <a:solidFill>
                  <a:srgbClr val="0070C0"/>
                </a:solidFill>
                <a:latin typeface="Montserrat" pitchFamily="2" charset="-52"/>
                <a:ea typeface="+mn-ea"/>
                <a:cs typeface="+mn-cs"/>
              </a:rPr>
              <a:t>baccalaureate) </a:t>
            </a:r>
            <a:r>
              <a:rPr lang="en-US" sz="1600" b="1" kern="1200" dirty="0" err="1">
                <a:solidFill>
                  <a:srgbClr val="0070C0"/>
                </a:solidFill>
                <a:latin typeface="Montserrat" pitchFamily="2" charset="-52"/>
                <a:ea typeface="+mn-ea"/>
                <a:cs typeface="+mn-cs"/>
              </a:rPr>
              <a:t>standartlariga</a:t>
            </a:r>
            <a:r>
              <a:rPr lang="en-US" sz="1600" b="1" kern="1200" dirty="0">
                <a:solidFill>
                  <a:srgbClr val="0070C0"/>
                </a:solidFill>
                <a:latin typeface="Montserrat" pitchFamily="2" charset="-52"/>
                <a:ea typeface="+mn-ea"/>
                <a:cs typeface="+mn-cs"/>
              </a:rPr>
              <a:t> </a:t>
            </a:r>
            <a:r>
              <a:rPr lang="en-US" sz="1600" b="1" kern="1200" dirty="0" err="1">
                <a:solidFill>
                  <a:srgbClr val="0070C0"/>
                </a:solidFill>
                <a:latin typeface="Montserrat" pitchFamily="2" charset="-52"/>
                <a:ea typeface="+mn-ea"/>
                <a:cs typeface="+mn-cs"/>
              </a:rPr>
              <a:t>javob</a:t>
            </a:r>
            <a:r>
              <a:rPr lang="en-US" sz="1600" b="1" kern="1200" dirty="0">
                <a:solidFill>
                  <a:srgbClr val="0070C0"/>
                </a:solidFill>
                <a:latin typeface="Montserrat" pitchFamily="2" charset="-52"/>
                <a:ea typeface="+mn-ea"/>
                <a:cs typeface="+mn-cs"/>
              </a:rPr>
              <a:t> beradigan maktabni tashkil etish</a:t>
            </a:r>
            <a:endParaRPr lang="ru-RU" sz="1600" b="1" kern="1200" dirty="0">
              <a:solidFill>
                <a:srgbClr val="0070C0"/>
              </a:solidFill>
              <a:latin typeface="Montserrat" pitchFamily="2" charset="-52"/>
              <a:ea typeface="+mn-ea"/>
              <a:cs typeface="+mn-cs"/>
            </a:endParaRPr>
          </a:p>
        </p:txBody>
      </p:sp>
      <p:sp>
        <p:nvSpPr>
          <p:cNvPr id="12" name="object 12"/>
          <p:cNvSpPr txBox="1"/>
          <p:nvPr/>
        </p:nvSpPr>
        <p:spPr>
          <a:xfrm>
            <a:off x="3326694" y="1155356"/>
            <a:ext cx="2826772" cy="120396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Loyiha maqsadi:</a:t>
            </a:r>
          </a:p>
          <a:p>
            <a:pPr marL="12700" lvl="0" algn="just">
              <a:spcBef>
                <a:spcPts val="195"/>
              </a:spcBef>
              <a:defRPr/>
            </a:pPr>
            <a:r>
              <a:rPr lang="en-US" sz="1050" kern="0" spc="-10" dirty="0" err="1">
                <a:solidFill>
                  <a:sysClr val="windowText" lastClr="000000"/>
                </a:solidFill>
                <a:latin typeface="Times New Roman" panose="02020603050405020304" pitchFamily="18" charset="0"/>
                <a:cs typeface="Times New Roman" panose="02020603050405020304" pitchFamily="18" charset="0"/>
              </a:rPr>
              <a:t>Loyiha </a:t>
            </a:r>
            <a:r>
              <a:rPr lang="en-US" sz="1050" kern="0" spc="-10" dirty="0">
                <a:solidFill>
                  <a:sysClr val="windowText" lastClr="000000"/>
                </a:solidFill>
                <a:latin typeface="Times New Roman" panose="02020603050405020304" pitchFamily="18" charset="0"/>
                <a:cs typeface="Times New Roman" panose="02020603050405020304" pitchFamily="18" charset="0"/>
              </a:rPr>
              <a:t>xalqaro IB standartlari (https://www.ibo.org/) boʻyicha taʼlim beruvchi maktab yaratishni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koʻzda tutadi . </a:t>
            </a:r>
            <a:r>
              <a:rPr lang="en-US" sz="1050" kern="0" spc="-10" dirty="0">
                <a:solidFill>
                  <a:sysClr val="windowText" lastClr="000000"/>
                </a:solidFill>
                <a:latin typeface="Times New Roman" panose="02020603050405020304" pitchFamily="18" charset="0"/>
                <a:cs typeface="Times New Roman" panose="02020603050405020304" pitchFamily="18" charset="0"/>
              </a:rPr>
              <a:t>Biz global muammolarga tayyor rahbarlarning yangi avlodini tarbiyalashga intilamiz.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Biz kompaniyalarni potentsial investor sifatida hamkorlikka taklif qilamiz.</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7" name="object 17"/>
          <p:cNvSpPr txBox="1"/>
          <p:nvPr/>
        </p:nvSpPr>
        <p:spPr>
          <a:xfrm>
            <a:off x="9170773" y="732154"/>
            <a:ext cx="2726239" cy="5328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lang="en-US" sz="1200" b="1" kern="0" spc="-10" dirty="0">
                <a:solidFill>
                  <a:srgbClr val="0070C0"/>
                </a:solidFill>
                <a:latin typeface="Times New Roman" panose="02020603050405020304" pitchFamily="18" charset="0"/>
                <a:cs typeface="Times New Roman" panose="02020603050405020304" pitchFamily="18" charset="0"/>
              </a:rPr>
              <a:t>Investorga taklif</a:t>
            </a:r>
            <a:endPar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38100" lvl="0" indent="0" algn="l" defTabSz="914400" rtl="0" eaLnBrk="1" fontAlgn="auto" latinLnBrk="0" hangingPunct="1">
              <a:lnSpc>
                <a:spcPct val="100000"/>
              </a:lnSpc>
              <a:spcBef>
                <a:spcPts val="95"/>
              </a:spcBef>
              <a:spcAft>
                <a:spcPts val="0"/>
              </a:spcAft>
              <a:buClrTx/>
              <a:buSzTx/>
              <a:buFontTx/>
              <a:buNone/>
              <a:defRPr/>
            </a:pPr>
            <a:r>
              <a:rPr lang="uz-Latn-UZ" sz="1050" kern="0" spc="-10" dirty="0">
                <a:solidFill>
                  <a:sysClr val="windowText" lastClr="000000"/>
                </a:solidFill>
                <a:latin typeface="Times New Roman" panose="02020603050405020304" pitchFamily="18" charset="0"/>
                <a:cs typeface="Times New Roman" panose="02020603050405020304" pitchFamily="18" charset="0"/>
              </a:rPr>
              <a:t>Umumiy investitsiyalar </a:t>
            </a:r>
            <a:r>
              <a:rPr lang="en-US" sz="1050" kern="0" spc="-10" dirty="0" err="1">
                <a:solidFill>
                  <a:sysClr val="windowText" lastClr="000000"/>
                </a:solidFill>
                <a:latin typeface="Times New Roman" panose="02020603050405020304" pitchFamily="18" charset="0"/>
                <a:cs typeface="Times New Roman" panose="02020603050405020304" pitchFamily="18" charset="0"/>
              </a:rPr>
              <a:t>ajmi</a:t>
            </a:r>
            <a:r>
              <a:rPr lang="en-US" sz="1050" kern="0" spc="-10" dirty="0">
                <a:solidFill>
                  <a:sysClr val="windowText" lastClr="000000"/>
                </a:solidFill>
                <a:latin typeface="Times New Roman" panose="02020603050405020304" pitchFamily="18" charset="0"/>
                <a:cs typeface="Times New Roman" panose="02020603050405020304" pitchFamily="18" charset="0"/>
              </a:rPr>
              <a:t> </a:t>
            </a:r>
            <a:r>
              <a:rPr lang="ru-RU" sz="1050" kern="0" spc="-10" dirty="0" smtClean="0">
                <a:solidFill>
                  <a:sysClr val="windowText" lastClr="000000"/>
                </a:solidFill>
                <a:latin typeface="Times New Roman" panose="02020603050405020304" pitchFamily="18" charset="0"/>
                <a:cs typeface="Times New Roman" panose="02020603050405020304" pitchFamily="18" charset="0"/>
              </a:rPr>
              <a:t>50,0</a:t>
            </a:r>
            <a:r>
              <a:rPr lang="en-US" sz="1050" kern="0" spc="-10" dirty="0" smtClean="0">
                <a:solidFill>
                  <a:sysClr val="windowText" lastClr="000000"/>
                </a:solidFill>
                <a:latin typeface="Times New Roman" panose="02020603050405020304" pitchFamily="18" charset="0"/>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million AQSH dollari , shundan: </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8" name="object 18"/>
          <p:cNvSpPr txBox="1"/>
          <p:nvPr/>
        </p:nvSpPr>
        <p:spPr>
          <a:xfrm>
            <a:off x="9172928" y="1342164"/>
            <a:ext cx="2980550" cy="363855"/>
          </a:xfrm>
          <a:prstGeom prst="rect">
            <a:avLst/>
          </a:prstGeom>
        </p:spPr>
        <p:txBody>
          <a:bodyPr vert="horz" wrap="square" lIns="0" tIns="28575" rIns="0" bIns="0" rtlCol="0">
            <a:spAutoFit/>
          </a:bodyPr>
          <a:lstStyle/>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Tashabbuschi hissasi – </a:t>
            </a:r>
            <a:r>
              <a:rPr kumimoji="0" lang="ru-RU"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20</a:t>
            </a:r>
            <a:r>
              <a:rPr kumimoji="0" lang="en-US"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10</a:t>
            </a:r>
            <a:r>
              <a:rPr kumimoji="0" lang="en-US"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million $</a:t>
            </a: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Investitsiyalar va kreditlar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80</a:t>
            </a:r>
            <a:r>
              <a:rPr kumimoji="0" lang="en-US"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 </a:t>
            </a:r>
            <a:r>
              <a:rPr kumimoji="0" lang="ru-RU"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40</a:t>
            </a:r>
            <a:r>
              <a:rPr kumimoji="0" lang="en-US"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million $</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9" name="object 19"/>
          <p:cNvSpPr txBox="1"/>
          <p:nvPr/>
        </p:nvSpPr>
        <p:spPr>
          <a:xfrm>
            <a:off x="9194453" y="1759727"/>
            <a:ext cx="2742299" cy="936625"/>
          </a:xfrm>
          <a:prstGeom prst="rect">
            <a:avLst/>
          </a:prstGeom>
        </p:spPr>
        <p:txBody>
          <a:bodyPr vert="horz" wrap="square" lIns="0" tIns="24130" rIns="0" bIns="0" rtlCol="0">
            <a:spAutoFit/>
          </a:bodyPr>
          <a:lstStyle/>
          <a:p>
            <a:pPr marL="171450" marR="38100" lvl="0" indent="-171450" algn="just" defTabSz="914400" rtl="0" eaLnBrk="1" fontAlgn="auto" latinLnBrk="0" hangingPunct="1">
              <a:lnSpc>
                <a:spcPct val="92000"/>
              </a:lnSpc>
              <a:spcBef>
                <a:spcPts val="95"/>
              </a:spcBef>
              <a:spcAft>
                <a:spcPts val="0"/>
              </a:spcAft>
              <a:buClrTx/>
              <a:buSzTx/>
              <a:buFont typeface="Wingdings" panose="05000000000000000000" pitchFamily="2" charset="2"/>
              <a:buChar char="ü"/>
              <a:tabLst>
                <a:tab pos="184785" algn="l"/>
              </a:tabLst>
              <a:defRPr/>
            </a:pPr>
            <a:r>
              <a:rPr kumimoji="0" lang="en-US"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Loyihani moliyalashtirish tuzilmasi investor bilan muzokaralardan so'ng aniqlanadi </a:t>
            </a:r>
            <a:r>
              <a:rPr lang="en-US" sz="1050" i="1" kern="0" spc="-10" dirty="0">
                <a:solidFill>
                  <a:sysClr val="windowText" lastClr="000000"/>
                </a:solidFill>
                <a:latin typeface="Times New Roman" panose="02020603050405020304" pitchFamily="18" charset="0"/>
                <a:cs typeface="Times New Roman" panose="02020603050405020304" pitchFamily="18" charset="0"/>
              </a:rPr>
              <a:t>.</a:t>
            </a:r>
            <a:endParaRPr lang="ru-RU" sz="1050" i="1" kern="0" spc="-10" dirty="0">
              <a:solidFill>
                <a:sysClr val="windowText" lastClr="000000"/>
              </a:solidFill>
              <a:latin typeface="Times New Roman" panose="02020603050405020304" pitchFamily="18" charset="0"/>
              <a:cs typeface="Times New Roman" panose="02020603050405020304" pitchFamily="18" charset="0"/>
            </a:endParaRPr>
          </a:p>
          <a:p>
            <a:pPr marL="171450" marR="38100" lvl="0" indent="-171450" algn="just" defTabSz="914400" rtl="0" eaLnBrk="1" fontAlgn="auto" latinLnBrk="0" hangingPunct="1">
              <a:lnSpc>
                <a:spcPct val="92000"/>
              </a:lnSpc>
              <a:spcBef>
                <a:spcPts val="95"/>
              </a:spcBef>
              <a:spcAft>
                <a:spcPts val="0"/>
              </a:spcAft>
              <a:buClrTx/>
              <a:buSzTx/>
              <a:buFont typeface="Wingdings" panose="05000000000000000000" pitchFamily="2" charset="2"/>
              <a:buChar char="ü"/>
              <a:tabLst>
                <a:tab pos="184785" algn="l"/>
              </a:tabLst>
              <a:defRPr/>
            </a:pPr>
            <a:r>
              <a:rPr kumimoji="0" lang="en-US"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Daromadni taqsimlash: investor tomonidan jalb qilingan mablag'lar qoplangunga qadar 70:30 va </a:t>
            </a:r>
            <a:r>
              <a:rPr lang="en-US" sz="1050" i="1" kern="0" spc="-1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to'liq qoplangandan keyin </a:t>
            </a:r>
            <a:r>
              <a:rPr kumimoji="0" lang="en-US"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50:50 .</a:t>
            </a:r>
            <a:endParaRPr kumimoji="0" lang="ru-RU"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r>
              <a:rPr kumimoji="0" lang="en-US"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62" name="Graphic 4"/>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6" name="Freeform: Shape 9"/>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7" name="Freeform: Shape 10"/>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8" name="Freeform: Shape 11"/>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0" name="Freeform: Shape 13"/>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FF0000"/>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2" name="Freeform: Shape 15"/>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3" name="Freeform: Shape 16"/>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cs typeface="Trebuchet MS" panose="020B0603020202020204" pitchFamily="34" charset="0"/>
              </a:endParaRPr>
            </a:p>
          </p:txBody>
        </p:sp>
        <p:sp>
          <p:nvSpPr>
            <p:cNvPr id="77" name="Freeform: Shape 20"/>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p:cNvSpPr/>
          <p:nvPr/>
        </p:nvSpPr>
        <p:spPr>
          <a:xfrm>
            <a:off x="10604101" y="4811824"/>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90"/>
              </a:spcAft>
              <a:buClrTx/>
              <a:buSzTx/>
              <a:buFontTx/>
              <a:buNone/>
              <a:defRPr/>
            </a:pPr>
            <a:r>
              <a:rPr lang="en-US" sz="800" b="1" dirty="0" err="1" smtClean="0">
                <a:solidFill>
                  <a:srgbClr val="00425F"/>
                </a:solidFill>
                <a:latin typeface="Montserrat" pitchFamily="2" charset="-52"/>
              </a:rPr>
              <a:t>Baliqchi</a:t>
            </a:r>
            <a:r>
              <a:rPr lang="en-US" sz="800" b="1" dirty="0" smtClean="0">
                <a:solidFill>
                  <a:srgbClr val="00425F"/>
                </a:solidFill>
                <a:latin typeface="Montserrat" pitchFamily="2" charset="-52"/>
              </a:rPr>
              <a:t> </a:t>
            </a:r>
            <a:r>
              <a:rPr lang="en-US" sz="800" b="1" dirty="0" err="1" smtClean="0">
                <a:solidFill>
                  <a:srgbClr val="00425F"/>
                </a:solidFill>
                <a:latin typeface="Montserrat" pitchFamily="2" charset="-52"/>
              </a:rPr>
              <a:t>tumani</a:t>
            </a:r>
            <a:endPar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Freeform: Shape 19"/>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cxnSp>
        <p:nvCxnSpPr>
          <p:cNvPr id="82" name="Соединитель: уступ 81"/>
          <p:cNvCxnSpPr/>
          <p:nvPr/>
        </p:nvCxnSpPr>
        <p:spPr>
          <a:xfrm rot="16200000" flipH="1">
            <a:off x="11653312" y="5531659"/>
            <a:ext cx="529344" cy="1"/>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95" name="Table 24"/>
          <p:cNvGraphicFramePr>
            <a:graphicFrameLocks noGrp="1"/>
          </p:cNvGraphicFramePr>
          <p:nvPr>
            <p:extLst>
              <p:ext uri="{D42A27DB-BD31-4B8C-83A1-F6EECF244321}">
                <p14:modId xmlns:p14="http://schemas.microsoft.com/office/powerpoint/2010/main" val="3874198938"/>
              </p:ext>
            </p:extLst>
          </p:nvPr>
        </p:nvGraphicFramePr>
        <p:xfrm>
          <a:off x="9104632" y="6304133"/>
          <a:ext cx="1658933" cy="506671"/>
        </p:xfrm>
        <a:graphic>
          <a:graphicData uri="http://schemas.openxmlformats.org/drawingml/2006/table">
            <a:tbl>
              <a:tblPr firstRow="1" bandRow="1">
                <a:tableStyleId>{5C22544A-7EE6-4342-B048-85BDC9FD1C3A}</a:tableStyleId>
              </a:tblPr>
              <a:tblGrid>
                <a:gridCol w="886667">
                  <a:extLst>
                    <a:ext uri="{9D8B030D-6E8A-4147-A177-3AD203B41FA5}">
                      <a16:colId xmlns="" xmlns:a16="http://schemas.microsoft.com/office/drawing/2014/main" val="20000"/>
                    </a:ext>
                  </a:extLst>
                </a:gridCol>
                <a:gridCol w="772266">
                  <a:extLst>
                    <a:ext uri="{9D8B030D-6E8A-4147-A177-3AD203B41FA5}">
                      <a16:colId xmlns="" xmlns:a16="http://schemas.microsoft.com/office/drawing/2014/main" val="20001"/>
                    </a:ext>
                  </a:extLst>
                </a:gridCol>
              </a:tblGrid>
              <a:tr h="186102">
                <a:tc gridSpan="2">
                  <a:txBody>
                    <a:bodyPr/>
                    <a:lstStyle/>
                    <a:p>
                      <a:pPr marL="87630" indent="0" algn="ctr"/>
                      <a:r>
                        <a:rPr lang="en-US" sz="800" kern="1200" spc="-10" noProof="1" smtClean="0">
                          <a:solidFill>
                            <a:srgbClr val="164A69"/>
                          </a:solidFill>
                          <a:latin typeface="Montserrat" pitchFamily="2" charset="-52"/>
                          <a:ea typeface="+mn-ea"/>
                        </a:rPr>
                        <a:t>Baliqchi tumani</a:t>
                      </a:r>
                      <a:endParaRPr lang="en-GB" sz="800" kern="1200" spc="-10" noProof="1">
                        <a:solidFill>
                          <a:srgbClr val="164A69"/>
                        </a:solidFill>
                        <a:latin typeface="Montserrat" pitchFamily="2" charset="-52"/>
                        <a:ea typeface="+mn-ea"/>
                      </a:endParaRPr>
                    </a:p>
                  </a:txBody>
                  <a:tcPr marL="0" marR="0" marT="0" marB="0" anchor="ctr">
                    <a:solidFill>
                      <a:srgbClr val="BBFBFD"/>
                    </a:solidFill>
                  </a:tcPr>
                </a:tc>
                <a:tc hMerge="1">
                  <a:txBody>
                    <a:bodyPr/>
                    <a:lstStyle/>
                    <a:p>
                      <a:endParaRPr lang="ru-RU"/>
                    </a:p>
                  </a:txBody>
                  <a:tcPr marL="0" marR="0" marT="0" marB="0">
                    <a:solidFill>
                      <a:schemeClr val="accent2">
                        <a:lumMod val="50000"/>
                      </a:schemeClr>
                    </a:solidFill>
                  </a:tcPr>
                </a:tc>
                <a:extLst>
                  <a:ext uri="{0D108BD9-81ED-4DB2-BD59-A6C34878D82A}">
                    <a16:rowId xmlns="" xmlns:a16="http://schemas.microsoft.com/office/drawing/2014/main" val="10000"/>
                  </a:ext>
                </a:extLst>
              </a:tr>
              <a:tr h="145546">
                <a:tc>
                  <a:txBody>
                    <a:bodyPr/>
                    <a:lstStyle/>
                    <a:p>
                      <a:pPr marL="87630" indent="0"/>
                      <a:r>
                        <a:rPr lang="en-US" sz="800" kern="1200" spc="-10" dirty="0">
                          <a:solidFill>
                            <a:srgbClr val="164A69"/>
                          </a:solidFill>
                          <a:latin typeface="Montserrat" pitchFamily="2" charset="-52"/>
                          <a:ea typeface="+mn-ea"/>
                          <a:cs typeface="+mn-cs"/>
                        </a:rPr>
                        <a:t>Kvadrat</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630" indent="0"/>
                      <a:r>
                        <a:rPr lang="ru-RU" sz="800" kern="1200" spc="-10" dirty="0" smtClean="0">
                          <a:solidFill>
                            <a:srgbClr val="164A69"/>
                          </a:solidFill>
                          <a:latin typeface="Montserrat" pitchFamily="2" charset="-52"/>
                          <a:ea typeface="+mn-ea"/>
                        </a:rPr>
                        <a:t>2 450</a:t>
                      </a:r>
                      <a:r>
                        <a:rPr lang="en-US" sz="800" kern="1200" spc="-10" dirty="0" smtClean="0">
                          <a:solidFill>
                            <a:srgbClr val="164A69"/>
                          </a:solidFill>
                          <a:latin typeface="Montserrat" pitchFamily="2" charset="-52"/>
                          <a:ea typeface="+mn-ea"/>
                        </a:rPr>
                        <a:t> </a:t>
                      </a:r>
                      <a:r>
                        <a:rPr lang="en-US" sz="800" kern="1200" spc="-10" dirty="0">
                          <a:solidFill>
                            <a:srgbClr val="164A69"/>
                          </a:solidFill>
                          <a:latin typeface="Montserrat" pitchFamily="2" charset="-52"/>
                          <a:ea typeface="+mn-ea"/>
                        </a:rPr>
                        <a:t>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 xmlns:a16="http://schemas.microsoft.com/office/drawing/2014/main" val="10001"/>
                  </a:ext>
                </a:extLst>
              </a:tr>
              <a:tr h="175023">
                <a:tc>
                  <a:txBody>
                    <a:bodyPr/>
                    <a:lstStyle/>
                    <a:p>
                      <a:pPr marL="87630" indent="0"/>
                      <a:r>
                        <a:rPr lang="en-US" sz="800" kern="1200" spc="-10" dirty="0">
                          <a:solidFill>
                            <a:srgbClr val="164A69"/>
                          </a:solidFill>
                          <a:latin typeface="Montserrat" pitchFamily="2" charset="-52"/>
                          <a:ea typeface="+mn-ea"/>
                          <a:cs typeface="+mn-cs"/>
                        </a:rPr>
                        <a:t>Aholi</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630" indent="0"/>
                      <a:r>
                        <a:rPr lang="ru-RU" sz="800" kern="1200" spc="-10" dirty="0" smtClean="0">
                          <a:solidFill>
                            <a:srgbClr val="164A69"/>
                          </a:solidFill>
                          <a:latin typeface="Montserrat" pitchFamily="2" charset="-52"/>
                          <a:ea typeface="+mn-ea"/>
                          <a:cs typeface="+mn-cs"/>
                        </a:rPr>
                        <a:t>218,2</a:t>
                      </a:r>
                      <a:r>
                        <a:rPr lang="en-US" sz="800" kern="1200" spc="-10" dirty="0" smtClean="0">
                          <a:solidFill>
                            <a:srgbClr val="164A69"/>
                          </a:solidFill>
                          <a:latin typeface="Montserrat" pitchFamily="2" charset="-52"/>
                          <a:ea typeface="+mn-ea"/>
                          <a:cs typeface="+mn-cs"/>
                        </a:rPr>
                        <a:t> </a:t>
                      </a:r>
                      <a:r>
                        <a:rPr lang="ru-RU" sz="800" kern="1200" spc="-10" dirty="0" err="1" smtClean="0">
                          <a:solidFill>
                            <a:srgbClr val="164A69"/>
                          </a:solidFill>
                          <a:latin typeface="Montserrat" pitchFamily="2" charset="-52"/>
                          <a:ea typeface="+mn-ea"/>
                          <a:cs typeface="+mn-cs"/>
                        </a:rPr>
                        <a:t>минг</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 xmlns:a16="http://schemas.microsoft.com/office/drawing/2014/main" val="10002"/>
                  </a:ext>
                </a:extLst>
              </a:tr>
            </a:tbl>
          </a:graphicData>
        </a:graphic>
      </p:graphicFrame>
      <p:sp>
        <p:nvSpPr>
          <p:cNvPr id="96" name="object 10"/>
          <p:cNvSpPr txBox="1"/>
          <p:nvPr/>
        </p:nvSpPr>
        <p:spPr>
          <a:xfrm>
            <a:off x="10811619" y="6390177"/>
            <a:ext cx="1302886" cy="420627"/>
          </a:xfrm>
          <a:prstGeom prst="rect">
            <a:avLst/>
          </a:prstGeom>
          <a:solidFill>
            <a:srgbClr val="BBFBFD"/>
          </a:solidFill>
        </p:spPr>
        <p:txBody>
          <a:bodyPr vert="horz" wrap="square" lIns="0" tIns="12699" rIns="0" bIns="0" rtlCol="0">
            <a:spAutoFit/>
          </a:bodyPr>
          <a:lstStyle/>
          <a:p>
            <a:pPr marL="12700" marR="0" lvl="0" indent="0" algn="ctr" defTabSz="914400" rtl="0" eaLnBrk="1" fontAlgn="auto" latinLnBrk="0" hangingPunct="1">
              <a:lnSpc>
                <a:spcPct val="150000"/>
              </a:lnSpc>
              <a:spcBef>
                <a:spcPts val="0"/>
              </a:spcBef>
              <a:spcAft>
                <a:spcPts val="0"/>
              </a:spcAft>
              <a:buClrTx/>
              <a:buSzTx/>
              <a:buFontTx/>
              <a:buNone/>
              <a:defRPr/>
            </a:pPr>
            <a:r>
              <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rPr>
              <a:t>Majburiy maydon</a:t>
            </a:r>
          </a:p>
          <a:p>
            <a:pPr marL="1270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30" normalizeH="0" baseline="0" noProof="0" dirty="0">
                <a:ln>
                  <a:noFill/>
                </a:ln>
                <a:solidFill>
                  <a:srgbClr val="00425F"/>
                </a:solidFill>
                <a:effectLst/>
                <a:uLnTx/>
                <a:uFillTx/>
                <a:latin typeface="Montserrat" pitchFamily="2" charset="-52"/>
                <a:ea typeface="+mn-ea"/>
                <a:cs typeface="Arial MT"/>
              </a:rPr>
              <a:t>~ </a:t>
            </a:r>
            <a:r>
              <a:rPr kumimoji="0" lang="en-US" sz="900" b="0" i="0" u="none" strike="noStrike" kern="1200" cap="none" spc="-30" normalizeH="0" baseline="0" noProof="0" dirty="0" smtClean="0">
                <a:ln>
                  <a:noFill/>
                </a:ln>
                <a:solidFill>
                  <a:srgbClr val="00425F"/>
                </a:solidFill>
                <a:effectLst/>
                <a:uLnTx/>
                <a:uFillTx/>
                <a:latin typeface="Montserrat" pitchFamily="2" charset="-52"/>
                <a:ea typeface="+mn-ea"/>
                <a:cs typeface="Arial MT"/>
              </a:rPr>
              <a:t>13?5</a:t>
            </a:r>
            <a:r>
              <a:rPr kumimoji="0" lang="en-US" sz="900" b="0" i="0" u="none" strike="noStrike" kern="1200" cap="none" spc="-25" normalizeH="0" baseline="0" noProof="0" dirty="0" smtClean="0">
                <a:ln>
                  <a:noFill/>
                </a:ln>
                <a:solidFill>
                  <a:srgbClr val="00425F"/>
                </a:solidFill>
                <a:effectLst/>
                <a:uLnTx/>
                <a:uFillTx/>
                <a:latin typeface="Montserrat" pitchFamily="2" charset="-52"/>
                <a:ea typeface="+mn-ea"/>
                <a:cs typeface="Arial MT"/>
              </a:rPr>
              <a:t>ga</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0" marR="0" lvl="0" indent="0" algn="l" defTabSz="914400" rtl="0" eaLnBrk="1" fontAlgn="auto" latinLnBrk="0" hangingPunct="1">
              <a:lnSpc>
                <a:spcPct val="100000"/>
              </a:lnSpc>
              <a:spcBef>
                <a:spcPts val="0"/>
              </a:spcBef>
              <a:spcAft>
                <a:spcPts val="0"/>
              </a:spcAft>
              <a:buClrTx/>
              <a:buSzTx/>
              <a:buFontTx/>
              <a:buNone/>
              <a:defRPr/>
            </a:pPr>
            <a:endParaRPr kumimoji="0" sz="4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4" name="object 12"/>
          <p:cNvSpPr txBox="1"/>
          <p:nvPr/>
        </p:nvSpPr>
        <p:spPr>
          <a:xfrm>
            <a:off x="6360160" y="4765675"/>
            <a:ext cx="2822575" cy="587375"/>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en-US" sz="1200" b="1" i="0" u="none" strike="noStrike" kern="0" cap="none" spc="-1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Tashabbus</a:t>
            </a:r>
            <a:r>
              <a:rPr kumimoji="0" lang="uz-Latn-UZ"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kor</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95"/>
              </a:spcBef>
              <a:spcAft>
                <a:spcPts val="0"/>
              </a:spcAft>
              <a:buClrTx/>
              <a:buSzTx/>
              <a:buFontTx/>
              <a:buNone/>
              <a:defRPr/>
            </a:pPr>
            <a:endPar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95"/>
              </a:spcBef>
              <a:spcAft>
                <a:spcPts val="0"/>
              </a:spcAft>
              <a:buClrTx/>
              <a:buSzTx/>
              <a:buFontTx/>
              <a:buNone/>
              <a:defRPr/>
            </a:pPr>
            <a:r>
              <a:rPr lang="en-US" sz="1100" i="1" dirty="0">
                <a:solidFill>
                  <a:prstClr val="black"/>
                </a:solidFill>
                <a:latin typeface="Times New Roman" panose="02020603050405020304" pitchFamily="18" charset="0"/>
                <a:cs typeface="Times New Roman" panose="02020603050405020304" pitchFamily="18" charset="0"/>
              </a:rPr>
              <a:t>Milestone International Education Group MChJ</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51" name="object 20"/>
          <p:cNvSpPr txBox="1"/>
          <p:nvPr/>
        </p:nvSpPr>
        <p:spPr>
          <a:xfrm>
            <a:off x="6305087" y="721651"/>
            <a:ext cx="2877035" cy="435610"/>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Loyiha qiymati </a:t>
            </a:r>
            <a:r>
              <a:rPr kumimoji="0" sz="1200" b="1" i="0" u="none" strike="noStrike" kern="0" cap="none" spc="-10" normalizeH="0" baseline="0" noProof="0" dirty="0">
                <a:ln>
                  <a:noFill/>
                </a:ln>
                <a:solidFill>
                  <a:srgbClr val="0070C0"/>
                </a:solidFill>
                <a:effectLst/>
                <a:uLnTx/>
                <a:uFillTx/>
                <a:latin typeface="Calibri" panose="020F0502020204030204"/>
                <a:ea typeface="+mn-ea"/>
                <a:cs typeface="Calibri" panose="020F0502020204030204"/>
              </a:rPr>
              <a:t>:</a:t>
            </a:r>
            <a:endParaRPr kumimoji="0" lang="en-US" sz="1200" b="1" i="0" u="none" strike="noStrike" kern="0" cap="none" spc="-10" normalizeH="0" baseline="0" noProof="0" dirty="0">
              <a:ln>
                <a:noFill/>
              </a:ln>
              <a:solidFill>
                <a:srgbClr val="0070C0"/>
              </a:solidFill>
              <a:effectLst/>
              <a:uLnTx/>
              <a:uFillTx/>
              <a:latin typeface="Calibri" panose="020F0502020204030204"/>
              <a:ea typeface="+mn-ea"/>
              <a:cs typeface="Calibri" panose="020F05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Umumiy </a:t>
            </a: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qiymati</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ru-RU" sz="1400" b="0" i="0" u="none" strike="noStrike" kern="0" cap="none" spc="-10" normalizeH="0" baseline="0" noProof="0" dirty="0" smtClean="0">
                <a:ln>
                  <a:noFill/>
                </a:ln>
                <a:solidFill>
                  <a:sysClr val="windowText" lastClr="000000"/>
                </a:solidFill>
                <a:effectLst/>
                <a:uLnTx/>
                <a:uFillTx/>
                <a:latin typeface="Calibri Light" panose="020F0302020204030204"/>
                <a:ea typeface="+mn-ea"/>
                <a:cs typeface="Calibri Light" panose="020F0302020204030204"/>
              </a:rPr>
              <a:t>50,0</a:t>
            </a:r>
            <a:r>
              <a:rPr kumimoji="0" lang="en-US" sz="1400" b="0" i="0" u="none" strike="noStrike" kern="0" cap="none" spc="-10" normalizeH="0" baseline="0" noProof="0" dirty="0" smtClean="0">
                <a:ln>
                  <a:noFill/>
                </a:ln>
                <a:solidFill>
                  <a:sysClr val="windowText" lastClr="000000"/>
                </a:solidFill>
                <a:effectLst/>
                <a:uLnTx/>
                <a:uFillTx/>
                <a:latin typeface="Calibri Light" panose="020F0302020204030204"/>
                <a:ea typeface="+mn-ea"/>
                <a:cs typeface="Calibri Light" panose="020F0302020204030204"/>
              </a:rPr>
              <a:t> </a:t>
            </a:r>
            <a:r>
              <a:rPr kumimoji="0" lang="en-US"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million $</a:t>
            </a:r>
            <a:endParaRPr kumimoji="0"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grpSp>
        <p:nvGrpSpPr>
          <p:cNvPr id="53" name="Group 17"/>
          <p:cNvGrpSpPr>
            <a:grpSpLocks noChangeAspect="1"/>
          </p:cNvGrpSpPr>
          <p:nvPr/>
        </p:nvGrpSpPr>
        <p:grpSpPr bwMode="auto">
          <a:xfrm>
            <a:off x="6364597" y="974705"/>
            <a:ext cx="275698" cy="228327"/>
            <a:chOff x="4844" y="3534"/>
            <a:chExt cx="314" cy="379"/>
          </a:xfrm>
          <a:solidFill>
            <a:srgbClr val="92D050"/>
          </a:solidFill>
        </p:grpSpPr>
        <p:sp>
          <p:nvSpPr>
            <p:cNvPr id="54" name="Freeform 19"/>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ln>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5" name="Freeform 20"/>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ln>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6" name="Freeform 21"/>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ln>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7" name="Freeform 22"/>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ln>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grpSp>
      <p:sp>
        <p:nvSpPr>
          <p:cNvPr id="83" name="object 57"/>
          <p:cNvSpPr txBox="1"/>
          <p:nvPr/>
        </p:nvSpPr>
        <p:spPr>
          <a:xfrm>
            <a:off x="6773461" y="1284555"/>
            <a:ext cx="71755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defRPr/>
            </a:pPr>
            <a:r>
              <a:rPr kumimoji="0" lang="en-US" sz="8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Binolar va inshootlar</a:t>
            </a:r>
            <a:endParaRPr kumimoji="0" sz="8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84" name="object 58"/>
          <p:cNvSpPr txBox="1"/>
          <p:nvPr/>
        </p:nvSpPr>
        <p:spPr>
          <a:xfrm>
            <a:off x="6773461" y="1681533"/>
            <a:ext cx="717550" cy="13525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defRPr/>
            </a:pPr>
            <a:r>
              <a:rPr kumimoji="0" lang="en-US" sz="8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Jihozlar</a:t>
            </a:r>
            <a:endParaRPr kumimoji="0" sz="8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85" name="object 59"/>
          <p:cNvSpPr txBox="1"/>
          <p:nvPr/>
        </p:nvSpPr>
        <p:spPr>
          <a:xfrm>
            <a:off x="6768381" y="1949245"/>
            <a:ext cx="64389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defRPr/>
            </a:pPr>
            <a:r>
              <a:rPr kumimoji="0" lang="en-US" sz="8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Aylanma kapital</a:t>
            </a:r>
            <a:endParaRPr kumimoji="0" sz="8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86" name="object 68"/>
          <p:cNvSpPr txBox="1"/>
          <p:nvPr/>
        </p:nvSpPr>
        <p:spPr>
          <a:xfrm>
            <a:off x="6822344" y="2391461"/>
            <a:ext cx="44718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en-US" sz="800" b="0" i="1"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Boshqa</a:t>
            </a:r>
            <a:endParaRPr kumimoji="0" sz="8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87" name="object 51"/>
          <p:cNvSpPr/>
          <p:nvPr/>
        </p:nvSpPr>
        <p:spPr>
          <a:xfrm>
            <a:off x="6388377" y="1327496"/>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88" name="object 52"/>
          <p:cNvPicPr/>
          <p:nvPr/>
        </p:nvPicPr>
        <p:blipFill>
          <a:blip r:embed="rId3" cstate="print"/>
          <a:stretch>
            <a:fillRect/>
          </a:stretch>
        </p:blipFill>
        <p:spPr>
          <a:xfrm rot="10800000" flipV="1">
            <a:off x="6397579" y="1631704"/>
            <a:ext cx="269455" cy="281178"/>
          </a:xfrm>
          <a:prstGeom prst="rect">
            <a:avLst/>
          </a:prstGeom>
        </p:spPr>
      </p:pic>
      <p:sp>
        <p:nvSpPr>
          <p:cNvPr id="91" name="object 55"/>
          <p:cNvSpPr/>
          <p:nvPr/>
        </p:nvSpPr>
        <p:spPr>
          <a:xfrm>
            <a:off x="6364597" y="1951647"/>
            <a:ext cx="302437" cy="329983"/>
          </a:xfrm>
          <a:custGeom>
            <a:avLst/>
            <a:gdLst/>
            <a:ahLst/>
            <a:cxnLst/>
            <a:rect l="l" t="t" r="r" b="b"/>
            <a:pathLst>
              <a:path w="370840" h="368934">
                <a:moveTo>
                  <a:pt x="185166" y="0"/>
                </a:moveTo>
                <a:lnTo>
                  <a:pt x="135788" y="6559"/>
                </a:lnTo>
                <a:lnTo>
                  <a:pt x="91513" y="25089"/>
                </a:lnTo>
                <a:lnTo>
                  <a:pt x="54068" y="53863"/>
                </a:lnTo>
                <a:lnTo>
                  <a:pt x="25182" y="91157"/>
                </a:lnTo>
                <a:lnTo>
                  <a:pt x="6583" y="135246"/>
                </a:lnTo>
                <a:lnTo>
                  <a:pt x="0" y="184403"/>
                </a:lnTo>
                <a:lnTo>
                  <a:pt x="6583" y="233328"/>
                </a:lnTo>
                <a:lnTo>
                  <a:pt x="25182" y="277351"/>
                </a:lnTo>
                <a:lnTo>
                  <a:pt x="54068" y="314691"/>
                </a:lnTo>
                <a:lnTo>
                  <a:pt x="91513" y="343568"/>
                </a:lnTo>
                <a:lnTo>
                  <a:pt x="135788" y="362201"/>
                </a:lnTo>
                <a:lnTo>
                  <a:pt x="185166" y="368807"/>
                </a:lnTo>
                <a:lnTo>
                  <a:pt x="234292" y="362201"/>
                </a:lnTo>
                <a:lnTo>
                  <a:pt x="278496" y="343568"/>
                </a:lnTo>
                <a:lnTo>
                  <a:pt x="315991" y="314691"/>
                </a:lnTo>
                <a:lnTo>
                  <a:pt x="327667" y="299656"/>
                </a:lnTo>
                <a:lnTo>
                  <a:pt x="162013" y="299656"/>
                </a:lnTo>
                <a:lnTo>
                  <a:pt x="160578" y="298932"/>
                </a:lnTo>
                <a:lnTo>
                  <a:pt x="158407" y="297497"/>
                </a:lnTo>
                <a:lnTo>
                  <a:pt x="68719" y="207390"/>
                </a:lnTo>
                <a:lnTo>
                  <a:pt x="68719" y="202437"/>
                </a:lnTo>
                <a:lnTo>
                  <a:pt x="71602" y="199516"/>
                </a:lnTo>
                <a:lnTo>
                  <a:pt x="193840" y="77850"/>
                </a:lnTo>
                <a:lnTo>
                  <a:pt x="195287" y="75691"/>
                </a:lnTo>
                <a:lnTo>
                  <a:pt x="197459" y="74929"/>
                </a:lnTo>
                <a:lnTo>
                  <a:pt x="332371" y="74929"/>
                </a:lnTo>
                <a:lnTo>
                  <a:pt x="315991" y="53863"/>
                </a:lnTo>
                <a:lnTo>
                  <a:pt x="278496" y="25089"/>
                </a:lnTo>
                <a:lnTo>
                  <a:pt x="234292" y="6559"/>
                </a:lnTo>
                <a:lnTo>
                  <a:pt x="185166" y="0"/>
                </a:lnTo>
                <a:close/>
              </a:path>
              <a:path w="370840" h="368934">
                <a:moveTo>
                  <a:pt x="332371" y="74929"/>
                </a:moveTo>
                <a:lnTo>
                  <a:pt x="200355" y="74929"/>
                </a:lnTo>
                <a:lnTo>
                  <a:pt x="279920" y="82803"/>
                </a:lnTo>
                <a:lnTo>
                  <a:pt x="283540" y="82803"/>
                </a:lnTo>
                <a:lnTo>
                  <a:pt x="286423" y="85724"/>
                </a:lnTo>
                <a:lnTo>
                  <a:pt x="287147" y="89280"/>
                </a:lnTo>
                <a:lnTo>
                  <a:pt x="298005" y="164972"/>
                </a:lnTo>
                <a:lnTo>
                  <a:pt x="298729" y="167131"/>
                </a:lnTo>
                <a:lnTo>
                  <a:pt x="297281" y="170052"/>
                </a:lnTo>
                <a:lnTo>
                  <a:pt x="295833" y="171449"/>
                </a:lnTo>
                <a:lnTo>
                  <a:pt x="169976" y="297497"/>
                </a:lnTo>
                <a:lnTo>
                  <a:pt x="167805" y="298932"/>
                </a:lnTo>
                <a:lnTo>
                  <a:pt x="166357" y="299656"/>
                </a:lnTo>
                <a:lnTo>
                  <a:pt x="327667" y="299656"/>
                </a:lnTo>
                <a:lnTo>
                  <a:pt x="344988" y="277351"/>
                </a:lnTo>
                <a:lnTo>
                  <a:pt x="363698" y="233328"/>
                </a:lnTo>
                <a:lnTo>
                  <a:pt x="370332" y="184403"/>
                </a:lnTo>
                <a:lnTo>
                  <a:pt x="363698" y="135246"/>
                </a:lnTo>
                <a:lnTo>
                  <a:pt x="344988" y="91157"/>
                </a:lnTo>
                <a:lnTo>
                  <a:pt x="332371" y="74929"/>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98" name="object 54"/>
          <p:cNvSpPr/>
          <p:nvPr/>
        </p:nvSpPr>
        <p:spPr>
          <a:xfrm>
            <a:off x="6355928" y="2303802"/>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1" name="object 60"/>
          <p:cNvSpPr txBox="1"/>
          <p:nvPr/>
        </p:nvSpPr>
        <p:spPr>
          <a:xfrm>
            <a:off x="8070181" y="1254270"/>
            <a:ext cx="1017700" cy="22796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ru-RU" sz="1400" b="0" i="1" u="none" strike="noStrike" kern="0" cap="none" spc="0" normalizeH="0" baseline="0" noProof="0" dirty="0" smtClean="0">
                <a:ln>
                  <a:noFill/>
                </a:ln>
                <a:solidFill>
                  <a:sysClr val="windowText" lastClr="000000"/>
                </a:solidFill>
                <a:effectLst/>
                <a:uLnTx/>
                <a:uFillTx/>
                <a:latin typeface="Calibri Light" panose="020F0302020204030204"/>
                <a:ea typeface="+mn-ea"/>
                <a:cs typeface="Calibri Light" panose="020F0302020204030204"/>
              </a:rPr>
              <a:t>34,0</a:t>
            </a:r>
            <a:r>
              <a:rPr kumimoji="0" lang="en-US" sz="1400" b="0" i="1" u="none" strike="noStrike" kern="0" cap="none" spc="0" normalizeH="0" baseline="0" noProof="0" dirty="0" smtClean="0">
                <a:ln>
                  <a:noFill/>
                </a:ln>
                <a:solidFill>
                  <a:sysClr val="windowText" lastClr="000000"/>
                </a:solidFill>
                <a:effectLst/>
                <a:uLnTx/>
                <a:uFillTx/>
                <a:latin typeface="Calibri Light" panose="020F0302020204030204"/>
                <a:ea typeface="+mn-ea"/>
                <a:cs typeface="Calibri Light" panose="020F0302020204030204"/>
              </a:rPr>
              <a:t> </a:t>
            </a:r>
            <a:r>
              <a:rPr lang="en-US" sz="1400" kern="0" spc="-60" dirty="0" smtClean="0">
                <a:solidFill>
                  <a:sysClr val="windowText" lastClr="000000"/>
                </a:solidFill>
                <a:latin typeface="Calibri Light" panose="020F0302020204030204"/>
                <a:cs typeface="Calibri Light" panose="020F0302020204030204"/>
              </a:rPr>
              <a:t> </a:t>
            </a:r>
            <a:r>
              <a:rPr kumimoji="0" lang="en-US"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million $</a:t>
            </a:r>
            <a:endParaRPr kumimoji="0" sz="12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02" name="object 66"/>
          <p:cNvSpPr txBox="1"/>
          <p:nvPr/>
        </p:nvSpPr>
        <p:spPr>
          <a:xfrm>
            <a:off x="8068650" y="1606009"/>
            <a:ext cx="10177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lang="ru-RU" sz="1400" i="1" kern="0" dirty="0" smtClean="0">
                <a:solidFill>
                  <a:sysClr val="windowText" lastClr="000000"/>
                </a:solidFill>
                <a:latin typeface="Calibri Light" panose="020F0302020204030204"/>
                <a:cs typeface="Calibri Light" panose="020F0302020204030204"/>
              </a:rPr>
              <a:t>8,0</a:t>
            </a:r>
            <a:r>
              <a:rPr kumimoji="0" sz="1400" b="0" i="0" u="none" strike="noStrike" kern="0" cap="none" spc="-70" normalizeH="0" baseline="0" noProof="0" dirty="0" smtClean="0">
                <a:ln>
                  <a:noFill/>
                </a:ln>
                <a:solidFill>
                  <a:sysClr val="windowText" lastClr="000000"/>
                </a:solidFill>
                <a:effectLst/>
                <a:uLnTx/>
                <a:uFillTx/>
                <a:latin typeface="Calibri Light" panose="020F0302020204030204"/>
                <a:ea typeface="+mn-ea"/>
                <a:cs typeface="Calibri Light" panose="020F0302020204030204"/>
              </a:rPr>
              <a:t> </a:t>
            </a:r>
            <a:r>
              <a:rPr kumimoji="0" lang="en-US"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million $</a:t>
            </a:r>
            <a:endParaRPr kumimoji="0" sz="12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03" name="object 67"/>
          <p:cNvSpPr txBox="1"/>
          <p:nvPr/>
        </p:nvSpPr>
        <p:spPr>
          <a:xfrm>
            <a:off x="8070181" y="1969939"/>
            <a:ext cx="1048000" cy="22796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ru-RU" sz="1400" b="0" i="1" u="none" strike="noStrike" kern="0" cap="none" spc="0" normalizeH="0" baseline="0" noProof="0" dirty="0" smtClean="0">
                <a:ln>
                  <a:noFill/>
                </a:ln>
                <a:solidFill>
                  <a:sysClr val="windowText" lastClr="000000"/>
                </a:solidFill>
                <a:effectLst/>
                <a:uLnTx/>
                <a:uFillTx/>
                <a:latin typeface="Calibri Light" panose="020F0302020204030204"/>
                <a:ea typeface="+mn-ea"/>
                <a:cs typeface="Calibri Light" panose="020F0302020204030204"/>
              </a:rPr>
              <a:t>6,0 </a:t>
            </a:r>
            <a:r>
              <a:rPr lang="en-US" sz="1200" kern="0" spc="-10" dirty="0" smtClean="0">
                <a:solidFill>
                  <a:sysClr val="windowText" lastClr="000000"/>
                </a:solidFill>
                <a:latin typeface="Calibri Light" panose="020F0302020204030204"/>
                <a:cs typeface="Calibri Light" panose="020F0302020204030204"/>
              </a:rPr>
              <a:t>million </a:t>
            </a:r>
            <a:r>
              <a:rPr lang="en-US" sz="1200" kern="0" spc="-10" dirty="0">
                <a:solidFill>
                  <a:sysClr val="windowText" lastClr="000000"/>
                </a:solidFill>
                <a:latin typeface="Calibri Light" panose="020F0302020204030204"/>
                <a:cs typeface="Calibri Light" panose="020F0302020204030204"/>
              </a:rPr>
              <a:t>$</a:t>
            </a:r>
            <a:endParaRPr sz="1200" kern="0" spc="-10" dirty="0">
              <a:solidFill>
                <a:sysClr val="windowText" lastClr="000000"/>
              </a:solidFill>
              <a:latin typeface="Calibri Light" panose="020F0302020204030204"/>
              <a:cs typeface="Calibri Light" panose="020F0302020204030204"/>
            </a:endParaRPr>
          </a:p>
        </p:txBody>
      </p:sp>
      <p:sp>
        <p:nvSpPr>
          <p:cNvPr id="107" name="object 69"/>
          <p:cNvSpPr txBox="1"/>
          <p:nvPr/>
        </p:nvSpPr>
        <p:spPr>
          <a:xfrm>
            <a:off x="8096422" y="2341288"/>
            <a:ext cx="1102358" cy="22796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ru-RU" sz="1400" b="0" i="1" u="none" strike="noStrike" kern="0" cap="none" spc="0" normalizeH="0" baseline="0" noProof="0" dirty="0" smtClean="0">
                <a:ln>
                  <a:noFill/>
                </a:ln>
                <a:solidFill>
                  <a:sysClr val="windowText" lastClr="000000"/>
                </a:solidFill>
                <a:effectLst/>
                <a:uLnTx/>
                <a:uFillTx/>
                <a:latin typeface="Calibri Light" panose="020F0302020204030204"/>
                <a:ea typeface="+mn-ea"/>
                <a:cs typeface="Calibri Light" panose="020F0302020204030204"/>
              </a:rPr>
              <a:t>2,0</a:t>
            </a:r>
            <a:r>
              <a:rPr lang="en-US" sz="1400" kern="0" dirty="0" smtClean="0">
                <a:solidFill>
                  <a:sysClr val="windowText" lastClr="000000"/>
                </a:solidFill>
                <a:latin typeface="Calibri Light" panose="020F0302020204030204"/>
                <a:cs typeface="Calibri Light" panose="020F0302020204030204"/>
              </a:rPr>
              <a:t>​</a:t>
            </a:r>
            <a:r>
              <a:rPr kumimoji="0" sz="1400" b="0" i="0" u="none" strike="noStrike" kern="0" cap="none" spc="-75" normalizeH="0" baseline="0" noProof="0" dirty="0" smtClean="0">
                <a:ln>
                  <a:noFill/>
                </a:ln>
                <a:solidFill>
                  <a:sysClr val="windowText" lastClr="000000"/>
                </a:solidFill>
                <a:effectLst/>
                <a:uLnTx/>
                <a:uFillTx/>
                <a:latin typeface="Calibri Light" panose="020F0302020204030204"/>
                <a:ea typeface="+mn-ea"/>
                <a:cs typeface="Calibri Light" panose="020F0302020204030204"/>
              </a:rPr>
              <a:t> </a:t>
            </a:r>
            <a:r>
              <a:rPr kumimoji="0" lang="en-US" sz="1200" b="0" i="0" u="none" strike="noStrike" kern="0" cap="none" spc="-10" normalizeH="0" baseline="0" noProof="0" dirty="0">
                <a:ln>
                  <a:noFill/>
                </a:ln>
                <a:solidFill>
                  <a:sysClr val="windowText" lastClr="000000"/>
                </a:solidFill>
                <a:effectLst/>
                <a:uLnTx/>
                <a:uFillTx/>
                <a:latin typeface="Calibri Light" panose="020F0302020204030204"/>
                <a:ea typeface="+mn-ea"/>
                <a:cs typeface="Calibri Light" panose="020F0302020204030204"/>
              </a:rPr>
              <a:t>million $</a:t>
            </a:r>
            <a:endParaRPr kumimoji="0" sz="12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08" name="object 61"/>
          <p:cNvSpPr/>
          <p:nvPr/>
        </p:nvSpPr>
        <p:spPr>
          <a:xfrm>
            <a:off x="7450693" y="1209132"/>
            <a:ext cx="554702"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9" name="object 61"/>
          <p:cNvSpPr/>
          <p:nvPr/>
        </p:nvSpPr>
        <p:spPr>
          <a:xfrm>
            <a:off x="7450692" y="1566650"/>
            <a:ext cx="554702"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0" name="object 61"/>
          <p:cNvSpPr/>
          <p:nvPr/>
        </p:nvSpPr>
        <p:spPr>
          <a:xfrm>
            <a:off x="7464780" y="1929169"/>
            <a:ext cx="554701" cy="306984"/>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1" name="object 61"/>
          <p:cNvSpPr/>
          <p:nvPr/>
        </p:nvSpPr>
        <p:spPr>
          <a:xfrm>
            <a:off x="7464780" y="2297073"/>
            <a:ext cx="530627" cy="320179"/>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2" name="object 63"/>
          <p:cNvSpPr txBox="1"/>
          <p:nvPr/>
        </p:nvSpPr>
        <p:spPr>
          <a:xfrm>
            <a:off x="7522559" y="1245928"/>
            <a:ext cx="4998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ru-RU" sz="1400" b="0" i="0" u="none" strike="noStrike" kern="0" cap="none" spc="-25" normalizeH="0" baseline="0" noProof="0" dirty="0" smtClean="0">
                <a:ln>
                  <a:noFill/>
                </a:ln>
                <a:solidFill>
                  <a:srgbClr val="85BB24"/>
                </a:solidFill>
                <a:effectLst/>
                <a:uLnTx/>
                <a:uFillTx/>
                <a:latin typeface="Calibri Light" panose="020F0302020204030204"/>
                <a:ea typeface="+mn-ea"/>
                <a:cs typeface="Calibri Light" panose="020F0302020204030204"/>
              </a:rPr>
              <a:t>68</a:t>
            </a:r>
            <a:r>
              <a:rPr kumimoji="0" lang="en-US" sz="1400" b="0" i="0" u="none" strike="noStrike" kern="0" cap="none" spc="-25" normalizeH="0" baseline="0" noProof="0" dirty="0" smtClean="0">
                <a:ln>
                  <a:noFill/>
                </a:ln>
                <a:solidFill>
                  <a:srgbClr val="85BB24"/>
                </a:solidFill>
                <a:effectLst/>
                <a:uLnTx/>
                <a:uFillTx/>
                <a:latin typeface="Calibri Light" panose="020F0302020204030204"/>
                <a:ea typeface="+mn-ea"/>
                <a:cs typeface="Calibri Light" panose="020F0302020204030204"/>
              </a:rPr>
              <a:t>,0 </a:t>
            </a:r>
            <a:r>
              <a:rPr kumimoji="0"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3" name="object 64"/>
          <p:cNvSpPr txBox="1"/>
          <p:nvPr/>
        </p:nvSpPr>
        <p:spPr>
          <a:xfrm>
            <a:off x="7538156" y="1578605"/>
            <a:ext cx="451126"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ru-RU" sz="1400" b="0" i="0" u="none" strike="noStrike" kern="0" cap="none" spc="-25" normalizeH="0" baseline="0" noProof="0" dirty="0" smtClean="0">
                <a:ln>
                  <a:noFill/>
                </a:ln>
                <a:solidFill>
                  <a:srgbClr val="85BB24"/>
                </a:solidFill>
                <a:effectLst/>
                <a:uLnTx/>
                <a:uFillTx/>
                <a:latin typeface="Calibri Light" panose="020F0302020204030204"/>
                <a:ea typeface="+mn-ea"/>
                <a:cs typeface="Calibri Light" panose="020F0302020204030204"/>
              </a:rPr>
              <a:t>16 </a:t>
            </a:r>
            <a:r>
              <a:rPr kumimoji="0" lang="en-US" sz="1400" b="0" i="0" u="none" strike="noStrike" kern="0" cap="none" spc="-25" normalizeH="0" baseline="0" noProof="0" dirty="0" smtClean="0">
                <a:ln>
                  <a:noFill/>
                </a:ln>
                <a:solidFill>
                  <a:srgbClr val="85BB24"/>
                </a:solidFill>
                <a:effectLst/>
                <a:uLnTx/>
                <a:uFillTx/>
                <a:latin typeface="Calibri Light" panose="020F0302020204030204"/>
                <a:ea typeface="+mn-ea"/>
                <a:cs typeface="Calibri Light" panose="020F0302020204030204"/>
              </a:rPr>
              <a:t> </a:t>
            </a:r>
            <a:r>
              <a:rPr kumimoji="0"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4" name="object 65"/>
          <p:cNvSpPr txBox="1"/>
          <p:nvPr/>
        </p:nvSpPr>
        <p:spPr>
          <a:xfrm>
            <a:off x="1749932" y="8408289"/>
            <a:ext cx="241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6%</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5" name="object 71"/>
          <p:cNvSpPr txBox="1"/>
          <p:nvPr/>
        </p:nvSpPr>
        <p:spPr>
          <a:xfrm>
            <a:off x="7592253" y="2316325"/>
            <a:ext cx="39317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lang="ru-RU" sz="1400" kern="0" spc="-25" dirty="0" smtClean="0">
                <a:solidFill>
                  <a:srgbClr val="85BB24"/>
                </a:solidFill>
                <a:latin typeface="Calibri Light" panose="020F0302020204030204"/>
                <a:cs typeface="Calibri Light" panose="020F0302020204030204"/>
              </a:rPr>
              <a:t>4</a:t>
            </a:r>
            <a:r>
              <a:rPr lang="en-US" sz="1400" kern="0" spc="-25" dirty="0" smtClean="0">
                <a:solidFill>
                  <a:srgbClr val="85BB24"/>
                </a:solidFill>
                <a:latin typeface="Calibri Light" panose="020F0302020204030204"/>
                <a:cs typeface="Calibri Light" panose="020F0302020204030204"/>
              </a:rPr>
              <a:t> </a:t>
            </a:r>
            <a:r>
              <a:rPr kumimoji="0" lang="en-US" sz="1400" b="0" i="0" u="none" strike="noStrike" kern="0" cap="none" spc="-25" normalizeH="0" baseline="0" noProof="0" dirty="0">
                <a:ln>
                  <a:noFill/>
                </a:ln>
                <a:solidFill>
                  <a:srgbClr val="85BB24"/>
                </a:solidFill>
                <a:effectLst/>
                <a:uLnTx/>
                <a:uFillTx/>
                <a:latin typeface="Calibri Light" panose="020F0302020204030204"/>
                <a:ea typeface="+mn-ea"/>
                <a:cs typeface="Calibri Light" panose="020F0302020204030204"/>
              </a:rPr>
              <a:t>%</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6" name="object 71"/>
          <p:cNvSpPr txBox="1"/>
          <p:nvPr/>
        </p:nvSpPr>
        <p:spPr>
          <a:xfrm>
            <a:off x="7533315" y="1964633"/>
            <a:ext cx="476246"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lang="ru-RU" sz="1400" kern="0" spc="-25" noProof="0" dirty="0" smtClean="0">
                <a:solidFill>
                  <a:srgbClr val="85BB24"/>
                </a:solidFill>
                <a:latin typeface="Calibri Light" panose="020F0302020204030204"/>
                <a:cs typeface="Calibri Light" panose="020F0302020204030204"/>
              </a:rPr>
              <a:t>12 </a:t>
            </a:r>
            <a:r>
              <a:rPr kumimoji="0" sz="1400" b="0" i="0" u="none" strike="noStrike" kern="0" cap="none" spc="-25" normalizeH="0" baseline="0" noProof="0" dirty="0" smtClean="0">
                <a:ln>
                  <a:noFill/>
                </a:ln>
                <a:solidFill>
                  <a:srgbClr val="85BB24"/>
                </a:solidFill>
                <a:effectLst/>
                <a:uLnTx/>
                <a:uFillTx/>
                <a:latin typeface="Calibri Light" panose="020F0302020204030204"/>
                <a:ea typeface="+mn-ea"/>
                <a:cs typeface="Calibri Light" panose="020F0302020204030204"/>
              </a:rPr>
              <a:t>%</a:t>
            </a:r>
            <a:endParaRPr kumimoji="0" sz="1400" b="0" i="0"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p:txBody>
      </p:sp>
      <p:sp>
        <p:nvSpPr>
          <p:cNvPr id="118" name="object 3"/>
          <p:cNvSpPr txBox="1"/>
          <p:nvPr/>
        </p:nvSpPr>
        <p:spPr>
          <a:xfrm>
            <a:off x="10331455" y="2629564"/>
            <a:ext cx="1840343" cy="34881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Investitsion ko'rsatkichlar :</a:t>
            </a:r>
          </a:p>
          <a:p>
            <a:pPr marL="12700" marR="0" lvl="0" indent="0" algn="ctr" defTabSz="914400" rtl="0" eaLnBrk="1" fontAlgn="auto" latinLnBrk="0" hangingPunct="1">
              <a:lnSpc>
                <a:spcPct val="100000"/>
              </a:lnSpc>
              <a:spcBef>
                <a:spcPts val="100"/>
              </a:spcBef>
              <a:spcAft>
                <a:spcPts val="0"/>
              </a:spcAft>
              <a:buClrTx/>
              <a:buSzTx/>
              <a:buFontTx/>
              <a:buNone/>
              <a:defRPr/>
            </a:pPr>
            <a:endParaRPr kumimoji="0" sz="900" b="0" i="0" u="none" strike="noStrike" kern="0" cap="none" spc="0" normalizeH="0" baseline="0" noProof="0" dirty="0">
              <a:ln>
                <a:noFill/>
              </a:ln>
              <a:solidFill>
                <a:sysClr val="windowText" lastClr="000000"/>
              </a:solidFill>
              <a:effectLst/>
              <a:uLnTx/>
              <a:uFillTx/>
              <a:latin typeface="Calibri" panose="020F0502020204030204"/>
              <a:ea typeface="+mn-ea"/>
              <a:cs typeface="Calibri" panose="020F0502020204030204"/>
            </a:endParaRPr>
          </a:p>
        </p:txBody>
      </p:sp>
      <p:sp>
        <p:nvSpPr>
          <p:cNvPr id="119" name="object 20"/>
          <p:cNvSpPr txBox="1"/>
          <p:nvPr/>
        </p:nvSpPr>
        <p:spPr>
          <a:xfrm>
            <a:off x="10402677" y="2960541"/>
            <a:ext cx="1841925" cy="1901161"/>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defRPr/>
            </a:pPr>
            <a:r>
              <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NPV, million AQSh dollari</a:t>
            </a:r>
            <a:r>
              <a:rPr kumimoji="0" lang="en-US" sz="11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2.7</a:t>
            </a:r>
            <a:endParaRPr kumimoji="0" lang="ru-RU"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IRR, </a:t>
            </a:r>
            <a:r>
              <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 </a:t>
            </a:r>
            <a:r>
              <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23,0 </a:t>
            </a:r>
            <a:r>
              <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a:t>
            </a: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EBITDA, % </a:t>
            </a:r>
            <a:r>
              <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a:t>
            </a:r>
            <a:r>
              <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39,0 </a:t>
            </a:r>
            <a:r>
              <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a:t>
            </a: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PI – 2 </a:t>
            </a:r>
            <a:r>
              <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55</a:t>
            </a: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endParaRPr>
          </a:p>
          <a:p>
            <a:pPr marL="12700" marR="38100" lvl="0" indent="0" algn="l" defTabSz="914400" rtl="0" eaLnBrk="1" fontAlgn="auto" latinLnBrk="0" hangingPunct="1">
              <a:lnSpc>
                <a:spcPct val="100000"/>
              </a:lnSpc>
              <a:spcBef>
                <a:spcPts val="95"/>
              </a:spcBef>
              <a:spcAft>
                <a:spcPts val="0"/>
              </a:spcAft>
              <a:buClrTx/>
              <a:buSzTx/>
              <a:buFontTx/>
              <a:buNone/>
              <a:defRPr/>
            </a:pPr>
            <a:r>
              <a:rPr kumimoji="0" lang="en-US" sz="11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DPP, yil - </a:t>
            </a:r>
            <a:r>
              <a:rPr lang="en-US" sz="1100" i="1" kern="0" dirty="0">
                <a:solidFill>
                  <a:sysClr val="windowText" lastClr="000000"/>
                </a:solidFill>
                <a:latin typeface="Calibri Light" panose="020F0302020204030204"/>
                <a:cs typeface="Calibri Light" panose="020F0302020204030204"/>
              </a:rPr>
              <a:t>4 </a:t>
            </a:r>
            <a:r>
              <a:rPr kumimoji="0" lang="en-US" sz="1200" b="0" i="1" u="none" strike="noStrike" kern="0" cap="none" spc="0" normalizeH="0" baseline="0" noProof="0" dirty="0">
                <a:ln>
                  <a:noFill/>
                </a:ln>
                <a:solidFill>
                  <a:sysClr val="windowText" lastClr="000000"/>
                </a:solidFill>
                <a:effectLst/>
                <a:uLnTx/>
                <a:uFillTx/>
                <a:latin typeface="Calibri Light" panose="020F0302020204030204"/>
                <a:ea typeface="+mn-ea"/>
                <a:cs typeface="Calibri Light" panose="020F0302020204030204"/>
              </a:rPr>
              <a:t>, 7</a:t>
            </a:r>
          </a:p>
          <a:p>
            <a:pPr marL="12700" marR="38100" lvl="0" indent="0" algn="l" defTabSz="914400" rtl="0" eaLnBrk="1" fontAlgn="auto" latinLnBrk="0" hangingPunct="1">
              <a:lnSpc>
                <a:spcPct val="100000"/>
              </a:lnSpc>
              <a:spcBef>
                <a:spcPts val="95"/>
              </a:spcBef>
              <a:spcAft>
                <a:spcPts val="0"/>
              </a:spcAft>
              <a:buClrTx/>
              <a:buSzTx/>
              <a:buFontTx/>
              <a:buNone/>
              <a:defRPr/>
            </a:pP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7" name="object 12"/>
          <p:cNvSpPr txBox="1"/>
          <p:nvPr/>
        </p:nvSpPr>
        <p:spPr>
          <a:xfrm>
            <a:off x="3349421" y="720720"/>
            <a:ext cx="2826772" cy="382905"/>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Yo`nalish:</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38100" lvl="0" indent="0" algn="l" defTabSz="914400" rtl="0" eaLnBrk="1" fontAlgn="auto" latinLnBrk="0" hangingPunct="1">
              <a:lnSpc>
                <a:spcPct val="100000"/>
              </a:lnSpc>
              <a:spcBef>
                <a:spcPts val="95"/>
              </a:spcBef>
              <a:spcAft>
                <a:spcPts val="0"/>
              </a:spcAft>
              <a:buClrTx/>
              <a:buSzTx/>
              <a:buFontTx/>
              <a:buNone/>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Xalq ta'limi</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92" name="Рисунок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94" name="object 14"/>
          <p:cNvSpPr txBox="1"/>
          <p:nvPr/>
        </p:nvSpPr>
        <p:spPr>
          <a:xfrm>
            <a:off x="109791" y="3218742"/>
            <a:ext cx="6035443" cy="1961434"/>
          </a:xfrm>
          <a:prstGeom prst="rect">
            <a:avLst/>
          </a:prstGeom>
        </p:spPr>
        <p:txBody>
          <a:bodyPr vert="horz" wrap="square" lIns="0" tIns="12065" rIns="0" bIns="0" rtlCol="0">
            <a:spAutoFit/>
          </a:bodyPr>
          <a:lstStyle/>
          <a:p>
            <a:pPr marL="12700" marR="7620" lvl="0" indent="0" algn="just" defTabSz="914400" rtl="0" eaLnBrk="1" fontAlgn="auto" latinLnBrk="0" hangingPunct="1">
              <a:lnSpc>
                <a:spcPts val="1160"/>
              </a:lnSpc>
              <a:spcBef>
                <a:spcPts val="195"/>
              </a:spcBef>
              <a:spcAft>
                <a:spcPts val="0"/>
              </a:spcAft>
              <a:buClrTx/>
              <a:buSzTx/>
              <a:buFontTx/>
              <a:buNone/>
              <a:tabLst>
                <a:tab pos="184785" algn="l"/>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Nima uchun ta'limga </a:t>
            </a:r>
            <a:r>
              <a:rPr kumimoji="0" lang="en-US" sz="1200" b="1" i="0" u="none" strike="noStrike" kern="1200" cap="none" spc="-1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sarmoya</a:t>
            </a: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1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kiritas</a:t>
            </a:r>
            <a:r>
              <a:rPr kumimoji="0" lang="uz-Latn-UZ"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h dolzarb</a:t>
            </a: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84150" marR="7620" lvl="0" indent="-171450" algn="just" defTabSz="914400" rtl="0" eaLnBrk="1" fontAlgn="auto" latinLnBrk="0" hangingPunct="1">
              <a:lnSpc>
                <a:spcPts val="1160"/>
              </a:lnSpc>
              <a:spcBef>
                <a:spcPts val="195"/>
              </a:spcBef>
              <a:spcAft>
                <a:spcPts val="0"/>
              </a:spcAft>
              <a:buClrTx/>
              <a:buSzTx/>
              <a:buFont typeface="Wingdings" panose="05000000000000000000" pitchFamily="2" charset="2"/>
              <a:buChar char="ü"/>
              <a:tabLst>
                <a:tab pos="184785" algn="l"/>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Uzoq muddatli foyda</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Ta'lim - kelajakka sarmoyadir va qanchalik ko'p odamlar sifatli ta'lim olsalar, iqtisodiyot va jamiyat shunchalik kuchli bo'ladi.</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4150" marR="7620" indent="-171450" algn="just">
              <a:lnSpc>
                <a:spcPts val="1160"/>
              </a:lnSpc>
              <a:spcBef>
                <a:spcPts val="195"/>
              </a:spcBef>
              <a:buFont typeface="Wingdings" panose="05000000000000000000" pitchFamily="2" charset="2"/>
              <a:buChar char="ü"/>
              <a:tabLst>
                <a:tab pos="184785" algn="l"/>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Tez to'lov. </a:t>
            </a:r>
            <a:r>
              <a:rPr lang="en-US" sz="1100" dirty="0">
                <a:solidFill>
                  <a:prstClr val="black"/>
                </a:solidFill>
                <a:latin typeface="Times New Roman" panose="02020603050405020304" pitchFamily="18" charset="0"/>
                <a:cs typeface="Times New Roman" panose="02020603050405020304" pitchFamily="18" charset="0"/>
              </a:rPr>
              <a:t>Yangi ta'lim loyihalari, an'anaviy loyihalardan farqli o'laroq, tezda mahsulotni yaratish bosqichidan birinchi sotuvga o'tadi.</a:t>
            </a:r>
            <a:endParaRPr lang="ru-RU" sz="1100" dirty="0">
              <a:solidFill>
                <a:prstClr val="black"/>
              </a:solidFill>
              <a:latin typeface="Times New Roman" panose="02020603050405020304" pitchFamily="18" charset="0"/>
              <a:cs typeface="Times New Roman" panose="02020603050405020304" pitchFamily="18" charset="0"/>
            </a:endParaRPr>
          </a:p>
          <a:p>
            <a:pPr marL="184150" marR="7620" lvl="0" indent="-171450" algn="just" defTabSz="914400" rtl="0" eaLnBrk="1" fontAlgn="auto" latinLnBrk="0" hangingPunct="1">
              <a:lnSpc>
                <a:spcPts val="1160"/>
              </a:lnSpc>
              <a:spcBef>
                <a:spcPts val="195"/>
              </a:spcBef>
              <a:spcAft>
                <a:spcPts val="0"/>
              </a:spcAft>
              <a:buClrTx/>
              <a:buSzTx/>
              <a:buFont typeface="Wingdings" panose="05000000000000000000" pitchFamily="2" charset="2"/>
              <a:buChar char="ü"/>
              <a:tabLst>
                <a:tab pos="184785" algn="l"/>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Shaxsiylashtirilgan ta'lim texnologiyalari.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Sun'iy intellekt bilan integratsiyalashgan texnologik ta'lim loyihalari tobora qimmatli bo'lib, o'rganishni har bir talaba uchun moslashtirish imkonini beradi.</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84150" marR="7620" indent="-171450" algn="just">
              <a:lnSpc>
                <a:spcPts val="1160"/>
              </a:lnSpc>
              <a:spcBef>
                <a:spcPts val="195"/>
              </a:spcBef>
              <a:buFont typeface="Wingdings" panose="05000000000000000000" pitchFamily="2" charset="2"/>
              <a:buChar char="ü"/>
              <a:tabLst>
                <a:tab pos="184785" algn="l"/>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Davlat </a:t>
            </a: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tomonidan</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qo'llab-quvvatlash</a:t>
            </a:r>
            <a:r>
              <a:rPr lang="en-US" sz="1100" i="1" dirty="0" smtClean="0">
                <a:solidFill>
                  <a:prstClr val="black"/>
                </a:solidFill>
                <a:latin typeface="Times New Roman" panose="02020603050405020304" pitchFamily="18" charset="0"/>
                <a:cs typeface="Times New Roman" panose="02020603050405020304" pitchFamily="18" charset="0"/>
              </a:rPr>
              <a:t>.</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Yaqin 3-4 yil </a:t>
            </a:r>
            <a:r>
              <a:rPr lang="en-US" sz="1100" dirty="0" err="1">
                <a:solidFill>
                  <a:prstClr val="black"/>
                </a:solidFill>
                <a:latin typeface="Times New Roman" panose="02020603050405020304" pitchFamily="18" charset="0"/>
                <a:cs typeface="Times New Roman" panose="02020603050405020304" pitchFamily="18" charset="0"/>
              </a:rPr>
              <a:t>ichida</a:t>
            </a:r>
            <a:r>
              <a:rPr lang="en-US" sz="1100" dirty="0">
                <a:solidFill>
                  <a:prstClr val="black"/>
                </a:solidFill>
                <a:latin typeface="Times New Roman" panose="02020603050405020304" pitchFamily="18" charset="0"/>
                <a:cs typeface="Times New Roman" panose="02020603050405020304" pitchFamily="18" charset="0"/>
              </a:rPr>
              <a:t> </a:t>
            </a:r>
            <a:r>
              <a:rPr lang="en-US" sz="1100" dirty="0" err="1" smtClean="0">
                <a:solidFill>
                  <a:prstClr val="black"/>
                </a:solidFill>
                <a:latin typeface="Times New Roman" panose="02020603050405020304" pitchFamily="18" charset="0"/>
                <a:cs typeface="Times New Roman" panose="02020603050405020304" pitchFamily="18" charset="0"/>
              </a:rPr>
              <a:t>Baliqch</a:t>
            </a:r>
            <a:r>
              <a:rPr lang="en-US" sz="1100" dirty="0" smtClean="0">
                <a:solidFill>
                  <a:prstClr val="black"/>
                </a:solidFill>
                <a:latin typeface="Times New Roman" panose="02020603050405020304" pitchFamily="18" charset="0"/>
                <a:cs typeface="Times New Roman" panose="02020603050405020304" pitchFamily="18" charset="0"/>
              </a:rPr>
              <a:t> </a:t>
            </a:r>
            <a:r>
              <a:rPr lang="en-US" sz="1100" dirty="0" err="1" smtClean="0">
                <a:solidFill>
                  <a:prstClr val="black"/>
                </a:solidFill>
                <a:latin typeface="Times New Roman" panose="02020603050405020304" pitchFamily="18" charset="0"/>
                <a:cs typeface="Times New Roman" panose="02020603050405020304" pitchFamily="18" charset="0"/>
              </a:rPr>
              <a:t>tumanida</a:t>
            </a:r>
            <a:r>
              <a:rPr lang="en-US" sz="1100" dirty="0" smtClean="0">
                <a:solidFill>
                  <a:prstClr val="black"/>
                </a:solidFill>
                <a:latin typeface="Times New Roman" panose="02020603050405020304" pitchFamily="18" charset="0"/>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bolalarning maktabgacha ta’lim bilan qamrab </a:t>
            </a:r>
            <a:r>
              <a:rPr lang="en-US" sz="1100" dirty="0" err="1">
                <a:solidFill>
                  <a:prstClr val="black"/>
                </a:solidFill>
                <a:latin typeface="Times New Roman" panose="02020603050405020304" pitchFamily="18" charset="0"/>
                <a:cs typeface="Times New Roman" panose="02020603050405020304" pitchFamily="18" charset="0"/>
              </a:rPr>
              <a:t>olinishini</a:t>
            </a:r>
            <a:r>
              <a:rPr lang="en-US" sz="1100" dirty="0">
                <a:solidFill>
                  <a:prstClr val="black"/>
                </a:solidFill>
                <a:latin typeface="Times New Roman" panose="02020603050405020304" pitchFamily="18" charset="0"/>
                <a:cs typeface="Times New Roman" panose="02020603050405020304" pitchFamily="18" charset="0"/>
              </a:rPr>
              <a:t> </a:t>
            </a:r>
            <a:r>
              <a:rPr lang="en-US" sz="1100" dirty="0" smtClean="0">
                <a:solidFill>
                  <a:prstClr val="black"/>
                </a:solidFill>
                <a:latin typeface="Times New Roman" panose="02020603050405020304" pitchFamily="18" charset="0"/>
                <a:cs typeface="Times New Roman" panose="02020603050405020304" pitchFamily="18" charset="0"/>
              </a:rPr>
              <a:t>100 </a:t>
            </a:r>
            <a:r>
              <a:rPr lang="en-US" sz="1100" dirty="0" err="1" smtClean="0">
                <a:solidFill>
                  <a:prstClr val="black"/>
                </a:solidFill>
                <a:latin typeface="Times New Roman" panose="02020603050405020304" pitchFamily="18" charset="0"/>
                <a:cs typeface="Times New Roman" panose="02020603050405020304" pitchFamily="18" charset="0"/>
              </a:rPr>
              <a:t>foizga</a:t>
            </a:r>
            <a:r>
              <a:rPr lang="en-US" sz="1100" dirty="0" smtClean="0">
                <a:solidFill>
                  <a:prstClr val="black"/>
                </a:solidFill>
                <a:latin typeface="Times New Roman" panose="02020603050405020304" pitchFamily="18" charset="0"/>
                <a:cs typeface="Times New Roman" panose="02020603050405020304" pitchFamily="18" charset="0"/>
              </a:rPr>
              <a:t> </a:t>
            </a:r>
            <a:r>
              <a:rPr lang="en-US" sz="1100" dirty="0" err="1">
                <a:solidFill>
                  <a:prstClr val="black"/>
                </a:solidFill>
                <a:latin typeface="Times New Roman" panose="02020603050405020304" pitchFamily="18" charset="0"/>
                <a:cs typeface="Times New Roman" panose="02020603050405020304" pitchFamily="18" charset="0"/>
              </a:rPr>
              <a:t>yetkazish</a:t>
            </a:r>
            <a:r>
              <a:rPr lang="en-US" sz="1100" dirty="0">
                <a:solidFill>
                  <a:prstClr val="black"/>
                </a:solidFill>
                <a:latin typeface="Times New Roman" panose="02020603050405020304" pitchFamily="18" charset="0"/>
                <a:cs typeface="Times New Roman" panose="02020603050405020304" pitchFamily="18" charset="0"/>
              </a:rPr>
              <a:t> rejalashtirilmoqda. Shu maqsadda xususiy sektorni jalb qilgan </a:t>
            </a:r>
            <a:r>
              <a:rPr lang="en-US" sz="1100" dirty="0" err="1">
                <a:solidFill>
                  <a:prstClr val="black"/>
                </a:solidFill>
                <a:latin typeface="Times New Roman" panose="02020603050405020304" pitchFamily="18" charset="0"/>
                <a:cs typeface="Times New Roman" panose="02020603050405020304" pitchFamily="18" charset="0"/>
              </a:rPr>
              <a:t>holda</a:t>
            </a:r>
            <a:r>
              <a:rPr lang="en-US" sz="1100" dirty="0">
                <a:solidFill>
                  <a:prstClr val="black"/>
                </a:solidFill>
                <a:latin typeface="Times New Roman" panose="02020603050405020304" pitchFamily="18" charset="0"/>
                <a:cs typeface="Times New Roman" panose="02020603050405020304" pitchFamily="18" charset="0"/>
              </a:rPr>
              <a:t> </a:t>
            </a:r>
            <a:r>
              <a:rPr lang="ru-RU" sz="1100" dirty="0" smtClean="0">
                <a:solidFill>
                  <a:prstClr val="black"/>
                </a:solidFill>
                <a:latin typeface="Times New Roman" panose="02020603050405020304" pitchFamily="18" charset="0"/>
                <a:cs typeface="Times New Roman" panose="02020603050405020304" pitchFamily="18" charset="0"/>
              </a:rPr>
              <a:t>0,5</a:t>
            </a:r>
            <a:r>
              <a:rPr lang="en-US" sz="1100" dirty="0" smtClean="0">
                <a:solidFill>
                  <a:prstClr val="black"/>
                </a:solidFill>
                <a:latin typeface="Times New Roman" panose="02020603050405020304" pitchFamily="18" charset="0"/>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ming o‘rinli bog‘chalar tashkil etish rejalashtirilgan. Shuningdek, </a:t>
            </a:r>
            <a:r>
              <a:rPr lang="en-US" sz="1100" dirty="0" err="1" smtClean="0">
                <a:solidFill>
                  <a:prstClr val="black"/>
                </a:solidFill>
                <a:latin typeface="Times New Roman" panose="02020603050405020304" pitchFamily="18" charset="0"/>
                <a:cs typeface="Times New Roman" panose="02020603050405020304" pitchFamily="18" charset="0"/>
              </a:rPr>
              <a:t>hududa</a:t>
            </a:r>
            <a:r>
              <a:rPr lang="en-US" sz="1100" dirty="0" smtClean="0">
                <a:solidFill>
                  <a:prstClr val="black"/>
                </a:solidFill>
                <a:latin typeface="Times New Roman" panose="02020603050405020304" pitchFamily="18" charset="0"/>
                <a:cs typeface="Times New Roman" panose="02020603050405020304" pitchFamily="18" charset="0"/>
              </a:rPr>
              <a:t> </a:t>
            </a:r>
            <a:r>
              <a:rPr lang="ru-RU" sz="1100" dirty="0" smtClean="0">
                <a:solidFill>
                  <a:prstClr val="black"/>
                </a:solidFill>
                <a:latin typeface="Times New Roman" panose="02020603050405020304" pitchFamily="18" charset="0"/>
                <a:cs typeface="Times New Roman" panose="02020603050405020304" pitchFamily="18" charset="0"/>
              </a:rPr>
              <a:t>1</a:t>
            </a:r>
            <a:r>
              <a:rPr lang="en-US" sz="1100" dirty="0" smtClean="0">
                <a:solidFill>
                  <a:prstClr val="black"/>
                </a:solidFill>
                <a:latin typeface="Times New Roman" panose="02020603050405020304" pitchFamily="18" charset="0"/>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ta zamonaviy </a:t>
            </a:r>
            <a:r>
              <a:rPr lang="en-US" sz="1100" dirty="0" err="1">
                <a:solidFill>
                  <a:prstClr val="black"/>
                </a:solidFill>
                <a:latin typeface="Times New Roman" panose="02020603050405020304" pitchFamily="18" charset="0"/>
                <a:cs typeface="Times New Roman" panose="02020603050405020304" pitchFamily="18" charset="0"/>
              </a:rPr>
              <a:t>maktabda</a:t>
            </a:r>
            <a:r>
              <a:rPr lang="en-US" sz="1100" dirty="0">
                <a:solidFill>
                  <a:prstClr val="black"/>
                </a:solidFill>
                <a:latin typeface="Times New Roman" panose="02020603050405020304" pitchFamily="18" charset="0"/>
                <a:cs typeface="Times New Roman" panose="02020603050405020304" pitchFamily="18" charset="0"/>
              </a:rPr>
              <a:t> </a:t>
            </a:r>
            <a:r>
              <a:rPr lang="en-US" sz="1100" dirty="0" err="1" smtClean="0">
                <a:solidFill>
                  <a:prstClr val="black"/>
                </a:solidFill>
                <a:latin typeface="Times New Roman" panose="02020603050405020304" pitchFamily="18" charset="0"/>
                <a:cs typeface="Times New Roman" panose="02020603050405020304" pitchFamily="18" charset="0"/>
              </a:rPr>
              <a:t>Xalqaro</a:t>
            </a:r>
            <a:r>
              <a:rPr lang="en-US" sz="1100" dirty="0" smtClean="0">
                <a:solidFill>
                  <a:prstClr val="black"/>
                </a:solidFill>
                <a:latin typeface="Times New Roman" panose="02020603050405020304" pitchFamily="18" charset="0"/>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moliya institutlari mablag‘larini jalb qilgan </a:t>
            </a:r>
            <a:r>
              <a:rPr lang="en-US" sz="1100" dirty="0" err="1">
                <a:solidFill>
                  <a:prstClr val="black"/>
                </a:solidFill>
                <a:latin typeface="Times New Roman" panose="02020603050405020304" pitchFamily="18" charset="0"/>
                <a:cs typeface="Times New Roman" panose="02020603050405020304" pitchFamily="18" charset="0"/>
              </a:rPr>
              <a:t>holda</a:t>
            </a:r>
            <a:r>
              <a:rPr lang="en-US" sz="1100" dirty="0">
                <a:solidFill>
                  <a:prstClr val="black"/>
                </a:solidFill>
                <a:latin typeface="Times New Roman" panose="02020603050405020304" pitchFamily="18" charset="0"/>
                <a:cs typeface="Times New Roman" panose="02020603050405020304" pitchFamily="18" charset="0"/>
              </a:rPr>
              <a:t> </a:t>
            </a:r>
            <a:r>
              <a:rPr lang="en-US" sz="1100" dirty="0" smtClean="0">
                <a:solidFill>
                  <a:prstClr val="black"/>
                </a:solidFill>
                <a:latin typeface="Times New Roman" panose="02020603050405020304" pitchFamily="18" charset="0"/>
                <a:cs typeface="Times New Roman" panose="02020603050405020304" pitchFamily="18" charset="0"/>
              </a:rPr>
              <a:t>2 </a:t>
            </a:r>
            <a:r>
              <a:rPr lang="en-US" sz="1100" dirty="0">
                <a:solidFill>
                  <a:prstClr val="black"/>
                </a:solidFill>
                <a:latin typeface="Times New Roman" panose="02020603050405020304" pitchFamily="18" charset="0"/>
                <a:cs typeface="Times New Roman" panose="02020603050405020304" pitchFamily="18" charset="0"/>
              </a:rPr>
              <a:t>mingta yangi o‘quvchi o‘rinlari tashkil etish </a:t>
            </a:r>
            <a:r>
              <a:rPr lang="en-US" sz="1100" dirty="0" err="1">
                <a:solidFill>
                  <a:prstClr val="black"/>
                </a:solidFill>
                <a:latin typeface="Times New Roman" panose="02020603050405020304" pitchFamily="18" charset="0"/>
                <a:cs typeface="Times New Roman" panose="02020603050405020304" pitchFamily="18" charset="0"/>
              </a:rPr>
              <a:t>rejalashtirilgan</a:t>
            </a:r>
            <a:r>
              <a:rPr lang="en-US" sz="1100" dirty="0" smtClean="0">
                <a:solidFill>
                  <a:prstClr val="black"/>
                </a:solidFill>
                <a:latin typeface="Times New Roman" panose="02020603050405020304" pitchFamily="18" charset="0"/>
                <a:cs typeface="Times New Roman" panose="02020603050405020304" pitchFamily="18" charset="0"/>
              </a:rPr>
              <a:t>.</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05" name="object 13"/>
          <p:cNvSpPr txBox="1"/>
          <p:nvPr/>
        </p:nvSpPr>
        <p:spPr>
          <a:xfrm>
            <a:off x="121779" y="5328251"/>
            <a:ext cx="6063123" cy="925253"/>
          </a:xfrm>
          <a:prstGeom prst="rect">
            <a:avLst/>
          </a:prstGeom>
        </p:spPr>
        <p:txBody>
          <a:bodyPr vert="horz" wrap="square" lIns="0" tIns="12065" rIns="0" bIns="0" rtlCol="0">
            <a:spAutoFit/>
          </a:bodyPr>
          <a:lstStyle/>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Talab</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Baliqchi</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tumanida</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8 </a:t>
            </a:r>
            <a:r>
              <a:rPr kumimoji="0" lang="en-US" sz="11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ming</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o‘quvchi </a:t>
            </a:r>
            <a:r>
              <a:rPr kumimoji="0" lang="en-US" sz="1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o‘rni</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tashkil</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etilishga</a:t>
            </a:r>
            <a:r>
              <a:rPr kumimoji="0" lang="en-US" sz="11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ehtiyoj</a:t>
            </a:r>
            <a:r>
              <a:rPr kumimoji="0" lang="en-US" sz="11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mavjud</a:t>
            </a:r>
            <a:r>
              <a:rPr lang="en-US" sz="1100" dirty="0" smtClean="0">
                <a:solidFill>
                  <a:prstClr val="black"/>
                </a:solidFill>
                <a:latin typeface="Times New Roman" panose="02020603050405020304" pitchFamily="18" charset="0"/>
                <a:cs typeface="Times New Roman" panose="02020603050405020304" pitchFamily="18" charset="0"/>
              </a:rPr>
              <a:t>.</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IB dasturi o‘zining yuqori darajadagi akademik tayyorgarligi, tanqidiy fikrlash va fanlararo yondashuvi bilan mashhur bo‘lib, yaratilayotgan maktab dunyoning eng yaxshi 50 ta universitetiga kirish kafolatlarini beradi, bu esa ta’lim bozorida ustunlik va ota-onalar va talabalar uchun qo‘shimcha ishonch yaratadi.</a:t>
            </a:r>
            <a:endParaRPr kumimoji="0" lang="ru-RU"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0" name="object 19"/>
          <p:cNvSpPr txBox="1"/>
          <p:nvPr/>
        </p:nvSpPr>
        <p:spPr>
          <a:xfrm>
            <a:off x="6486577" y="5380926"/>
            <a:ext cx="2650571" cy="1191545"/>
          </a:xfrm>
          <a:prstGeom prst="rect">
            <a:avLst/>
          </a:prstGeom>
        </p:spPr>
        <p:txBody>
          <a:bodyPr vert="horz" wrap="square" lIns="0" tIns="24130" rIns="0" bIns="0" rtlCol="0">
            <a:spAutoFit/>
          </a:bodyPr>
          <a:lstStyle/>
          <a:p>
            <a:pPr marR="38100" lvl="0" algn="just">
              <a:lnSpc>
                <a:spcPct val="92000"/>
              </a:lnSpc>
              <a:spcBef>
                <a:spcPts val="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Loyiha asoschisi va direktori</a:t>
            </a:r>
            <a:endParaRPr lang="ru-RU" sz="1100" dirty="0">
              <a:solidFill>
                <a:prstClr val="black"/>
              </a:solidFill>
              <a:latin typeface="Times New Roman" panose="02020603050405020304" pitchFamily="18" charset="0"/>
              <a:cs typeface="Times New Roman" panose="02020603050405020304" pitchFamily="18" charset="0"/>
            </a:endParaRPr>
          </a:p>
          <a:p>
            <a:pPr marR="38100" lvl="0">
              <a:lnSpc>
                <a:spcPct val="92000"/>
              </a:lnSpc>
              <a:spcBef>
                <a:spcPts val="95"/>
              </a:spcBef>
              <a:tabLst>
                <a:tab pos="184785" algn="l"/>
              </a:tabLst>
              <a:defRPr/>
            </a:pPr>
            <a:r>
              <a:rPr lang="en-US" sz="1100" dirty="0" err="1" smtClean="0">
                <a:solidFill>
                  <a:prstClr val="black"/>
                </a:solidFill>
                <a:latin typeface="Times New Roman" panose="02020603050405020304" pitchFamily="18" charset="0"/>
                <a:cs typeface="Times New Roman" panose="02020603050405020304" pitchFamily="18" charset="0"/>
              </a:rPr>
              <a:t>Baliqchi</a:t>
            </a:r>
            <a:r>
              <a:rPr lang="en-US" sz="1100" dirty="0" smtClean="0">
                <a:solidFill>
                  <a:prstClr val="black"/>
                </a:solidFill>
                <a:latin typeface="Times New Roman" panose="02020603050405020304" pitchFamily="18" charset="0"/>
                <a:cs typeface="Times New Roman" panose="02020603050405020304" pitchFamily="18" charset="0"/>
              </a:rPr>
              <a:t> </a:t>
            </a:r>
            <a:r>
              <a:rPr lang="en-US" sz="1100" dirty="0" err="1" smtClean="0">
                <a:solidFill>
                  <a:prstClr val="black"/>
                </a:solidFill>
                <a:latin typeface="Times New Roman" panose="02020603050405020304" pitchFamily="18" charset="0"/>
                <a:cs typeface="Times New Roman" panose="02020603050405020304" pitchFamily="18" charset="0"/>
              </a:rPr>
              <a:t>tuman</a:t>
            </a:r>
            <a:r>
              <a:rPr lang="en-US" sz="1100" dirty="0" smtClean="0">
                <a:solidFill>
                  <a:prstClr val="black"/>
                </a:solidFill>
                <a:latin typeface="Times New Roman" panose="02020603050405020304" pitchFamily="18" charset="0"/>
                <a:cs typeface="Times New Roman" panose="02020603050405020304" pitchFamily="18" charset="0"/>
              </a:rPr>
              <a:t> </a:t>
            </a:r>
            <a:r>
              <a:rPr lang="en-US" sz="1100" dirty="0" err="1" smtClean="0">
                <a:solidFill>
                  <a:prstClr val="black"/>
                </a:solidFill>
                <a:latin typeface="Times New Roman" panose="02020603050405020304" pitchFamily="18" charset="0"/>
                <a:cs typeface="Times New Roman" panose="02020603050405020304" pitchFamily="18" charset="0"/>
              </a:rPr>
              <a:t>Hokimligi</a:t>
            </a:r>
            <a:r>
              <a:rPr lang="en-US" sz="1100" dirty="0" smtClean="0">
                <a:solidFill>
                  <a:prstClr val="black"/>
                </a:solidFill>
                <a:latin typeface="Times New Roman" panose="02020603050405020304" pitchFamily="18" charset="0"/>
                <a:cs typeface="Times New Roman" panose="02020603050405020304" pitchFamily="18" charset="0"/>
              </a:rPr>
              <a:t> </a:t>
            </a: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Murojaat uchun tel.: +</a:t>
            </a:r>
            <a:r>
              <a:rPr lang="en-US" sz="1100" dirty="0" smtClean="0">
                <a:solidFill>
                  <a:prstClr val="black"/>
                </a:solidFill>
                <a:latin typeface="Times New Roman" panose="02020603050405020304" pitchFamily="18" charset="0"/>
                <a:cs typeface="Times New Roman" panose="02020603050405020304" pitchFamily="18" charset="0"/>
              </a:rPr>
              <a:t>998770127775</a:t>
            </a: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Elektron pochta: </a:t>
            </a:r>
            <a:r>
              <a:rPr lang="en-US" sz="1100" dirty="0" smtClean="0">
                <a:solidFill>
                  <a:prstClr val="black"/>
                </a:solidFill>
                <a:latin typeface="Times New Roman" panose="02020603050405020304" pitchFamily="18" charset="0"/>
                <a:cs typeface="Times New Roman" panose="02020603050405020304" pitchFamily="18" charset="0"/>
              </a:rPr>
              <a:t>baliqchi@gmail.com</a:t>
            </a: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endParaRPr lang="ru-RU" sz="1100" dirty="0">
              <a:solidFill>
                <a:prstClr val="black"/>
              </a:solidFill>
              <a:latin typeface="Times New Roman" panose="02020603050405020304" pitchFamily="18" charset="0"/>
              <a:cs typeface="Times New Roman" panose="02020603050405020304" pitchFamily="18" charset="0"/>
            </a:endParaRPr>
          </a:p>
          <a:p>
            <a:pPr marL="0" marR="38100" lvl="0" indent="0" algn="just" defTabSz="914400" rtl="0" eaLnBrk="1" fontAlgn="auto" latinLnBrk="0" hangingPunct="1">
              <a:lnSpc>
                <a:spcPct val="92000"/>
              </a:lnSpc>
              <a:spcBef>
                <a:spcPts val="95"/>
              </a:spcBef>
              <a:spcAft>
                <a:spcPts val="0"/>
              </a:spcAft>
              <a:buClrTx/>
              <a:buSzTx/>
              <a:buFontTx/>
              <a:buNone/>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https://mischool.uz</a:t>
            </a:r>
            <a:endParaRPr lang="ru-RU" sz="1100" dirty="0">
              <a:solidFill>
                <a:prstClr val="black"/>
              </a:solidFill>
              <a:latin typeface="Times New Roman" panose="02020603050405020304" pitchFamily="18" charset="0"/>
              <a:cs typeface="Times New Roman" panose="02020603050405020304" pitchFamily="18" charset="0"/>
            </a:endParaRPr>
          </a:p>
        </p:txBody>
      </p:sp>
      <p:pic>
        <p:nvPicPr>
          <p:cNvPr id="76" name="Picture 4"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136" y="805352"/>
            <a:ext cx="2978664" cy="174882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6"/>
          <a:stretch>
            <a:fillRect/>
          </a:stretch>
        </p:blipFill>
        <p:spPr>
          <a:xfrm>
            <a:off x="6319469" y="2912200"/>
            <a:ext cx="3982125" cy="1827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p:cNvSpPr txBox="1"/>
          <p:nvPr/>
        </p:nvSpPr>
        <p:spPr>
          <a:xfrm>
            <a:off x="2818443" y="239323"/>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Xalqaro logistika transport koridorlari</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Mozori </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Sharif</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Afg'oniston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Qashqar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 Abbos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Chaxbahar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Eron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Moskva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Latviya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Klaypeda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Kiev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Lvov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Peshovar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Qandiagash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Oqto'g'ay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Gamburg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Parij</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 </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 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Pokiston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p:cNvSpPr txBox="1"/>
          <p:nvPr/>
        </p:nvSpPr>
        <p:spPr>
          <a:xfrm>
            <a:off x="1921202" y="171249"/>
            <a:ext cx="10270798"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Toshkent va O‘zbekistonning boshqa aeroportlaridan havo </a:t>
            </a:r>
            <a:r>
              <a:rPr kumimoji="0" lang="en-US" sz="1800" b="0" i="0" u="none" strike="noStrike" kern="1200" cap="none" spc="0" normalizeH="0" baseline="0" noProof="0" dirty="0" err="1">
                <a:ln>
                  <a:noFill/>
                </a:ln>
                <a:solidFill>
                  <a:srgbClr val="00425F"/>
                </a:solidFill>
                <a:effectLst/>
                <a:uLnTx/>
                <a:uFillTx/>
                <a:latin typeface="Montserrat" pitchFamily="2" charset="-52"/>
                <a:ea typeface="+mn-ea"/>
                <a:cs typeface="+mn-cs"/>
              </a:rPr>
              <a:t>qatnovlari</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contrast="-40000"/>
                    </a14:imgEffect>
                    <a14:imgEffect>
                      <a14:sharpenSoften amount="5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p:cNvSpPr txBox="1"/>
          <p:nvPr/>
        </p:nvSpPr>
        <p:spPr>
          <a:xfrm>
            <a:off x="526774" y="4669054"/>
            <a:ext cx="3021769"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mamlakatdan </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kelgan sayyohlar uchun vizasiz sayohat</a:t>
            </a:r>
            <a:endParaRPr kumimoji="0" lang="ru-RU" sz="1050" b="1"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Oʻzbekiston aeroportida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ta turli aviakompaniyalar faoliyat koʻrsatmoqda</a:t>
            </a:r>
            <a:endParaRPr kumimoji="0" lang="ru-RU" sz="1050" b="1"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ta aeroport mavjud boʻlib </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ularning asosiylari Toshkent, Samarqand va Buxorodir.</a:t>
            </a:r>
          </a:p>
        </p:txBody>
      </p:sp>
      <p:sp>
        <p:nvSpPr>
          <p:cNvPr id="12" name="TextBox 11"/>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Nyu-York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550</Words>
  <Application>Microsoft Office PowerPoint</Application>
  <PresentationFormat>Произвольный</PresentationFormat>
  <Paragraphs>116</Paragraphs>
  <Slides>3</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3</vt:i4>
      </vt:variant>
    </vt:vector>
  </HeadingPairs>
  <TitlesOfParts>
    <vt:vector size="5" baseType="lpstr">
      <vt:lpstr>Тема Office</vt:lpstr>
      <vt:lpstr>Office Theme</vt:lpstr>
      <vt:lpstr>Xalqaro IB (International baccalaureate) standartlariga javob beradigan maktabni tashkil etish</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Расширение производства инфузионных растворов</dc:title>
  <dc:creator>Admin</dc:creator>
  <cp:lastModifiedBy>Пользователь Windows</cp:lastModifiedBy>
  <cp:revision>49</cp:revision>
  <dcterms:created xsi:type="dcterms:W3CDTF">2025-05-23T13:06:00Z</dcterms:created>
  <dcterms:modified xsi:type="dcterms:W3CDTF">2025-08-07T14:05:00Z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CE483E0E0BAF4796B2F097E45FDD9F60_13</vt:lpwstr>
  </property>
  <property fmtid="{D5CDD505-2E9C-101B-9397-08002B2CF9AE}" pid="3" name="KSOProductBuildVer">
    <vt:lpwstr>1049-12.2.0.21179</vt:lpwstr>
  </property>
</Properties>
</file>