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8" r:id="rId3"/>
    <p:sldId id="2147479664" r:id="rId4"/>
    <p:sldId id="21474796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75899017777414E-2"/>
          <c:y val="3.6438909138523677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(mln.$)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4'!$G$6:$P$6</c:f>
              <c:numCache>
                <c:formatCode>#\ ##0.0;[Red]\-#\ ##0.0</c:formatCode>
                <c:ptCount val="10"/>
                <c:pt idx="0">
                  <c:v>15.714478206349733</c:v>
                </c:pt>
                <c:pt idx="1">
                  <c:v>20.678057949166931</c:v>
                </c:pt>
                <c:pt idx="2">
                  <c:v>27.011811219740387</c:v>
                </c:pt>
                <c:pt idx="3">
                  <c:v>34.71573801807012</c:v>
                </c:pt>
                <c:pt idx="4">
                  <c:v>43.775777738882006</c:v>
                </c:pt>
                <c:pt idx="5">
                  <c:v>54.900421085283178</c:v>
                </c:pt>
                <c:pt idx="6">
                  <c:v>66.162849121048751</c:v>
                </c:pt>
                <c:pt idx="7">
                  <c:v>77.429514030501124</c:v>
                </c:pt>
                <c:pt idx="8">
                  <c:v>88.700415813640333</c:v>
                </c:pt>
                <c:pt idx="9">
                  <c:v>99.975554470466292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3-49E8-8B0B-BE96C2AB6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6361216"/>
        <c:axId val="66359680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6.9540050924872532E-2</c:v>
                </c:pt>
                <c:pt idx="1">
                  <c:v>0.11182345924624644</c:v>
                </c:pt>
                <c:pt idx="2">
                  <c:v>0.13316390034217074</c:v>
                </c:pt>
                <c:pt idx="3">
                  <c:v>0.14193104806965035</c:v>
                </c:pt>
                <c:pt idx="4">
                  <c:v>0.14871095861132305</c:v>
                </c:pt>
                <c:pt idx="5">
                  <c:v>0.15405316656411383</c:v>
                </c:pt>
                <c:pt idx="6">
                  <c:v>0.1758735587655211</c:v>
                </c:pt>
                <c:pt idx="7">
                  <c:v>0.17708651014300106</c:v>
                </c:pt>
                <c:pt idx="8">
                  <c:v>0.17708651014300117</c:v>
                </c:pt>
                <c:pt idx="9">
                  <c:v>0.17708651014300117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953-49E8-8B0B-BE96C2AB6D6D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-0.83379004795407641</c:v>
                </c:pt>
                <c:pt idx="1">
                  <c:v>-0.33657791547661353</c:v>
                </c:pt>
                <c:pt idx="2">
                  <c:v>-1.3118176616827792E-2</c:v>
                </c:pt>
                <c:pt idx="3">
                  <c:v>0.16682746768128998</c:v>
                </c:pt>
                <c:pt idx="4">
                  <c:v>0.27535235035981298</c:v>
                </c:pt>
                <c:pt idx="5">
                  <c:v>0.33972938057033608</c:v>
                </c:pt>
                <c:pt idx="6">
                  <c:v>0.38054311311605638</c:v>
                </c:pt>
                <c:pt idx="7">
                  <c:v>0.4046115621329649</c:v>
                </c:pt>
                <c:pt idx="8">
                  <c:v>0.41939599924689319</c:v>
                </c:pt>
                <c:pt idx="9">
                  <c:v>0.428772300642003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953-49E8-8B0B-BE96C2AB6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352192"/>
        <c:axId val="65074304"/>
      </c:lineChart>
      <c:catAx>
        <c:axId val="59352192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074304"/>
        <c:crosses val="autoZero"/>
        <c:auto val="0"/>
        <c:lblAlgn val="ctr"/>
        <c:lblOffset val="100"/>
        <c:noMultiLvlLbl val="0"/>
      </c:catAx>
      <c:valAx>
        <c:axId val="6507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352192"/>
        <c:crosses val="autoZero"/>
        <c:crossBetween val="between"/>
      </c:valAx>
      <c:valAx>
        <c:axId val="66359680"/>
        <c:scaling>
          <c:orientation val="minMax"/>
        </c:scaling>
        <c:delete val="0"/>
        <c:axPos val="r"/>
        <c:numFmt formatCode="#\ ##0.0;[Red]\-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361216"/>
        <c:crosses val="max"/>
        <c:crossBetween val="between"/>
      </c:valAx>
      <c:catAx>
        <c:axId val="66361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359680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6.6471575073734343E-2"/>
          <c:y val="7.9503074484051653E-2"/>
          <c:w val="0.53388216659825893"/>
          <c:h val="0.1917187427454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9EDB-AFD2-4EBE-88E7-13DE6005FB9A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85A9-1529-4BA8-8BF0-4F340FEB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EFAFD2-C17B-4598-AE2B-E22075F2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2DD395E-A6B2-4A83-B439-28DC787B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8E32CF-A81F-4239-A172-35F031FA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94BD91-8987-4F3B-B720-219B064B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00B22F-E058-41A3-BEE4-955D405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216706-BF42-4653-BEC5-D397EAC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DAD643-46E3-4532-AB9E-DD98E8DD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074BEF-870A-4F3D-A5B1-F5BE315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77D549-188E-4D29-BD00-0161FBA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A5E63C-648B-411B-BE67-53ABC80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8826D07-7143-4C99-AF8C-BA1F4BEB0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22D690B-04D3-4236-AE7F-5342F00BB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38D8E4-7823-4D68-B664-7FB0F50B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07D0E1-0368-4EAF-939A-C39AD578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0E670D-F270-40E7-B29F-0FB6152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1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94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16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5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07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828C7-AB24-40D8-987A-2B9C258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9D5F0E-7818-479B-A5F3-64F24C7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549646-3154-48DB-93CA-4F6A8409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25DFE7-4EA6-44C2-A35A-DCAFFBB1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7B4E1C-93E4-4D22-8D1F-56B8EB9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17158F-7562-4BDC-A2BE-C0A4877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0BE4C5-3667-4113-9E2F-12269802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8D45B4-C42F-4802-87B5-67C757D8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BAD9F1-E289-4622-84E3-7D80EBB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9248B-4272-4BDE-953A-925D7EA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E27C08-6A86-4780-AF75-D4CEBDE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44A1B8-7967-44FA-B72F-575552E3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9A8337-C58C-4094-9B66-B25D1D8A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7345B1-1944-410D-9BA0-D353C1E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DC0834-E0D8-49B6-886E-CA4CFD84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EB87767-D074-4633-8427-46970D8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CAF584-45E8-442F-B2B6-AE7278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A6105-A893-497A-AA5E-A6AC4367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6F51AA-5ADC-4274-A2EC-D6564D6A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9831528-6A9B-4E14-8EF9-FA138C8EE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8E01AB7-8962-40C5-9A50-62D89316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C848A3A-B1AF-49B4-855C-D20C369A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899A26E-7F89-439A-9A97-2A2F25F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CDA69C-C2D4-4CF2-A0CF-7FB13E90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2B5253-2840-4A33-8696-14551F0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D9BDC4-F2E8-4C5D-BE7D-C6BC6718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F14970C-F5F1-4A1D-8AFF-B4388806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EC363D-E763-4658-A86C-B5ABE19E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1DBD2A6-879B-497B-91DA-329A1C2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E833BC4-BD7B-4723-8876-AF927C29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0AE45E7-1FF8-4A50-9B19-55C76209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F4E89-6495-4813-B23A-978DE2B2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1C67C4-8FE5-468D-A478-65423B8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EA8C1B-D36C-49B7-820E-9974B5F5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87357A-7427-4DBE-A69F-701748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251667-E794-48CB-BC18-94B5B50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2EC16BD-5A80-4AF3-AA81-D7821F7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801939-4EAC-4BB1-A3D9-8E747DAA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A2FD596-DA03-42A1-9FFC-50322099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961C5C-0A7E-4C80-B051-2879A6E8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AE4358-05E2-49FC-AF14-4C37CC58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8A9280-7132-4605-809A-E01F5B18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F40CA5-60D3-4946-90B7-B6D110E7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42C22-03BE-44D1-8755-4E60B158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380F56-C001-4C9B-99AE-0FCD4288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465CC4-29C7-49C1-8B83-2036BDA4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C29ACB-2CD1-4602-A631-2B3DD8044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ECD7B9-4EDF-4BE9-BC95-B4812983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:a16="http://schemas.microsoft.com/office/drawing/2014/main" xmlns="" id="{FB11CBC9-585D-42D2-B06A-DDA077819F48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xmlns="" id="{611EA1AA-82DE-49FA-90E3-F7520BA3B146}"/>
              </a:ext>
            </a:extLst>
          </p:cNvPr>
          <p:cNvSpPr/>
          <p:nvPr/>
        </p:nvSpPr>
        <p:spPr>
          <a:xfrm>
            <a:off x="7476438" y="665978"/>
            <a:ext cx="4729999" cy="54742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xmlns="" id="{6F741F2C-0CB2-492A-8C2B-A10C87E6F558}"/>
              </a:ext>
            </a:extLst>
          </p:cNvPr>
          <p:cNvSpPr/>
          <p:nvPr/>
        </p:nvSpPr>
        <p:spPr>
          <a:xfrm>
            <a:off x="6227408" y="729595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Прибыльность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Joylashtirish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791" y="2782765"/>
            <a:ext cx="6010391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mahsuloti</a:t>
            </a:r>
            <a:endParaRPr kumimoji="0" lang="ru-RU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algn="just">
              <a:defRPr/>
            </a:pP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Ko`p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tarmoqli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xizmat</a:t>
            </a:r>
            <a:r>
              <a:rPr lang="uz-Cyrl-UZ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korsati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joyi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etilsa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zamonaviy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diyagnostika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asbob-uskunalarining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ohirgi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rusumdagilari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kelish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Ankologik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kassaliklarga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hamda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jarroxlik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amalyotlarini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o`tkazishga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77335" y="90912"/>
            <a:ext cx="9295604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en-US" sz="1800" b="1" kern="1200" dirty="0" smtClean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BALIQCHI TUMANIDA KO`P TARMOQLI TIBBIY XIZMAT KO`RSATISH SHIFOHONASI TASHKIL QIISH LOYIHASI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EYInterstate Light" panose="02000506000000020004" pitchFamily="2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EYInterstate Light" panose="02000506000000020004" pitchFamily="2" charset="0"/>
              </a:rPr>
            </a:br>
            <a:endParaRPr lang="ru-RU" sz="1600" dirty="0"/>
          </a:p>
        </p:txBody>
      </p:sp>
      <p:sp>
        <p:nvSpPr>
          <p:cNvPr id="12" name="object 12"/>
          <p:cNvSpPr txBox="1"/>
          <p:nvPr/>
        </p:nvSpPr>
        <p:spPr>
          <a:xfrm>
            <a:off x="3343753" y="1097905"/>
            <a:ext cx="2826772" cy="13664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maqsadi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Tuman</a:t>
            </a:r>
            <a:r>
              <a:rPr kumimoji="0" lang="en-US" sz="105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Vodiy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markazida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joylashgnligi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sababli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ko`p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tarmoqli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z-Cyrl-UZ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Tibbiy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xizmat</a:t>
            </a:r>
            <a:r>
              <a:rPr kumimoji="0" lang="uz-Cyrl-UZ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korsati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joyi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tashkil</a:t>
            </a:r>
            <a:r>
              <a:rPr kumimoji="0" lang="en-US" sz="105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etilsa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zamonaviy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diyagnostika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asbob-uskunalarining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ohirgi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rusumdagilari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kelish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Ankologik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kassaliklarga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hamda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jarroxlik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amalyotlarini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o`tkazishga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moslashtirilsa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aholisi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uchu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qulay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bo`lishi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rejalashirilgan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45862" y="732861"/>
            <a:ext cx="2654693" cy="532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Investitsion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taklif</a:t>
            </a:r>
            <a:endParaRPr kumimoji="0" lang="en-US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million AQSH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dollari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miqdorida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investitsiyalarni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talab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qiladi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shundan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80673" y="1385657"/>
            <a:ext cx="3040271" cy="70083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Tashabbuskorning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hissasi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 ($ 2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5,5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- 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 ($ 24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To’g’ridan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to’g’ri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investitsiyalar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0% ($ 50,0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17112" y="2096509"/>
            <a:ext cx="2644798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Loyihaning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yakuniy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moliyalashtirish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tuzilmasi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investorlar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bilan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muzokaralardan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so‘ng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aniqlanadi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:a16="http://schemas.microsoft.com/office/drawing/2014/main" xmlns="" id="{E1521A8E-BCDE-4664-9007-BE54805AFC0A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xmlns="" id="{218132CC-00E9-49E2-BCCC-C365196488DA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xmlns="" id="{0C093CB4-3A8B-4126-B92E-8C7DC71596E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xmlns="" id="{14BE9219-2DBF-4D18-A597-90BFAF6B4156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xmlns="" id="{8F0C2117-20B0-4C56-BA31-56193E324F59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xmlns="" id="{AFF8C797-20BB-4E57-9521-61BEE0F81E6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xmlns="" id="{0AB145DA-A9F9-40BB-8211-FA7711366237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xmlns="" id="{3B7F47E2-7F38-4156-BCE3-1E95DA619E9A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xmlns="" id="{15927E96-AAA0-474A-9FA9-2447BA040CDF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xmlns="" id="{C0313751-11C3-481E-9A04-4DC4891D5151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xmlns="" id="{EF5A0A32-9A13-442A-A999-68032C36605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xmlns="" id="{C995B3C8-34A0-45EC-926E-E5F0B1F42BDA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xmlns="" id="{AB7DD129-E92B-49DC-BA78-75F2D8F15C4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xmlns="" id="{D2A27CC3-AAD0-4828-B1E3-36EA90620956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xmlns="" id="{9C69FD9B-92D5-4066-88EE-5085BC118EA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:a16="http://schemas.microsoft.com/office/drawing/2014/main" xmlns="" id="{0034F18A-D61A-4BDD-9C38-E8B65BA92990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:a16="http://schemas.microsoft.com/office/drawing/2014/main" xmlns="" id="{053571CF-D8B1-4382-B6E9-905DEE2017AD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:a16="http://schemas.microsoft.com/office/drawing/2014/main" xmlns="" id="{509B5A41-4C3A-426F-AA62-4361C1B17175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Farg`ona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Vodiysi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endParaRPr kumimoji="0" lang="uz-Cyrl-UZ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:a16="http://schemas.microsoft.com/office/drawing/2014/main" xmlns="" id="{C75DE332-B883-4907-B721-5CC2AA593924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FF0000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xmlns="" id="{94B8DA3B-1EAD-4E49-AE4C-F35A8F9E27B4}"/>
              </a:ext>
            </a:extLst>
          </p:cNvPr>
          <p:cNvCxnSpPr>
            <a:cxnSpLocks/>
          </p:cNvCxnSpPr>
          <p:nvPr/>
        </p:nvCxnSpPr>
        <p:spPr>
          <a:xfrm rot="5400000">
            <a:off x="11538235" y="5414419"/>
            <a:ext cx="607002" cy="12064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:a16="http://schemas.microsoft.com/office/drawing/2014/main" xmlns="" id="{2281BDC4-47B3-4E88-9397-ED0CAFA5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780197"/>
              </p:ext>
            </p:extLst>
          </p:nvPr>
        </p:nvGraphicFramePr>
        <p:xfrm>
          <a:off x="9104632" y="6304133"/>
          <a:ext cx="1658933" cy="50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67">
                  <a:extLst>
                    <a:ext uri="{9D8B030D-6E8A-4147-A177-3AD203B41FA5}">
                      <a16:colId xmlns:a16="http://schemas.microsoft.com/office/drawing/2014/main" xmlns="" val="2785237355"/>
                    </a:ext>
                  </a:extLst>
                </a:gridCol>
                <a:gridCol w="772266">
                  <a:extLst>
                    <a:ext uri="{9D8B030D-6E8A-4147-A177-3AD203B41FA5}">
                      <a16:colId xmlns:a16="http://schemas.microsoft.com/office/drawing/2014/main" xmlns="" val="4039501386"/>
                    </a:ext>
                  </a:extLst>
                </a:gridCol>
              </a:tblGrid>
              <a:tr h="1861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88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Baliqchi</a:t>
                      </a:r>
                      <a:r>
                        <a:rPr kumimoji="0" lang="en-US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tumani</a:t>
                      </a:r>
                      <a:endParaRPr kumimoji="0" lang="uz-Cyrl-UZ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25F"/>
                        </a:solidFill>
                        <a:effectLst/>
                        <a:uLnTx/>
                        <a:uFillTx/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406664"/>
                  </a:ext>
                </a:extLst>
              </a:tr>
              <a:tr h="145546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err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Maydon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2 450 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744316"/>
                  </a:ext>
                </a:extLst>
              </a:tr>
              <a:tr h="175023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err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Aholi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17</a:t>
                      </a:r>
                      <a:r>
                        <a:rPr lang="ru-RU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million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:a16="http://schemas.microsoft.com/office/drawing/2014/main" xmlns="" id="{555331F9-0C93-4973-AB65-7B0FFD45DE0E}"/>
              </a:ext>
            </a:extLst>
          </p:cNvPr>
          <p:cNvSpPr txBox="1"/>
          <p:nvPr/>
        </p:nvSpPr>
        <p:spPr>
          <a:xfrm>
            <a:off x="10811619" y="6390177"/>
            <a:ext cx="1302886" cy="42062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Kerakli</a:t>
            </a:r>
            <a:r>
              <a:rPr kumimoji="0" lang="en-US" sz="900" b="1" i="0" u="none" strike="noStrike" kern="1200" cap="none" spc="-10" normalizeH="0" baseline="0" noProof="0" dirty="0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maydon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~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5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,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0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ha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xmlns="" id="{B156FD3C-999A-4717-AEA5-AC61148EAC7C}"/>
              </a:ext>
            </a:extLst>
          </p:cNvPr>
          <p:cNvSpPr txBox="1"/>
          <p:nvPr/>
        </p:nvSpPr>
        <p:spPr>
          <a:xfrm>
            <a:off x="6317311" y="4764077"/>
            <a:ext cx="2708084" cy="40716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Tashabbuskor</a:t>
            </a: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20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niqlanmoqda</a:t>
            </a:r>
            <a:r>
              <a:rPr kumimoji="0" lang="ru-RU" sz="12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2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xmlns="" id="{67C1D1AD-04DF-4EBE-AC9D-A63B2E50C4FD}"/>
              </a:ext>
            </a:extLst>
          </p:cNvPr>
          <p:cNvSpPr txBox="1"/>
          <p:nvPr/>
        </p:nvSpPr>
        <p:spPr>
          <a:xfrm>
            <a:off x="6305088" y="721651"/>
            <a:ext cx="2737360" cy="43665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Loyihaning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qiymati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endParaRPr kumimoji="0" lang="uz-Latn-UZ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Umumiy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–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US$ </a:t>
            </a:r>
            <a:r>
              <a:rPr kumimoji="0" lang="en-US" sz="14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100,0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xmlns="" id="{3945F02E-9FEA-4DED-9A27-7398B47D00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xmlns="" id="{4910919B-9B8E-4CB7-B2D9-4C57F4848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xmlns="" id="{C749A3E1-7077-4676-BF2E-2E7A51B2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xmlns="" id="{1C3FCF51-36F4-49ED-8173-AECECB223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xmlns="" id="{E73E3552-CA50-4B22-8713-02E912D3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:a16="http://schemas.microsoft.com/office/drawing/2014/main" xmlns="" id="{183838AC-2D71-4137-8151-C9EC7DFBE395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Bino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va</a:t>
            </a: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inshootlar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:a16="http://schemas.microsoft.com/office/drawing/2014/main" xmlns="" id="{E9C7CFC9-4173-4988-AFCD-2E8ED751FC1D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Uskunalar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:a16="http://schemas.microsoft.com/office/drawing/2014/main" xmlns="" id="{B060E5B8-E220-45D2-94FC-0C13C52B10B6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Aylanma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mablag‘lar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xmlns="" id="{9CEA84B5-577B-443F-AC6F-123B6CFF561F}"/>
              </a:ext>
            </a:extLst>
          </p:cNvPr>
          <p:cNvSpPr txBox="1"/>
          <p:nvPr/>
        </p:nvSpPr>
        <p:spPr>
          <a:xfrm>
            <a:off x="6825137" y="2307632"/>
            <a:ext cx="44718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spc="-1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Va</a:t>
            </a:r>
            <a:r>
              <a:rPr lang="en-US" sz="800" i="1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spc="-1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boshqalar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:a16="http://schemas.microsoft.com/office/drawing/2014/main" xmlns="" id="{37B717F3-0FBF-436C-9290-5F44E0852375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:a16="http://schemas.microsoft.com/office/drawing/2014/main" xmlns="" id="{979AC0AB-3F81-4471-A144-C136D370DF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:a16="http://schemas.microsoft.com/office/drawing/2014/main" xmlns="" id="{0D469C2C-07DD-4DAF-A339-9083C94DB76F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:a16="http://schemas.microsoft.com/office/drawing/2014/main" xmlns="" id="{77785AE7-86CE-4DF5-A53B-4A6F07A55A99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xmlns="" id="{E4D9C40B-2B2F-4DD1-9B72-743F3D6AEFDE}"/>
              </a:ext>
            </a:extLst>
          </p:cNvPr>
          <p:cNvSpPr txBox="1"/>
          <p:nvPr/>
        </p:nvSpPr>
        <p:spPr>
          <a:xfrm>
            <a:off x="8070181" y="1254270"/>
            <a:ext cx="92760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lang="en-US" sz="1200" i="1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58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,0</a:t>
            </a:r>
            <a:r>
              <a:rPr kumimoji="0" sz="1200" b="0" i="0" u="none" strike="noStrike" kern="0" cap="none" spc="-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xmlns="" id="{3324E5E5-2E10-4056-B4AE-5B42CD094A8D}"/>
              </a:ext>
            </a:extLst>
          </p:cNvPr>
          <p:cNvSpPr txBox="1"/>
          <p:nvPr/>
        </p:nvSpPr>
        <p:spPr>
          <a:xfrm>
            <a:off x="8068651" y="1606009"/>
            <a:ext cx="8534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$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3</a:t>
            </a:r>
            <a:r>
              <a:rPr lang="en-US" sz="1200" i="1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5,0</a:t>
            </a:r>
            <a:r>
              <a:rPr kumimoji="0" sz="1200" b="0" i="0" u="none" strike="noStrike" kern="0" cap="none" spc="-7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:a16="http://schemas.microsoft.com/office/drawing/2014/main" xmlns="" id="{D1DA2079-FA3A-4CCA-B6E0-1E240B48FA7A}"/>
              </a:ext>
            </a:extLst>
          </p:cNvPr>
          <p:cNvSpPr txBox="1"/>
          <p:nvPr/>
        </p:nvSpPr>
        <p:spPr>
          <a:xfrm>
            <a:off x="8038350" y="1987585"/>
            <a:ext cx="852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5,0</a:t>
            </a:r>
            <a:r>
              <a:rPr kumimoji="0" sz="1200" b="0" i="0" u="none" strike="noStrike" kern="0" cap="none" spc="-7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xmlns="" id="{8B126DFF-D70B-4294-B3A0-6F463923D92F}"/>
              </a:ext>
            </a:extLst>
          </p:cNvPr>
          <p:cNvSpPr txBox="1"/>
          <p:nvPr/>
        </p:nvSpPr>
        <p:spPr>
          <a:xfrm>
            <a:off x="8038350" y="2348032"/>
            <a:ext cx="92760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$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2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,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0</a:t>
            </a:r>
            <a:r>
              <a:rPr kumimoji="0" sz="1200" b="0" i="0" u="none" strike="noStrike" kern="0" cap="none" spc="-7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:a16="http://schemas.microsoft.com/office/drawing/2014/main" xmlns="" id="{1B88B62D-36E2-4E73-BBD7-41AFB9CD4D6B}"/>
              </a:ext>
            </a:extLst>
          </p:cNvPr>
          <p:cNvSpPr/>
          <p:nvPr/>
        </p:nvSpPr>
        <p:spPr>
          <a:xfrm>
            <a:off x="7450693" y="1209132"/>
            <a:ext cx="554702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:a16="http://schemas.microsoft.com/office/drawing/2014/main" xmlns="" id="{2BB9EF66-6298-4877-BCAB-9FB5CDE78E03}"/>
              </a:ext>
            </a:extLst>
          </p:cNvPr>
          <p:cNvSpPr/>
          <p:nvPr/>
        </p:nvSpPr>
        <p:spPr>
          <a:xfrm>
            <a:off x="7450692" y="1566650"/>
            <a:ext cx="554702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:a16="http://schemas.microsoft.com/office/drawing/2014/main" xmlns="" id="{37635608-354B-4F60-AFE5-A1ED3A28BDCF}"/>
              </a:ext>
            </a:extLst>
          </p:cNvPr>
          <p:cNvSpPr/>
          <p:nvPr/>
        </p:nvSpPr>
        <p:spPr>
          <a:xfrm>
            <a:off x="7464780" y="1929169"/>
            <a:ext cx="554701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xmlns="" id="{B3FD413A-65B2-4E16-88A2-F2D7F848DE0C}"/>
              </a:ext>
            </a:extLst>
          </p:cNvPr>
          <p:cNvSpPr/>
          <p:nvPr/>
        </p:nvSpPr>
        <p:spPr>
          <a:xfrm>
            <a:off x="7464780" y="2297073"/>
            <a:ext cx="530627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:a16="http://schemas.microsoft.com/office/drawing/2014/main" xmlns="" id="{3DB8E4E0-9D48-4A6F-8DD4-8F7A7E98F6B9}"/>
              </a:ext>
            </a:extLst>
          </p:cNvPr>
          <p:cNvSpPr txBox="1"/>
          <p:nvPr/>
        </p:nvSpPr>
        <p:spPr>
          <a:xfrm>
            <a:off x="7522559" y="1245928"/>
            <a:ext cx="499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58</a:t>
            </a: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:a16="http://schemas.microsoft.com/office/drawing/2014/main" xmlns="" id="{7E2E8E36-F74D-460C-9FC9-9C2F6F9F7A26}"/>
              </a:ext>
            </a:extLst>
          </p:cNvPr>
          <p:cNvSpPr txBox="1"/>
          <p:nvPr/>
        </p:nvSpPr>
        <p:spPr>
          <a:xfrm>
            <a:off x="7538156" y="1578605"/>
            <a:ext cx="451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:a16="http://schemas.microsoft.com/office/drawing/2014/main" xmlns="" id="{C7AAB253-9D2B-4520-A8BC-E36FB05C7476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:a16="http://schemas.microsoft.com/office/drawing/2014/main" xmlns="" id="{FFA76334-C049-47DF-9479-38253A3ADFA8}"/>
              </a:ext>
            </a:extLst>
          </p:cNvPr>
          <p:cNvSpPr txBox="1"/>
          <p:nvPr/>
        </p:nvSpPr>
        <p:spPr>
          <a:xfrm>
            <a:off x="7592253" y="2316325"/>
            <a:ext cx="3931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:a16="http://schemas.microsoft.com/office/drawing/2014/main" xmlns="" id="{44793C1F-D235-4FEA-BABC-39A813FAA3F4}"/>
              </a:ext>
            </a:extLst>
          </p:cNvPr>
          <p:cNvSpPr txBox="1"/>
          <p:nvPr/>
        </p:nvSpPr>
        <p:spPr>
          <a:xfrm>
            <a:off x="7562027" y="1964633"/>
            <a:ext cx="4475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pc="-25" dirty="0" smtClean="0">
                <a:solidFill>
                  <a:srgbClr val="85BB24"/>
                </a:solidFill>
                <a:latin typeface="Calibri Light"/>
                <a:cs typeface="Calibri Light"/>
              </a:rPr>
              <a:t>5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xmlns="" id="{7F3DB89C-8172-45BC-8427-B226ABFF11AD}"/>
              </a:ext>
            </a:extLst>
          </p:cNvPr>
          <p:cNvSpPr txBox="1"/>
          <p:nvPr/>
        </p:nvSpPr>
        <p:spPr>
          <a:xfrm>
            <a:off x="10415437" y="2560886"/>
            <a:ext cx="1763336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Investitsion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ko’rsatkichlar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:a16="http://schemas.microsoft.com/office/drawing/2014/main" xmlns="" id="{9BFAFE02-EFC6-49F5-AF0A-0A7F1A98B6D4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</a:t>
            </a:r>
            <a:r>
              <a:rPr lang="en-US" sz="11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r>
              <a:rPr kumimoji="0" lang="en-US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lang="ru-RU" sz="12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50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7,8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lang="ru-RU" sz="12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6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</a:t>
            </a:r>
            <a:r>
              <a:rPr lang="en-US" sz="11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yiliga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-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45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:a16="http://schemas.microsoft.com/office/drawing/2014/main" xmlns="" id="{9D0DF887-A79E-47DC-98FB-A54A4C7709D8}"/>
              </a:ext>
            </a:extLst>
          </p:cNvPr>
          <p:cNvSpPr txBox="1"/>
          <p:nvPr/>
        </p:nvSpPr>
        <p:spPr>
          <a:xfrm>
            <a:off x="3349421" y="720720"/>
            <a:ext cx="2826772" cy="3840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Tarmoq</a:t>
            </a:r>
            <a:endParaRPr kumimoji="0" lang="ru-RU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spc="-1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Sog`liqni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saqlash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B5F7CA23-E094-4345-8AD9-1DDD5074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xmlns="" id="{7B46E957-4C26-42B4-8DA3-9D55C1ADADC4}"/>
              </a:ext>
            </a:extLst>
          </p:cNvPr>
          <p:cNvSpPr txBox="1"/>
          <p:nvPr/>
        </p:nvSpPr>
        <p:spPr>
          <a:xfrm>
            <a:off x="109791" y="3513552"/>
            <a:ext cx="6035443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Soha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loyihalarining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jozibadorligi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nimada</a:t>
            </a: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Talabning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o‘sishi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Tibbiy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xizmat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korsatishni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jozibadorligini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oshirish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sohaning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yahshi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mutaxasislarini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jalb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qilish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Tibbiy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xizmat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Loyihani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amalga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oshirish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hududi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joyalashuvi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yahshiligi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obekitning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tomonidan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oqib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o`tkanligi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sababli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tabiyat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go`zalligi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Axoli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dam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olishi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uchun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`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ulay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shart-sharoit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borligi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Energiya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samaradorligini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oshirish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Ushbu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hudutda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amalga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oshirilsa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z-Cyrl-UZ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Qoda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daryo</a:t>
            </a:r>
            <a:r>
              <a:rPr kumimoji="0" lang="uz-Cyrl-UZ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qirg`oqlarida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z-Cyrl-UZ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Kichik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GES</a:t>
            </a:r>
            <a:r>
              <a:rPr kumimoji="0" lang="uz-Cyrl-UZ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qurish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imkoni</a:t>
            </a:r>
            <a:r>
              <a:rPr kumimoji="0" lang="en-US" sz="11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mavjudligi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yashil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energiyadan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samarali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foydalanish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imkonini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beradi</a:t>
            </a:r>
            <a:endParaRPr lang="en-US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xmlns="" id="{F693A2C5-FD3C-4EE9-AA4D-BA4F98EE6A3C}"/>
              </a:ext>
            </a:extLst>
          </p:cNvPr>
          <p:cNvSpPr txBox="1"/>
          <p:nvPr/>
        </p:nvSpPr>
        <p:spPr>
          <a:xfrm>
            <a:off x="152367" y="4994040"/>
            <a:ext cx="2435712" cy="17459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Talab</a:t>
            </a:r>
            <a:endParaRPr kumimoji="0" lang="ru-RU" sz="12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7620" lvl="0" algn="just">
              <a:spcBef>
                <a:spcPts val="195"/>
              </a:spcBef>
              <a:tabLst>
                <a:tab pos="184785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Markazi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Osiyoda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zich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joylashga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bolib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mln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aholi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yashab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istiqomad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qiladi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soxa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yahshi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rivojlanga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Respublika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markazidagi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shifohonalarga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vodiy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qatnovini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kamaytirish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hamda</a:t>
            </a:r>
            <a:r>
              <a:rPr lang="en-US" sz="11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o`p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tarmoqli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xizmat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korsati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joyi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etilsa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zamonaviy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tibbiy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diyagnostika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asbob-uskunalari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jarrohlik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amalyotlari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o`tkazish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zoyi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etish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6" name="Диаграмма 75">
            <a:extLst>
              <a:ext uri="{FF2B5EF4-FFF2-40B4-BE49-F238E27FC236}">
                <a16:creationId xmlns:a16="http://schemas.microsoft.com/office/drawing/2014/main" xmlns="" id="{1F9D5ED0-D7BC-4BD0-9013-AFB5365C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991564"/>
              </p:ext>
            </p:extLst>
          </p:nvPr>
        </p:nvGraphicFramePr>
        <p:xfrm>
          <a:off x="6317310" y="2886938"/>
          <a:ext cx="4055183" cy="18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3" name="Picture 6">
            <a:extLst>
              <a:ext uri="{FF2B5EF4-FFF2-40B4-BE49-F238E27FC236}">
                <a16:creationId xmlns:a16="http://schemas.microsoft.com/office/drawing/2014/main" xmlns="" id="{EAEB66B9-99AD-DB77-9B2D-629638231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91" y="799995"/>
            <a:ext cx="3155923" cy="18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3200" y="4861701"/>
            <a:ext cx="3376982" cy="1715231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5927" y="5238255"/>
            <a:ext cx="2669467" cy="15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xmlns="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Xalqaro transport logistika yo‘laklari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xmlns="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xmlns="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xmlns="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xmlns="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xmlns="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xmlns="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xmlns="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xmlns="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xmlns="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xmlns="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xmlns="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xmlns="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xmlns="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xmlns="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xmlns="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xmlns="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xmlns="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xmlns="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xmlns="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xmlns="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xmlns="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xmlns="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xmlns="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xmlns="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xmlns="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xmlns="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xmlns="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xmlns="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xmlns="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xmlns="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xmlns="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xmlns="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xmlns="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xmlns="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xmlns="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xmlns="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xmlns="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xmlns="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xmlns="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xmlns="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xmlns="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xmlns="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xmlns="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Toshkent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O‘zbekistonning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boshqa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aeroportlaridan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aviaqatnovlar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9DAA6C-90D4-4986-A493-7B42BDDC3732}"/>
              </a:ext>
            </a:extLst>
          </p:cNvPr>
          <p:cNvSpPr txBox="1"/>
          <p:nvPr/>
        </p:nvSpPr>
        <p:spPr>
          <a:xfrm>
            <a:off x="526774" y="4508795"/>
            <a:ext cx="2702987" cy="170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Dunyoning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davlatidan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kelgan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sayyohlar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uchun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vizasiz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rejim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O‘zbekiston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aeroportida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turli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aviakompaniya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faoliyat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yuritmoqda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Mamlakat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bo‘ylab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mavjud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bo‘lib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,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ularning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asosiylari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Toshkent, Samarqand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va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Buxoro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shaharlaridir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398</Words>
  <Application>Microsoft Office PowerPoint</Application>
  <PresentationFormat>Произвольный</PresentationFormat>
  <Paragraphs>105</Paragraphs>
  <Slides>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5" baseType="lpstr">
      <vt:lpstr>Тема Office</vt:lpstr>
      <vt:lpstr>Office Theme</vt:lpstr>
      <vt:lpstr>BALIQCHI TUMANIDA KO`P TARMOQLI TIBBIY XIZMAT KO`RSATISH SHIFOHONASI TASHKIL QIISH LOYIHASI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производства инфузионных растворов</dc:title>
  <dc:creator>Admin</dc:creator>
  <cp:lastModifiedBy>Пользователь Windows</cp:lastModifiedBy>
  <cp:revision>28</cp:revision>
  <dcterms:created xsi:type="dcterms:W3CDTF">2025-05-23T13:06:22Z</dcterms:created>
  <dcterms:modified xsi:type="dcterms:W3CDTF">2025-08-07T14:21:02Z</dcterms:modified>
</cp:coreProperties>
</file>