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-28091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87440" y="41186"/>
            <a:ext cx="9547707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Zamonaviy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in vitro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texnologiyalaridan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foydalangan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holda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daraxt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va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buta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ko‘chatlarini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yetishtirish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3004378" y="757636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Sanoat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64547" y="3822760"/>
            <a:ext cx="156734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Eksplantni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tanlash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maxsus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sharoitda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parvarish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qilish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46114" y="3806911"/>
            <a:ext cx="134476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defRPr/>
            </a:pP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ko'chatning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yangi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kurtaklari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shakllanishi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44359" y="3874102"/>
            <a:ext cx="1133555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Ko'chatlarning</a:t>
            </a: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moslashuvi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590472" y="3793910"/>
            <a:ext cx="126227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yerga</a:t>
            </a: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ko'chat</a:t>
            </a: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ekish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lvl="0">
              <a:spcBef>
                <a:spcPts val="890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Texnologik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jarayon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00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ko'rsatkichlari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081441" y="1870770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1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Quvvati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Investitsion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ehtiyoj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Mahalliy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bozor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– 80%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Eksport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– 20%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joyi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16736"/>
              </p:ext>
            </p:extLst>
          </p:nvPr>
        </p:nvGraphicFramePr>
        <p:xfrm>
          <a:off x="8952010" y="5994173"/>
          <a:ext cx="1318255" cy="72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Buxorovil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.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Maydoni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39 400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Aholi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,0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500999" y="472819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Buxoro</a:t>
            </a: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endParaRPr lang="ru-RU" sz="8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67" name="Connector: Elbow 26">
            <a:extLst>
              <a:ext uri="{FF2B5EF4-FFF2-40B4-BE49-F238E27FC236}">
                <a16:creationId xmlns:a16="http://schemas.microsoft.com/office/drawing/2014/main" id="{11F42D09-B942-4DD6-958A-0B08F83264E2}"/>
              </a:ext>
            </a:extLst>
          </p:cNvPr>
          <p:cNvCxnSpPr>
            <a:cxnSpLocks/>
          </p:cNvCxnSpPr>
          <p:nvPr/>
        </p:nvCxnSpPr>
        <p:spPr>
          <a:xfrm rot="5400000">
            <a:off x="10253151" y="5379788"/>
            <a:ext cx="1067351" cy="392708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Oyiha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qiymati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706766" y="4567123"/>
            <a:ext cx="2644797" cy="8386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Tashabuskori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lvl="0">
              <a:spcBef>
                <a:spcPts val="100"/>
              </a:spcBef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O '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zbekiston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Respublikasi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ekologiya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atrof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muhitni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muhofaza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qilish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iqlim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o'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zgarishi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vazirligi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746611" y="5520498"/>
            <a:ext cx="2644798" cy="123392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uz-Latn-UZ" sz="1000" spc="-25" dirty="0">
                <a:solidFill>
                  <a:srgbClr val="00425F"/>
                </a:solidFill>
                <a:latin typeface="Montserrat" pitchFamily="2" charset="-52"/>
              </a:rPr>
              <a:t>Bukhoro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hududiy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ekologiya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boshqarmasi</a:t>
            </a:r>
            <a:endParaRPr lang="en-US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Bu</a:t>
            </a:r>
            <a:r>
              <a:rPr lang="uz-Latn-UZ" sz="1000" spc="-25" dirty="0">
                <a:solidFill>
                  <a:srgbClr val="00425F"/>
                </a:solidFill>
                <a:latin typeface="Montserrat" pitchFamily="2" charset="-52"/>
              </a:rPr>
              <a:t>kh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oro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sh. I.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Karimov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ko’ch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3-uy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.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info@buxor.uz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  http://gov.uz/eco</a:t>
            </a: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3092613" y="1591108"/>
            <a:ext cx="2179174" cy="94910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Zamonaviy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in-vitro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texnologiyalari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asosida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sog‘lom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sifatli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virussiz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daraxt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buta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ko‘chatlarini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yetishtirish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keyinchalik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Latn-UZ" sz="900" spc="-10" dirty="0">
                <a:solidFill>
                  <a:srgbClr val="00425F"/>
                </a:solidFill>
                <a:latin typeface="Montserrat" pitchFamily="2" charset="-52"/>
              </a:rPr>
              <a:t>Bukhoro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Latn-UZ" sz="900" spc="-10" dirty="0">
                <a:solidFill>
                  <a:srgbClr val="00425F"/>
                </a:solidFill>
                <a:latin typeface="Montserrat" pitchFamily="2" charset="-52"/>
              </a:rPr>
              <a:t>viloyati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butun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O‘zbekiston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hududiga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sotish</a:t>
            </a:r>
            <a:endParaRPr lang="en-US" sz="9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14094" y="2940632"/>
            <a:ext cx="5186604" cy="115416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o’sish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tezligi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—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bitta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asl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namunadan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minglab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o'simliklarni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olish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imkoniyati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Bu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kamdan-kam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uchraydigan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qiymatli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yoki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ko'payish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qiyin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bo'lgan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turlar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muhim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agar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falokat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yoki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kasalliklardan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keyin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populyatsiyani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zudlik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bilan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tiklash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zarur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bo'lsa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Genetik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xillik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- 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vitro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ko'chatlar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asl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o'simlikning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genetik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jihatdan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xil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nusxalari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bo'lib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hosildorlik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o'sish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tezligida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darajadagi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xillikni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ta'minlaydi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3126822" y="950508"/>
            <a:ext cx="1896029" cy="18825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Qishloq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xo‘jaligi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3016725" y="1252640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Liyiha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maqsadi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110186" y="2743880"/>
            <a:ext cx="213269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525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Loyihaning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afzalliklari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110186" y="4356913"/>
            <a:ext cx="5186604" cy="55053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2025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bozor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hajmi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32,11 milliard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AQSh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dollarini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tashkil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etadi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Bozor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2034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kelib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68,57 milliard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AQSh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dollariga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yetishi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kutilmoqda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bu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esa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CAGR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darajasida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2025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2034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yilgacha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8,80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112632" y="4129096"/>
            <a:ext cx="1063902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noProof="0" dirty="0" err="1">
                <a:solidFill>
                  <a:srgbClr val="5BC4BF"/>
                </a:solidFill>
                <a:latin typeface="Montserrat" pitchFamily="2" charset="-52"/>
              </a:rPr>
              <a:t>Bozor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8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000" b="0" i="0" u="none" strike="noStrike" kern="1200" cap="none" spc="-6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ish</a:t>
            </a: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1000" spc="-6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o‘rni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Loyihaning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o‘zini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oqlash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muddati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5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yil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535715" y="142168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lang="ru-RU" sz="100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00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ru-RU" sz="100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100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319" y="135585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4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79637" y="2022851"/>
            <a:ext cx="2024674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40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ming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dona</a:t>
            </a:r>
            <a:endParaRPr kumimoji="0" lang="ru-RU" sz="1000" b="0" i="0" u="none" strike="noStrike" kern="1200" cap="none" spc="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Mevali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daraxt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buta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ko'chatlari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13C4B02-998E-4773-81A0-67175D2D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" y="792301"/>
            <a:ext cx="2935541" cy="19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bject 10">
            <a:extLst>
              <a:ext uri="{FF2B5EF4-FFF2-40B4-BE49-F238E27FC236}">
                <a16:creationId xmlns:a16="http://schemas.microsoft.com/office/drawing/2014/main" id="{AE4D7468-5A3C-4F21-97FB-B4BB19F9F357}"/>
              </a:ext>
            </a:extLst>
          </p:cNvPr>
          <p:cNvSpPr txBox="1"/>
          <p:nvPr/>
        </p:nvSpPr>
        <p:spPr>
          <a:xfrm>
            <a:off x="110186" y="4897196"/>
            <a:ext cx="3278211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525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Loyihalar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uchun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imtiyozlar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va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maqsadli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yordam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298646EF-B467-4CAE-B80D-D4FD3835B7DA}"/>
              </a:ext>
            </a:extLst>
          </p:cNvPr>
          <p:cNvSpPr txBox="1"/>
          <p:nvPr/>
        </p:nvSpPr>
        <p:spPr>
          <a:xfrm>
            <a:off x="114094" y="5279351"/>
            <a:ext cx="5186604" cy="156183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Subsidiyalar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in-vitro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usulida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dalalar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chetiga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ekilgan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ko‘chatlarni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sotib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xarajatlarining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50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miqdorida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lekin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mevali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ko‘chatning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har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ildizpoyasi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25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so‘mdan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ko‘p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bo‘lmagan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miqdorda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beriladi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Suv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ta’minoti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kreditlar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qarz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oluvchilarning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bank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kartalariga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nasos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quvurlarni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o‘rnatish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xarajatlarining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50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foizidan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ko‘p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bo‘lmagan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qismini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12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muddatga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shu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jumladan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6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oygacha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imtiyozli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davrga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Markaziy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bankning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bazaviy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stavkasidan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bo‘lgan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stavkada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kreditlash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yo‘li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bilan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ajratiladi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Quritish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sexlari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sovuq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kameralar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sotib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84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muddatga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shu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jumladan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36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oygacha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imtiyozli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davr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bilan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yillik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stavkada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50 milliard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so‘m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ajratish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626375-EE83-4AB3-B807-C06E91BE6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520" y="6285097"/>
            <a:ext cx="219106" cy="1714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B09101-205D-4BDF-AAA9-C0492087FC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4406" y="5955050"/>
            <a:ext cx="133369" cy="2000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34D7BC-DADC-4DEB-BCEB-F0F71A6F6E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0126" y="6526746"/>
            <a:ext cx="209579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Xalqaro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logistika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transport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koridorlari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Toshkent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Oʻzbekistonning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boshqa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aeroportlaridan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havo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qatnovlari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651" y="1024587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mamlakatdan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kelgan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sayyohlar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uchun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vizasiz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siyosat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Oʻzbekiston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aeroportida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ta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tashuvchining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turli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yoʻnalishlari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mavjud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503</Words>
  <Application>Microsoft Office PowerPoint</Application>
  <PresentationFormat>Широкоэкранный</PresentationFormat>
  <Paragraphs>97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dcterms:created xsi:type="dcterms:W3CDTF">2025-06-26T10:47:44Z</dcterms:created>
  <dcterms:modified xsi:type="dcterms:W3CDTF">2025-07-08T06:26:25Z</dcterms:modified>
</cp:coreProperties>
</file>