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6"/>
  </p:notesMasterIdLst>
  <p:sldIdLst>
    <p:sldId id="16773236" r:id="rId3"/>
    <p:sldId id="16773232" r:id="rId4"/>
    <p:sldId id="16773233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5A2EC-5008-4850-8343-E5B8FEE690CB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4F5C7-0864-4281-A90C-834EA8AE3E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EF390C-A412-4CF3-8E94-8E49E10987F8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BAB6C-2BFB-492E-9CD6-66481D5F01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847576" y="2005583"/>
            <a:ext cx="344805" cy="1278890"/>
          </a:xfrm>
          <a:custGeom>
            <a:avLst/>
            <a:gdLst/>
            <a:ahLst/>
            <a:cxnLst/>
            <a:rect l="l" t="t" r="r" b="b"/>
            <a:pathLst>
              <a:path w="344804" h="1278889">
                <a:moveTo>
                  <a:pt x="344424" y="0"/>
                </a:moveTo>
                <a:lnTo>
                  <a:pt x="151638" y="0"/>
                </a:lnTo>
                <a:lnTo>
                  <a:pt x="103729" y="8084"/>
                </a:lnTo>
                <a:lnTo>
                  <a:pt x="62106" y="30597"/>
                </a:lnTo>
                <a:lnTo>
                  <a:pt x="29272" y="64931"/>
                </a:lnTo>
                <a:lnTo>
                  <a:pt x="7735" y="108476"/>
                </a:lnTo>
                <a:lnTo>
                  <a:pt x="0" y="158623"/>
                </a:lnTo>
                <a:lnTo>
                  <a:pt x="0" y="1120013"/>
                </a:lnTo>
                <a:lnTo>
                  <a:pt x="7735" y="1170159"/>
                </a:lnTo>
                <a:lnTo>
                  <a:pt x="29272" y="1213704"/>
                </a:lnTo>
                <a:lnTo>
                  <a:pt x="62106" y="1248038"/>
                </a:lnTo>
                <a:lnTo>
                  <a:pt x="103729" y="1270551"/>
                </a:lnTo>
                <a:lnTo>
                  <a:pt x="151638" y="1278636"/>
                </a:lnTo>
                <a:lnTo>
                  <a:pt x="344424" y="1278636"/>
                </a:lnTo>
                <a:lnTo>
                  <a:pt x="344424" y="0"/>
                </a:lnTo>
                <a:close/>
              </a:path>
            </a:pathLst>
          </a:custGeom>
          <a:solidFill>
            <a:srgbClr val="43A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9609" y="827989"/>
            <a:ext cx="6292850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chemeClr val="bg1"/>
            </a:gs>
            <a:gs pos="100000">
              <a:schemeClr val="bg1"/>
            </a:gs>
            <a:gs pos="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7"/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object 7"/>
          <p:cNvSpPr/>
          <p:nvPr/>
        </p:nvSpPr>
        <p:spPr>
          <a:xfrm>
            <a:off x="0" y="-7620"/>
            <a:ext cx="12206605" cy="728980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BBFBFD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9" name="object 3"/>
          <p:cNvSpPr/>
          <p:nvPr/>
        </p:nvSpPr>
        <p:spPr>
          <a:xfrm>
            <a:off x="6236239" y="831115"/>
            <a:ext cx="5942582" cy="6136105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ln w="9525" cap="flat" cmpd="sng" algn="ctr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7030" y="2659314"/>
            <a:ext cx="3244823" cy="34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Daromadlilik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82100" y="4775835"/>
            <a:ext cx="123253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Joriy etish hududi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4084" y="2401382"/>
            <a:ext cx="6010391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Loyiha mahsuloti</a:t>
            </a: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25-125 ming tonna (15,6-78,1 million AQSh dollari) paxta xom ashyosi va yiliga qariyb 70 million metr tomchilatib sug'orish shlanglari.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665220" y="166370"/>
            <a:ext cx="7127240" cy="449580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 algn="ctr">
              <a:spcBef>
                <a:spcPts val="105"/>
              </a:spcBef>
            </a:pPr>
            <a:r>
              <a:rPr lang="en-US" altLang="en-US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Tuproq ostidan tomchilatib sug’orish tizimi loyihasi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380054" y="1220545"/>
            <a:ext cx="2826772" cy="115252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Loyihaning maqsadi</a:t>
            </a:r>
            <a:endParaRPr kumimoji="0" lang="ru-RU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810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Loyiha, o</a:t>
            </a:r>
            <a:r>
              <a:rPr kumimoji="0" lang="en-US" altLang="en-US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ʻ</a:t>
            </a:r>
            <a:r>
              <a:rPr kumimoji="0" lang="en-US" altLang="ru-RU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 ishlab chiqarish orqali tuproq ostidan sug</a:t>
            </a:r>
            <a:r>
              <a:rPr kumimoji="0" lang="en-US" altLang="en-US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ʻ</a:t>
            </a:r>
            <a:r>
              <a:rPr kumimoji="0" lang="en-US" altLang="ru-RU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orish tizimi (SDI) yordamida yiliga 5 000 gektar maydonda paxta xomashyosi yetishtirishni nazarda tutadi. Tuproq osti sug'orish shlanglarini ishlab chiqarish uchun yiliga 10 000 tonnadan ortiq eski shinalar utilizatsiya qilinadi.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171940" y="831850"/>
            <a:ext cx="2628900" cy="41719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Investitsiya rejasi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Umumiy investitsiya miqdori 70 million AQSh dollari, shundan</a:t>
            </a:r>
            <a:r>
              <a:rPr kumimoji="0" lang="ru-RU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sz="10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71940" y="1306195"/>
            <a:ext cx="2903855" cy="534035"/>
          </a:xfrm>
          <a:prstGeom prst="rect">
            <a:avLst/>
          </a:prstGeom>
        </p:spPr>
        <p:txBody>
          <a:bodyPr vert="horz" wrap="square" lIns="0" tIns="28575" rIns="0" bIns="0" rtlCol="0">
            <a:noAutofit/>
          </a:bodyPr>
          <a:lstStyle/>
          <a:p>
            <a:pPr marL="12700" marR="38100" lvl="0" indent="-172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kumimoji="0" lang="en-US" altLang="ru-RU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Tashabbuskorning hissasi</a:t>
            </a:r>
            <a:r>
              <a:rPr kumimoji="0" lang="ru-RU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   </a:t>
            </a:r>
            <a:r>
              <a:rPr kumimoji="0" lang="en-US" altLang="ru-RU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ru-RU" altLang="en-US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4,0</a:t>
            </a:r>
            <a:r>
              <a:rPr kumimoji="0" lang="ru-RU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en-US" altLang="en-US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r>
              <a:rPr lang="ru-RU" sz="10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,8</a:t>
            </a:r>
            <a:r>
              <a:rPr lang="en-US" altLang="ru-RU" sz="10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illion)</a:t>
            </a:r>
          </a:p>
          <a:p>
            <a:pPr marL="12700" marR="38100" lvl="0" indent="-172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kumimoji="0" lang="en-US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Kreditlar, davlat fondlari</a:t>
            </a:r>
            <a:r>
              <a:rPr kumimoji="0" lang="ru-RU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-  36,0</a:t>
            </a:r>
            <a:r>
              <a:rPr kumimoji="0" lang="en-US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25,2</a:t>
            </a:r>
            <a:r>
              <a:rPr kumimoji="0" lang="en-US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million)</a:t>
            </a:r>
            <a:endParaRPr kumimoji="0" lang="ru-RU" sz="10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8100" lvl="0" indent="-172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kumimoji="0" lang="en-US" altLang="ru-RU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To’g’ridan-to’g’ri investitsiya</a:t>
            </a:r>
            <a:r>
              <a:rPr kumimoji="0" lang="ru-RU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-</a:t>
            </a:r>
            <a:r>
              <a:rPr kumimoji="0" lang="en-US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50,0</a:t>
            </a:r>
            <a:r>
              <a:rPr kumimoji="0" lang="en-US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35 </a:t>
            </a:r>
            <a:r>
              <a:rPr kumimoji="0" lang="en-US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million)</a:t>
            </a:r>
            <a:endParaRPr kumimoji="0" sz="10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203668" y="1978124"/>
            <a:ext cx="2644798" cy="46799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0" marR="38100" lvl="0" indent="0" algn="just" defTabSz="914400" rtl="0" eaLnBrk="1" fontAlgn="auto" latinLnBrk="0" hangingPunct="1">
              <a:lnSpc>
                <a:spcPct val="92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en-US" altLang="ru-RU" sz="10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Loyihaning yakuniy qiymati va moliyalashtirish tuzilmasi investorlar bilan muzokaralardan so‘ng aniqlanadi.</a:t>
            </a:r>
            <a:r>
              <a:rPr kumimoji="0" lang="en-US" sz="10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sz="1050" b="0" i="1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2" name="Graphic 4"/>
          <p:cNvGrpSpPr/>
          <p:nvPr/>
        </p:nvGrpSpPr>
        <p:grpSpPr>
          <a:xfrm>
            <a:off x="9579237" y="4976346"/>
            <a:ext cx="2459344" cy="1407607"/>
            <a:chOff x="1343025" y="333375"/>
            <a:chExt cx="9505949" cy="6191249"/>
          </a:xfrm>
          <a:solidFill>
            <a:sysClr val="window" lastClr="FFFFFF">
              <a:lumMod val="75000"/>
            </a:sysClr>
          </a:solidFill>
        </p:grpSpPr>
        <p:sp>
          <p:nvSpPr>
            <p:cNvPr id="63" name="Freeform: Shape 6"/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4" name="Freeform: Shape 7"/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5" name="Freeform: Shape 8"/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FF0000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A6A6A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6" name="Freeform: Shape 9"/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7" name="Freeform: Shape 10"/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8" name="Freeform: Shape 11"/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Freeform: Shape 12"/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0" name="Freeform: Shape 13"/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Freeform: Shape 14"/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2" name="Freeform: Shape 15"/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Freeform: Shape 16"/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4" name="Freeform: Shape 17"/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5" name="Freeform: Shape 18"/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7" name="Freeform: Shape 20"/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8" name="Freeform: Shape 21"/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9" name="Freeform: Shape 22"/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sp>
        <p:nvSpPr>
          <p:cNvPr id="80" name="Rectangle 21"/>
          <p:cNvSpPr/>
          <p:nvPr/>
        </p:nvSpPr>
        <p:spPr>
          <a:xfrm>
            <a:off x="10641330" y="4775835"/>
            <a:ext cx="997585" cy="299085"/>
          </a:xfrm>
          <a:prstGeom prst="rect">
            <a:avLst/>
          </a:prstGeom>
          <a:noFill/>
          <a:ln w="9525" cap="flat" cmpd="sng" algn="ctr">
            <a:solidFill>
              <a:srgbClr val="5E90A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90"/>
              </a:spcAft>
              <a:buClrTx/>
              <a:buSzTx/>
              <a:buFontTx/>
              <a:buNone/>
              <a:defRPr/>
            </a:pPr>
            <a:r>
              <a:rPr kumimoji="0" lang="en-US" alt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Qoraqalpog’iston Respublikasi</a:t>
            </a:r>
          </a:p>
        </p:txBody>
      </p:sp>
      <p:sp>
        <p:nvSpPr>
          <p:cNvPr id="81" name="Freeform: Shape 19"/>
          <p:cNvSpPr/>
          <p:nvPr/>
        </p:nvSpPr>
        <p:spPr>
          <a:xfrm flipH="1" flipV="1">
            <a:off x="11766550" y="5803265"/>
            <a:ext cx="76200" cy="76200"/>
          </a:xfrm>
          <a:custGeom>
            <a:avLst/>
            <a:gdLst>
              <a:gd name="connsiteX0" fmla="*/ 125730 w 125730"/>
              <a:gd name="connsiteY0" fmla="*/ 78105 h 136207"/>
              <a:gd name="connsiteX1" fmla="*/ 104775 w 125730"/>
              <a:gd name="connsiteY1" fmla="*/ 88582 h 136207"/>
              <a:gd name="connsiteX2" fmla="*/ 77153 w 125730"/>
              <a:gd name="connsiteY2" fmla="*/ 114300 h 136207"/>
              <a:gd name="connsiteX3" fmla="*/ 59055 w 125730"/>
              <a:gd name="connsiteY3" fmla="*/ 136207 h 136207"/>
              <a:gd name="connsiteX4" fmla="*/ 42863 w 125730"/>
              <a:gd name="connsiteY4" fmla="*/ 131445 h 136207"/>
              <a:gd name="connsiteX5" fmla="*/ 36195 w 125730"/>
              <a:gd name="connsiteY5" fmla="*/ 119063 h 136207"/>
              <a:gd name="connsiteX6" fmla="*/ 39053 w 125730"/>
              <a:gd name="connsiteY6" fmla="*/ 112395 h 136207"/>
              <a:gd name="connsiteX7" fmla="*/ 39053 w 125730"/>
              <a:gd name="connsiteY7" fmla="*/ 109538 h 136207"/>
              <a:gd name="connsiteX8" fmla="*/ 29528 w 125730"/>
              <a:gd name="connsiteY8" fmla="*/ 118110 h 136207"/>
              <a:gd name="connsiteX9" fmla="*/ 16193 w 125730"/>
              <a:gd name="connsiteY9" fmla="*/ 102870 h 136207"/>
              <a:gd name="connsiteX10" fmla="*/ 12382 w 125730"/>
              <a:gd name="connsiteY10" fmla="*/ 94297 h 136207"/>
              <a:gd name="connsiteX11" fmla="*/ 11430 w 125730"/>
              <a:gd name="connsiteY11" fmla="*/ 85725 h 136207"/>
              <a:gd name="connsiteX12" fmla="*/ 1905 w 125730"/>
              <a:gd name="connsiteY12" fmla="*/ 90488 h 136207"/>
              <a:gd name="connsiteX13" fmla="*/ 0 w 125730"/>
              <a:gd name="connsiteY13" fmla="*/ 89535 h 136207"/>
              <a:gd name="connsiteX14" fmla="*/ 14288 w 125730"/>
              <a:gd name="connsiteY14" fmla="*/ 53340 h 136207"/>
              <a:gd name="connsiteX15" fmla="*/ 19050 w 125730"/>
              <a:gd name="connsiteY15" fmla="*/ 30480 h 136207"/>
              <a:gd name="connsiteX16" fmla="*/ 48578 w 125730"/>
              <a:gd name="connsiteY16" fmla="*/ 953 h 136207"/>
              <a:gd name="connsiteX17" fmla="*/ 66675 w 125730"/>
              <a:gd name="connsiteY17" fmla="*/ 0 h 136207"/>
              <a:gd name="connsiteX18" fmla="*/ 80010 w 125730"/>
              <a:gd name="connsiteY18" fmla="*/ 9525 h 136207"/>
              <a:gd name="connsiteX19" fmla="*/ 97155 w 125730"/>
              <a:gd name="connsiteY19" fmla="*/ 11430 h 136207"/>
              <a:gd name="connsiteX20" fmla="*/ 117157 w 125730"/>
              <a:gd name="connsiteY20" fmla="*/ 24765 h 136207"/>
              <a:gd name="connsiteX21" fmla="*/ 120015 w 125730"/>
              <a:gd name="connsiteY21" fmla="*/ 37147 h 136207"/>
              <a:gd name="connsiteX22" fmla="*/ 111443 w 125730"/>
              <a:gd name="connsiteY22" fmla="*/ 51435 h 136207"/>
              <a:gd name="connsiteX23" fmla="*/ 119063 w 125730"/>
              <a:gd name="connsiteY23" fmla="*/ 56197 h 136207"/>
              <a:gd name="connsiteX24" fmla="*/ 124778 w 125730"/>
              <a:gd name="connsiteY24" fmla="*/ 64770 h 136207"/>
              <a:gd name="connsiteX25" fmla="*/ 120015 w 125730"/>
              <a:gd name="connsiteY25" fmla="*/ 71438 h 136207"/>
              <a:gd name="connsiteX26" fmla="*/ 125730 w 125730"/>
              <a:gd name="connsiteY26" fmla="*/ 78105 h 13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5730" h="136207">
                <a:moveTo>
                  <a:pt x="125730" y="78105"/>
                </a:moveTo>
                <a:lnTo>
                  <a:pt x="104775" y="88582"/>
                </a:lnTo>
                <a:lnTo>
                  <a:pt x="77153" y="114300"/>
                </a:lnTo>
                <a:lnTo>
                  <a:pt x="59055" y="136207"/>
                </a:lnTo>
                <a:lnTo>
                  <a:pt x="42863" y="131445"/>
                </a:lnTo>
                <a:lnTo>
                  <a:pt x="36195" y="119063"/>
                </a:lnTo>
                <a:lnTo>
                  <a:pt x="39053" y="112395"/>
                </a:lnTo>
                <a:lnTo>
                  <a:pt x="39053" y="109538"/>
                </a:lnTo>
                <a:lnTo>
                  <a:pt x="29528" y="118110"/>
                </a:lnTo>
                <a:lnTo>
                  <a:pt x="16193" y="102870"/>
                </a:lnTo>
                <a:lnTo>
                  <a:pt x="12382" y="94297"/>
                </a:lnTo>
                <a:lnTo>
                  <a:pt x="11430" y="85725"/>
                </a:lnTo>
                <a:lnTo>
                  <a:pt x="1905" y="90488"/>
                </a:lnTo>
                <a:lnTo>
                  <a:pt x="0" y="89535"/>
                </a:lnTo>
                <a:lnTo>
                  <a:pt x="14288" y="53340"/>
                </a:lnTo>
                <a:lnTo>
                  <a:pt x="19050" y="30480"/>
                </a:lnTo>
                <a:lnTo>
                  <a:pt x="48578" y="953"/>
                </a:lnTo>
                <a:lnTo>
                  <a:pt x="66675" y="0"/>
                </a:lnTo>
                <a:lnTo>
                  <a:pt x="80010" y="9525"/>
                </a:lnTo>
                <a:lnTo>
                  <a:pt x="97155" y="11430"/>
                </a:lnTo>
                <a:lnTo>
                  <a:pt x="117157" y="24765"/>
                </a:lnTo>
                <a:lnTo>
                  <a:pt x="120015" y="37147"/>
                </a:lnTo>
                <a:lnTo>
                  <a:pt x="111443" y="51435"/>
                </a:lnTo>
                <a:lnTo>
                  <a:pt x="119063" y="56197"/>
                </a:lnTo>
                <a:lnTo>
                  <a:pt x="124778" y="64770"/>
                </a:lnTo>
                <a:lnTo>
                  <a:pt x="120015" y="71438"/>
                </a:lnTo>
                <a:lnTo>
                  <a:pt x="125730" y="78105"/>
                </a:lnTo>
                <a:close/>
              </a:path>
            </a:pathLst>
          </a:custGeom>
          <a:solidFill>
            <a:srgbClr val="FF0000"/>
          </a:solidFill>
          <a:ln w="19050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cxnSp>
        <p:nvCxnSpPr>
          <p:cNvPr id="82" name="Соединитель: уступ 81"/>
          <p:cNvCxnSpPr/>
          <p:nvPr/>
        </p:nvCxnSpPr>
        <p:spPr>
          <a:xfrm rot="10800000" flipV="1">
            <a:off x="10125739" y="4983526"/>
            <a:ext cx="568822" cy="372911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95" name="Table 2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7167496"/>
              </p:ext>
            </p:extLst>
          </p:nvPr>
        </p:nvGraphicFramePr>
        <p:xfrm>
          <a:off x="9314156" y="5849329"/>
          <a:ext cx="1431290" cy="974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940">
                <a:tc gridSpan="2">
                  <a:txBody>
                    <a:bodyPr/>
                    <a:lstStyle/>
                    <a:p>
                      <a:pPr marL="87630" indent="0" algn="ctr"/>
                      <a:r>
                        <a:rPr lang="en-US" altLang="ru-RU" sz="800" kern="1200" spc="-10" noProof="1">
                          <a:solidFill>
                            <a:srgbClr val="164A6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Qoraqalpog’iston Respublikasi va Farg’ona vodiysi (Yozyovon)</a:t>
                      </a:r>
                    </a:p>
                  </a:txBody>
                  <a:tcPr marL="0" marR="0" marT="0" marB="0" anchor="ctr">
                    <a:solidFill>
                      <a:srgbClr val="BBFB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340">
                <a:tc rowSpan="2">
                  <a:txBody>
                    <a:bodyPr/>
                    <a:lstStyle/>
                    <a:p>
                      <a:pPr marL="87630" indent="0"/>
                      <a:r>
                        <a:rPr lang="en-US" altLang="ru-RU" sz="800" kern="1200" spc="-10" dirty="0">
                          <a:solidFill>
                            <a:srgbClr val="164A6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Maydoni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630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166 300</a:t>
                      </a:r>
                      <a:r>
                        <a:rPr lang="en-US" altLang="ru-RU" sz="800" kern="1200" spc="-10" dirty="0">
                          <a:solidFill>
                            <a:srgbClr val="164A6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km²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630" indent="0" algn="ctr">
                        <a:buNone/>
                      </a:pPr>
                      <a:r>
                        <a:rPr lang="en-US" altLang="en-US" sz="800" kern="1200" spc="-10" dirty="0">
                          <a:solidFill>
                            <a:srgbClr val="164A6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410 km</a:t>
                      </a:r>
                      <a:r>
                        <a:rPr lang="en-US" altLang="en-US" sz="800" kern="1200" spc="-10" baseline="30000" dirty="0">
                          <a:solidFill>
                            <a:srgbClr val="164A6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885">
                <a:tc rowSpan="2">
                  <a:txBody>
                    <a:bodyPr/>
                    <a:lstStyle/>
                    <a:p>
                      <a:pPr marL="87630" indent="0"/>
                      <a:r>
                        <a:rPr lang="en-US" altLang="ru-RU" sz="800" kern="1200" spc="-10" dirty="0">
                          <a:solidFill>
                            <a:srgbClr val="164A6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Aholisi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630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2,05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630" indent="0" algn="ctr">
                        <a:buNone/>
                      </a:pPr>
                      <a:r>
                        <a:rPr lang="en-US" altLang="en-GB" sz="800" kern="1200" spc="-10" dirty="0">
                          <a:solidFill>
                            <a:srgbClr val="164A6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119 ming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6" name="object 10"/>
          <p:cNvSpPr txBox="1"/>
          <p:nvPr/>
        </p:nvSpPr>
        <p:spPr>
          <a:xfrm>
            <a:off x="10811619" y="6390177"/>
            <a:ext cx="1302886" cy="396240"/>
          </a:xfrm>
          <a:prstGeom prst="rect">
            <a:avLst/>
          </a:prstGeom>
          <a:solidFill>
            <a:srgbClr val="BBFBFD"/>
          </a:solidFill>
        </p:spPr>
        <p:txBody>
          <a:bodyPr vert="horz" wrap="square" lIns="0" tIns="12699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800" b="1" i="0" u="none" strike="noStrike" kern="1200" cap="none" spc="-1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Joriy etiladigan maydon</a:t>
            </a:r>
            <a:endParaRPr kumimoji="0" lang="en-US" sz="9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~ </a:t>
            </a:r>
            <a:r>
              <a:rPr kumimoji="0" lang="en-US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336 ming ga.</a:t>
            </a:r>
            <a:endParaRPr kumimoji="0" lang="en-US" sz="9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4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4" name="object 12"/>
          <p:cNvSpPr txBox="1"/>
          <p:nvPr/>
        </p:nvSpPr>
        <p:spPr>
          <a:xfrm>
            <a:off x="6317311" y="4764077"/>
            <a:ext cx="2930728" cy="20599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Tashabbuskor</a:t>
            </a: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ECOSUV» MChJ 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2019</a:t>
            </a:r>
            <a:r>
              <a:rPr kumimoji="0" lang="en-US" alt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yil tashkil topgan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Ustav kapitali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8,2 </a:t>
            </a:r>
            <a:r>
              <a:rPr kumimoji="0" lang="en-US" alt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million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UZS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Kompaniya “Tuproq ostidan tomchilatib sug‘orish tizimi” patentiga ega.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Patent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№ FAP 02189).</a:t>
            </a:r>
          </a:p>
          <a:p>
            <a:pPr marL="12700" marR="5080" lvl="0" algn="just">
              <a:spcBef>
                <a:spcPts val="95"/>
              </a:spcBef>
              <a:defRPr/>
            </a:pPr>
            <a:r>
              <a:rPr kumimoji="0" lang="en-US" alt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Qumli va o‘rtacha qumoq tuproqli hududlarda, paxta etishtirishda yer osti sug‘orish tizimining joriy etilishi natijasida paxta maydonlari egallagan maydonlarni boshqa ekinlarni yetishtirish uchun bosqichma-bosqich bo‘shatib beradi.</a:t>
            </a:r>
          </a:p>
        </p:txBody>
      </p:sp>
      <p:sp>
        <p:nvSpPr>
          <p:cNvPr id="51" name="object 20"/>
          <p:cNvSpPr txBox="1"/>
          <p:nvPr/>
        </p:nvSpPr>
        <p:spPr>
          <a:xfrm>
            <a:off x="6304915" y="785495"/>
            <a:ext cx="2737485" cy="371475"/>
          </a:xfrm>
          <a:prstGeom prst="rect">
            <a:avLst/>
          </a:prstGeom>
        </p:spPr>
        <p:txBody>
          <a:bodyPr vert="horz" wrap="square" lIns="0" tIns="23495" rIns="0" bIns="0" rtlCol="0">
            <a:noAutofit/>
          </a:bodyPr>
          <a:lstStyle/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kumimoji="0" lang="en-US" alt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Loyiha qiymati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: </a:t>
            </a:r>
            <a:endParaRPr kumimoji="0" lang="en-US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en-US" alt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Umumiy qiymati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–     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$ </a:t>
            </a:r>
            <a:r>
              <a:rPr lang="ru-RU" sz="1400" kern="0" spc="-10" dirty="0">
                <a:solidFill>
                  <a:sysClr val="windowText" lastClr="000000"/>
                </a:solidFill>
                <a:latin typeface="Calibri Light" panose="020F0302020204030204"/>
                <a:cs typeface="Calibri Light" panose="020F0302020204030204"/>
              </a:rPr>
              <a:t>7</a:t>
            </a:r>
            <a:r>
              <a:rPr lang="en-US" altLang="ru-RU" sz="1400" kern="0" spc="-10" dirty="0">
                <a:solidFill>
                  <a:sysClr val="windowText" lastClr="000000"/>
                </a:solidFill>
                <a:latin typeface="Calibri Light" panose="020F0302020204030204"/>
                <a:cs typeface="Calibri Light" panose="020F0302020204030204"/>
              </a:rPr>
              <a:t>0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 million</a:t>
            </a:r>
            <a:endParaRPr kumimoji="0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</p:txBody>
      </p:sp>
      <p:grpSp>
        <p:nvGrpSpPr>
          <p:cNvPr id="53" name="Group 17"/>
          <p:cNvGrpSpPr>
            <a:grpSpLocks noChangeAspect="1"/>
          </p:cNvGrpSpPr>
          <p:nvPr/>
        </p:nvGrpSpPr>
        <p:grpSpPr bwMode="auto">
          <a:xfrm>
            <a:off x="6364597" y="974705"/>
            <a:ext cx="275698" cy="228327"/>
            <a:chOff x="4844" y="3534"/>
            <a:chExt cx="314" cy="379"/>
          </a:xfrm>
          <a:solidFill>
            <a:srgbClr val="92D050"/>
          </a:solidFill>
        </p:grpSpPr>
        <p:sp>
          <p:nvSpPr>
            <p:cNvPr id="54" name="Freeform 19"/>
            <p:cNvSpPr/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5" name="Freeform 20"/>
            <p:cNvSpPr/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6" name="Freeform 21"/>
            <p:cNvSpPr>
              <a:spLocks noEditPoints="1"/>
            </p:cNvSpPr>
            <p:nvPr/>
          </p:nvSpPr>
          <p:spPr bwMode="auto">
            <a:xfrm>
              <a:off x="4844" y="3534"/>
              <a:ext cx="314" cy="379"/>
            </a:xfrm>
            <a:custGeom>
              <a:avLst/>
              <a:gdLst>
                <a:gd name="T0" fmla="*/ 1318 w 2825"/>
                <a:gd name="T1" fmla="*/ 1421 h 3410"/>
                <a:gd name="T2" fmla="*/ 1123 w 2825"/>
                <a:gd name="T3" fmla="*/ 1605 h 3410"/>
                <a:gd name="T4" fmla="*/ 997 w 2825"/>
                <a:gd name="T5" fmla="*/ 1817 h 3410"/>
                <a:gd name="T6" fmla="*/ 1054 w 2825"/>
                <a:gd name="T7" fmla="*/ 2017 h 3410"/>
                <a:gd name="T8" fmla="*/ 1278 w 2825"/>
                <a:gd name="T9" fmla="*/ 2142 h 3410"/>
                <a:gd name="T10" fmla="*/ 1189 w 2825"/>
                <a:gd name="T11" fmla="*/ 2403 h 3410"/>
                <a:gd name="T12" fmla="*/ 1115 w 2825"/>
                <a:gd name="T13" fmla="*/ 2277 h 3410"/>
                <a:gd name="T14" fmla="*/ 997 w 2825"/>
                <a:gd name="T15" fmla="*/ 2310 h 3410"/>
                <a:gd name="T16" fmla="*/ 1022 w 2825"/>
                <a:gd name="T17" fmla="*/ 2453 h 3410"/>
                <a:gd name="T18" fmla="*/ 1234 w 2825"/>
                <a:gd name="T19" fmla="*/ 2634 h 3410"/>
                <a:gd name="T20" fmla="*/ 1348 w 2825"/>
                <a:gd name="T21" fmla="*/ 2820 h 3410"/>
                <a:gd name="T22" fmla="*/ 1467 w 2825"/>
                <a:gd name="T23" fmla="*/ 2803 h 3410"/>
                <a:gd name="T24" fmla="*/ 1608 w 2825"/>
                <a:gd name="T25" fmla="*/ 2640 h 3410"/>
                <a:gd name="T26" fmla="*/ 1816 w 2825"/>
                <a:gd name="T27" fmla="*/ 2455 h 3410"/>
                <a:gd name="T28" fmla="*/ 1802 w 2825"/>
                <a:gd name="T29" fmla="*/ 2199 h 3410"/>
                <a:gd name="T30" fmla="*/ 1808 w 2825"/>
                <a:gd name="T31" fmla="*/ 2211 h 3410"/>
                <a:gd name="T32" fmla="*/ 1797 w 2825"/>
                <a:gd name="T33" fmla="*/ 2190 h 3410"/>
                <a:gd name="T34" fmla="*/ 1798 w 2825"/>
                <a:gd name="T35" fmla="*/ 2191 h 3410"/>
                <a:gd name="T36" fmla="*/ 1713 w 2825"/>
                <a:gd name="T37" fmla="*/ 2106 h 3410"/>
                <a:gd name="T38" fmla="*/ 1484 w 2825"/>
                <a:gd name="T39" fmla="*/ 1701 h 3410"/>
                <a:gd name="T40" fmla="*/ 1645 w 2825"/>
                <a:gd name="T41" fmla="*/ 1800 h 3410"/>
                <a:gd name="T42" fmla="*/ 1716 w 2825"/>
                <a:gd name="T43" fmla="*/ 1892 h 3410"/>
                <a:gd name="T44" fmla="*/ 1820 w 2825"/>
                <a:gd name="T45" fmla="*/ 1832 h 3410"/>
                <a:gd name="T46" fmla="*/ 1761 w 2825"/>
                <a:gd name="T47" fmla="*/ 1672 h 3410"/>
                <a:gd name="T48" fmla="*/ 1516 w 2825"/>
                <a:gd name="T49" fmla="*/ 1536 h 3410"/>
                <a:gd name="T50" fmla="*/ 1435 w 2825"/>
                <a:gd name="T51" fmla="*/ 1363 h 3410"/>
                <a:gd name="T52" fmla="*/ 957 w 2825"/>
                <a:gd name="T53" fmla="*/ 25 h 3410"/>
                <a:gd name="T54" fmla="*/ 1185 w 2825"/>
                <a:gd name="T55" fmla="*/ 116 h 3410"/>
                <a:gd name="T56" fmla="*/ 1418 w 2825"/>
                <a:gd name="T57" fmla="*/ 109 h 3410"/>
                <a:gd name="T58" fmla="*/ 1705 w 2825"/>
                <a:gd name="T59" fmla="*/ 31 h 3410"/>
                <a:gd name="T60" fmla="*/ 1928 w 2825"/>
                <a:gd name="T61" fmla="*/ 17 h 3410"/>
                <a:gd name="T62" fmla="*/ 1938 w 2825"/>
                <a:gd name="T63" fmla="*/ 163 h 3410"/>
                <a:gd name="T64" fmla="*/ 1836 w 2825"/>
                <a:gd name="T65" fmla="*/ 421 h 3410"/>
                <a:gd name="T66" fmla="*/ 1654 w 2825"/>
                <a:gd name="T67" fmla="*/ 682 h 3410"/>
                <a:gd name="T68" fmla="*/ 1803 w 2825"/>
                <a:gd name="T69" fmla="*/ 856 h 3410"/>
                <a:gd name="T70" fmla="*/ 2102 w 2825"/>
                <a:gd name="T71" fmla="*/ 1100 h 3410"/>
                <a:gd name="T72" fmla="*/ 2382 w 2825"/>
                <a:gd name="T73" fmla="*/ 1417 h 3410"/>
                <a:gd name="T74" fmla="*/ 2613 w 2825"/>
                <a:gd name="T75" fmla="*/ 1780 h 3410"/>
                <a:gd name="T76" fmla="*/ 2770 w 2825"/>
                <a:gd name="T77" fmla="*/ 2163 h 3410"/>
                <a:gd name="T78" fmla="*/ 2825 w 2825"/>
                <a:gd name="T79" fmla="*/ 2537 h 3410"/>
                <a:gd name="T80" fmla="*/ 2751 w 2825"/>
                <a:gd name="T81" fmla="*/ 2876 h 3410"/>
                <a:gd name="T82" fmla="*/ 2522 w 2825"/>
                <a:gd name="T83" fmla="*/ 3153 h 3410"/>
                <a:gd name="T84" fmla="*/ 2108 w 2825"/>
                <a:gd name="T85" fmla="*/ 3340 h 3410"/>
                <a:gd name="T86" fmla="*/ 1484 w 2825"/>
                <a:gd name="T87" fmla="*/ 3410 h 3410"/>
                <a:gd name="T88" fmla="*/ 786 w 2825"/>
                <a:gd name="T89" fmla="*/ 3345 h 3410"/>
                <a:gd name="T90" fmla="*/ 336 w 2825"/>
                <a:gd name="T91" fmla="*/ 3156 h 3410"/>
                <a:gd name="T92" fmla="*/ 84 w 2825"/>
                <a:gd name="T93" fmla="*/ 2868 h 3410"/>
                <a:gd name="T94" fmla="*/ 0 w 2825"/>
                <a:gd name="T95" fmla="*/ 2512 h 3410"/>
                <a:gd name="T96" fmla="*/ 54 w 2825"/>
                <a:gd name="T97" fmla="*/ 2120 h 3410"/>
                <a:gd name="T98" fmla="*/ 213 w 2825"/>
                <a:gd name="T99" fmla="*/ 1722 h 3410"/>
                <a:gd name="T100" fmla="*/ 449 w 2825"/>
                <a:gd name="T101" fmla="*/ 1350 h 3410"/>
                <a:gd name="T102" fmla="*/ 730 w 2825"/>
                <a:gd name="T103" fmla="*/ 1034 h 3410"/>
                <a:gd name="T104" fmla="*/ 1024 w 2825"/>
                <a:gd name="T105" fmla="*/ 805 h 3410"/>
                <a:gd name="T106" fmla="*/ 925 w 2825"/>
                <a:gd name="T107" fmla="*/ 597 h 3410"/>
                <a:gd name="T108" fmla="*/ 757 w 2825"/>
                <a:gd name="T109" fmla="*/ 316 h 3410"/>
                <a:gd name="T110" fmla="*/ 727 w 2825"/>
                <a:gd name="T111" fmla="*/ 84 h 3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5" h="3410">
                  <a:moveTo>
                    <a:pt x="1397" y="1356"/>
                  </a:moveTo>
                  <a:lnTo>
                    <a:pt x="1378" y="1358"/>
                  </a:lnTo>
                  <a:lnTo>
                    <a:pt x="1361" y="1365"/>
                  </a:lnTo>
                  <a:lnTo>
                    <a:pt x="1344" y="1376"/>
                  </a:lnTo>
                  <a:lnTo>
                    <a:pt x="1333" y="1390"/>
                  </a:lnTo>
                  <a:lnTo>
                    <a:pt x="1323" y="1404"/>
                  </a:lnTo>
                  <a:lnTo>
                    <a:pt x="1318" y="1421"/>
                  </a:lnTo>
                  <a:lnTo>
                    <a:pt x="1316" y="1438"/>
                  </a:lnTo>
                  <a:lnTo>
                    <a:pt x="1316" y="1532"/>
                  </a:lnTo>
                  <a:lnTo>
                    <a:pt x="1275" y="1539"/>
                  </a:lnTo>
                  <a:lnTo>
                    <a:pt x="1234" y="1550"/>
                  </a:lnTo>
                  <a:lnTo>
                    <a:pt x="1195" y="1565"/>
                  </a:lnTo>
                  <a:lnTo>
                    <a:pt x="1158" y="1584"/>
                  </a:lnTo>
                  <a:lnTo>
                    <a:pt x="1123" y="1605"/>
                  </a:lnTo>
                  <a:lnTo>
                    <a:pt x="1090" y="1632"/>
                  </a:lnTo>
                  <a:lnTo>
                    <a:pt x="1064" y="1660"/>
                  </a:lnTo>
                  <a:lnTo>
                    <a:pt x="1040" y="1692"/>
                  </a:lnTo>
                  <a:lnTo>
                    <a:pt x="1021" y="1727"/>
                  </a:lnTo>
                  <a:lnTo>
                    <a:pt x="1010" y="1756"/>
                  </a:lnTo>
                  <a:lnTo>
                    <a:pt x="1002" y="1786"/>
                  </a:lnTo>
                  <a:lnTo>
                    <a:pt x="997" y="1817"/>
                  </a:lnTo>
                  <a:lnTo>
                    <a:pt x="996" y="1848"/>
                  </a:lnTo>
                  <a:lnTo>
                    <a:pt x="998" y="1879"/>
                  </a:lnTo>
                  <a:lnTo>
                    <a:pt x="1002" y="1909"/>
                  </a:lnTo>
                  <a:lnTo>
                    <a:pt x="1011" y="1939"/>
                  </a:lnTo>
                  <a:lnTo>
                    <a:pt x="1022" y="1968"/>
                  </a:lnTo>
                  <a:lnTo>
                    <a:pt x="1037" y="1994"/>
                  </a:lnTo>
                  <a:lnTo>
                    <a:pt x="1054" y="2017"/>
                  </a:lnTo>
                  <a:lnTo>
                    <a:pt x="1074" y="2039"/>
                  </a:lnTo>
                  <a:lnTo>
                    <a:pt x="1097" y="2057"/>
                  </a:lnTo>
                  <a:lnTo>
                    <a:pt x="1129" y="2080"/>
                  </a:lnTo>
                  <a:lnTo>
                    <a:pt x="1164" y="2100"/>
                  </a:lnTo>
                  <a:lnTo>
                    <a:pt x="1201" y="2116"/>
                  </a:lnTo>
                  <a:lnTo>
                    <a:pt x="1239" y="2130"/>
                  </a:lnTo>
                  <a:lnTo>
                    <a:pt x="1278" y="2142"/>
                  </a:lnTo>
                  <a:lnTo>
                    <a:pt x="1316" y="2153"/>
                  </a:lnTo>
                  <a:lnTo>
                    <a:pt x="1316" y="2484"/>
                  </a:lnTo>
                  <a:lnTo>
                    <a:pt x="1287" y="2475"/>
                  </a:lnTo>
                  <a:lnTo>
                    <a:pt x="1259" y="2461"/>
                  </a:lnTo>
                  <a:lnTo>
                    <a:pt x="1233" y="2446"/>
                  </a:lnTo>
                  <a:lnTo>
                    <a:pt x="1210" y="2426"/>
                  </a:lnTo>
                  <a:lnTo>
                    <a:pt x="1189" y="2403"/>
                  </a:lnTo>
                  <a:lnTo>
                    <a:pt x="1172" y="2378"/>
                  </a:lnTo>
                  <a:lnTo>
                    <a:pt x="1160" y="2352"/>
                  </a:lnTo>
                  <a:lnTo>
                    <a:pt x="1155" y="2337"/>
                  </a:lnTo>
                  <a:lnTo>
                    <a:pt x="1150" y="2322"/>
                  </a:lnTo>
                  <a:lnTo>
                    <a:pt x="1142" y="2305"/>
                  </a:lnTo>
                  <a:lnTo>
                    <a:pt x="1131" y="2289"/>
                  </a:lnTo>
                  <a:lnTo>
                    <a:pt x="1115" y="2277"/>
                  </a:lnTo>
                  <a:lnTo>
                    <a:pt x="1098" y="2269"/>
                  </a:lnTo>
                  <a:lnTo>
                    <a:pt x="1079" y="2265"/>
                  </a:lnTo>
                  <a:lnTo>
                    <a:pt x="1058" y="2265"/>
                  </a:lnTo>
                  <a:lnTo>
                    <a:pt x="1040" y="2271"/>
                  </a:lnTo>
                  <a:lnTo>
                    <a:pt x="1023" y="2280"/>
                  </a:lnTo>
                  <a:lnTo>
                    <a:pt x="1009" y="2293"/>
                  </a:lnTo>
                  <a:lnTo>
                    <a:pt x="997" y="2310"/>
                  </a:lnTo>
                  <a:lnTo>
                    <a:pt x="991" y="2325"/>
                  </a:lnTo>
                  <a:lnTo>
                    <a:pt x="988" y="2341"/>
                  </a:lnTo>
                  <a:lnTo>
                    <a:pt x="988" y="2357"/>
                  </a:lnTo>
                  <a:lnTo>
                    <a:pt x="990" y="2371"/>
                  </a:lnTo>
                  <a:lnTo>
                    <a:pt x="994" y="2386"/>
                  </a:lnTo>
                  <a:lnTo>
                    <a:pt x="1004" y="2416"/>
                  </a:lnTo>
                  <a:lnTo>
                    <a:pt x="1022" y="2453"/>
                  </a:lnTo>
                  <a:lnTo>
                    <a:pt x="1043" y="2488"/>
                  </a:lnTo>
                  <a:lnTo>
                    <a:pt x="1068" y="2520"/>
                  </a:lnTo>
                  <a:lnTo>
                    <a:pt x="1097" y="2549"/>
                  </a:lnTo>
                  <a:lnTo>
                    <a:pt x="1128" y="2576"/>
                  </a:lnTo>
                  <a:lnTo>
                    <a:pt x="1161" y="2598"/>
                  </a:lnTo>
                  <a:lnTo>
                    <a:pt x="1197" y="2618"/>
                  </a:lnTo>
                  <a:lnTo>
                    <a:pt x="1234" y="2634"/>
                  </a:lnTo>
                  <a:lnTo>
                    <a:pt x="1273" y="2647"/>
                  </a:lnTo>
                  <a:lnTo>
                    <a:pt x="1316" y="2656"/>
                  </a:lnTo>
                  <a:lnTo>
                    <a:pt x="1316" y="2754"/>
                  </a:lnTo>
                  <a:lnTo>
                    <a:pt x="1318" y="2773"/>
                  </a:lnTo>
                  <a:lnTo>
                    <a:pt x="1324" y="2791"/>
                  </a:lnTo>
                  <a:lnTo>
                    <a:pt x="1335" y="2806"/>
                  </a:lnTo>
                  <a:lnTo>
                    <a:pt x="1348" y="2820"/>
                  </a:lnTo>
                  <a:lnTo>
                    <a:pt x="1365" y="2830"/>
                  </a:lnTo>
                  <a:lnTo>
                    <a:pt x="1383" y="2837"/>
                  </a:lnTo>
                  <a:lnTo>
                    <a:pt x="1402" y="2838"/>
                  </a:lnTo>
                  <a:lnTo>
                    <a:pt x="1422" y="2834"/>
                  </a:lnTo>
                  <a:lnTo>
                    <a:pt x="1439" y="2828"/>
                  </a:lnTo>
                  <a:lnTo>
                    <a:pt x="1455" y="2817"/>
                  </a:lnTo>
                  <a:lnTo>
                    <a:pt x="1467" y="2803"/>
                  </a:lnTo>
                  <a:lnTo>
                    <a:pt x="1476" y="2789"/>
                  </a:lnTo>
                  <a:lnTo>
                    <a:pt x="1482" y="2771"/>
                  </a:lnTo>
                  <a:lnTo>
                    <a:pt x="1484" y="2754"/>
                  </a:lnTo>
                  <a:lnTo>
                    <a:pt x="1484" y="2664"/>
                  </a:lnTo>
                  <a:lnTo>
                    <a:pt x="1525" y="2659"/>
                  </a:lnTo>
                  <a:lnTo>
                    <a:pt x="1568" y="2652"/>
                  </a:lnTo>
                  <a:lnTo>
                    <a:pt x="1608" y="2640"/>
                  </a:lnTo>
                  <a:lnTo>
                    <a:pt x="1648" y="2624"/>
                  </a:lnTo>
                  <a:lnTo>
                    <a:pt x="1685" y="2605"/>
                  </a:lnTo>
                  <a:lnTo>
                    <a:pt x="1720" y="2581"/>
                  </a:lnTo>
                  <a:lnTo>
                    <a:pt x="1750" y="2555"/>
                  </a:lnTo>
                  <a:lnTo>
                    <a:pt x="1777" y="2525"/>
                  </a:lnTo>
                  <a:lnTo>
                    <a:pt x="1799" y="2491"/>
                  </a:lnTo>
                  <a:lnTo>
                    <a:pt x="1816" y="2455"/>
                  </a:lnTo>
                  <a:lnTo>
                    <a:pt x="1829" y="2417"/>
                  </a:lnTo>
                  <a:lnTo>
                    <a:pt x="1836" y="2377"/>
                  </a:lnTo>
                  <a:lnTo>
                    <a:pt x="1838" y="2341"/>
                  </a:lnTo>
                  <a:lnTo>
                    <a:pt x="1835" y="2304"/>
                  </a:lnTo>
                  <a:lnTo>
                    <a:pt x="1829" y="2268"/>
                  </a:lnTo>
                  <a:lnTo>
                    <a:pt x="1817" y="2232"/>
                  </a:lnTo>
                  <a:lnTo>
                    <a:pt x="1802" y="2199"/>
                  </a:lnTo>
                  <a:lnTo>
                    <a:pt x="1803" y="2201"/>
                  </a:lnTo>
                  <a:lnTo>
                    <a:pt x="1805" y="2203"/>
                  </a:lnTo>
                  <a:lnTo>
                    <a:pt x="1806" y="2205"/>
                  </a:lnTo>
                  <a:lnTo>
                    <a:pt x="1807" y="2207"/>
                  </a:lnTo>
                  <a:lnTo>
                    <a:pt x="1808" y="2210"/>
                  </a:lnTo>
                  <a:lnTo>
                    <a:pt x="1808" y="2210"/>
                  </a:lnTo>
                  <a:lnTo>
                    <a:pt x="1808" y="2211"/>
                  </a:lnTo>
                  <a:lnTo>
                    <a:pt x="1808" y="2210"/>
                  </a:lnTo>
                  <a:lnTo>
                    <a:pt x="1807" y="2208"/>
                  </a:lnTo>
                  <a:lnTo>
                    <a:pt x="1806" y="2206"/>
                  </a:lnTo>
                  <a:lnTo>
                    <a:pt x="1804" y="2202"/>
                  </a:lnTo>
                  <a:lnTo>
                    <a:pt x="1802" y="2198"/>
                  </a:lnTo>
                  <a:lnTo>
                    <a:pt x="1799" y="2194"/>
                  </a:lnTo>
                  <a:lnTo>
                    <a:pt x="1797" y="2190"/>
                  </a:lnTo>
                  <a:lnTo>
                    <a:pt x="1796" y="2188"/>
                  </a:lnTo>
                  <a:lnTo>
                    <a:pt x="1795" y="2187"/>
                  </a:lnTo>
                  <a:lnTo>
                    <a:pt x="1795" y="2186"/>
                  </a:lnTo>
                  <a:lnTo>
                    <a:pt x="1795" y="2187"/>
                  </a:lnTo>
                  <a:lnTo>
                    <a:pt x="1796" y="2187"/>
                  </a:lnTo>
                  <a:lnTo>
                    <a:pt x="1797" y="2189"/>
                  </a:lnTo>
                  <a:lnTo>
                    <a:pt x="1798" y="2191"/>
                  </a:lnTo>
                  <a:lnTo>
                    <a:pt x="1799" y="2193"/>
                  </a:lnTo>
                  <a:lnTo>
                    <a:pt x="1800" y="2195"/>
                  </a:lnTo>
                  <a:lnTo>
                    <a:pt x="1802" y="2198"/>
                  </a:lnTo>
                  <a:lnTo>
                    <a:pt x="1783" y="2171"/>
                  </a:lnTo>
                  <a:lnTo>
                    <a:pt x="1762" y="2146"/>
                  </a:lnTo>
                  <a:lnTo>
                    <a:pt x="1739" y="2125"/>
                  </a:lnTo>
                  <a:lnTo>
                    <a:pt x="1713" y="2106"/>
                  </a:lnTo>
                  <a:lnTo>
                    <a:pt x="1686" y="2088"/>
                  </a:lnTo>
                  <a:lnTo>
                    <a:pt x="1657" y="2074"/>
                  </a:lnTo>
                  <a:lnTo>
                    <a:pt x="1627" y="2061"/>
                  </a:lnTo>
                  <a:lnTo>
                    <a:pt x="1580" y="2045"/>
                  </a:lnTo>
                  <a:lnTo>
                    <a:pt x="1532" y="2030"/>
                  </a:lnTo>
                  <a:lnTo>
                    <a:pt x="1484" y="2019"/>
                  </a:lnTo>
                  <a:lnTo>
                    <a:pt x="1484" y="1701"/>
                  </a:lnTo>
                  <a:lnTo>
                    <a:pt x="1514" y="1708"/>
                  </a:lnTo>
                  <a:lnTo>
                    <a:pt x="1544" y="1717"/>
                  </a:lnTo>
                  <a:lnTo>
                    <a:pt x="1572" y="1730"/>
                  </a:lnTo>
                  <a:lnTo>
                    <a:pt x="1599" y="1746"/>
                  </a:lnTo>
                  <a:lnTo>
                    <a:pt x="1621" y="1765"/>
                  </a:lnTo>
                  <a:lnTo>
                    <a:pt x="1638" y="1788"/>
                  </a:lnTo>
                  <a:lnTo>
                    <a:pt x="1645" y="1800"/>
                  </a:lnTo>
                  <a:lnTo>
                    <a:pt x="1652" y="1814"/>
                  </a:lnTo>
                  <a:lnTo>
                    <a:pt x="1657" y="1828"/>
                  </a:lnTo>
                  <a:lnTo>
                    <a:pt x="1661" y="1842"/>
                  </a:lnTo>
                  <a:lnTo>
                    <a:pt x="1670" y="1859"/>
                  </a:lnTo>
                  <a:lnTo>
                    <a:pt x="1683" y="1874"/>
                  </a:lnTo>
                  <a:lnTo>
                    <a:pt x="1698" y="1885"/>
                  </a:lnTo>
                  <a:lnTo>
                    <a:pt x="1716" y="1892"/>
                  </a:lnTo>
                  <a:lnTo>
                    <a:pt x="1736" y="1896"/>
                  </a:lnTo>
                  <a:lnTo>
                    <a:pt x="1755" y="1894"/>
                  </a:lnTo>
                  <a:lnTo>
                    <a:pt x="1774" y="1888"/>
                  </a:lnTo>
                  <a:lnTo>
                    <a:pt x="1790" y="1878"/>
                  </a:lnTo>
                  <a:lnTo>
                    <a:pt x="1804" y="1864"/>
                  </a:lnTo>
                  <a:lnTo>
                    <a:pt x="1815" y="1847"/>
                  </a:lnTo>
                  <a:lnTo>
                    <a:pt x="1820" y="1832"/>
                  </a:lnTo>
                  <a:lnTo>
                    <a:pt x="1823" y="1816"/>
                  </a:lnTo>
                  <a:lnTo>
                    <a:pt x="1822" y="1799"/>
                  </a:lnTo>
                  <a:lnTo>
                    <a:pt x="1818" y="1785"/>
                  </a:lnTo>
                  <a:lnTo>
                    <a:pt x="1814" y="1769"/>
                  </a:lnTo>
                  <a:lnTo>
                    <a:pt x="1802" y="1739"/>
                  </a:lnTo>
                  <a:lnTo>
                    <a:pt x="1784" y="1704"/>
                  </a:lnTo>
                  <a:lnTo>
                    <a:pt x="1761" y="1672"/>
                  </a:lnTo>
                  <a:lnTo>
                    <a:pt x="1736" y="1643"/>
                  </a:lnTo>
                  <a:lnTo>
                    <a:pt x="1705" y="1616"/>
                  </a:lnTo>
                  <a:lnTo>
                    <a:pt x="1670" y="1592"/>
                  </a:lnTo>
                  <a:lnTo>
                    <a:pt x="1634" y="1573"/>
                  </a:lnTo>
                  <a:lnTo>
                    <a:pt x="1596" y="1558"/>
                  </a:lnTo>
                  <a:lnTo>
                    <a:pt x="1556" y="1545"/>
                  </a:lnTo>
                  <a:lnTo>
                    <a:pt x="1516" y="1536"/>
                  </a:lnTo>
                  <a:lnTo>
                    <a:pt x="1484" y="1531"/>
                  </a:lnTo>
                  <a:lnTo>
                    <a:pt x="1484" y="1438"/>
                  </a:lnTo>
                  <a:lnTo>
                    <a:pt x="1482" y="1420"/>
                  </a:lnTo>
                  <a:lnTo>
                    <a:pt x="1475" y="1402"/>
                  </a:lnTo>
                  <a:lnTo>
                    <a:pt x="1464" y="1386"/>
                  </a:lnTo>
                  <a:lnTo>
                    <a:pt x="1451" y="1373"/>
                  </a:lnTo>
                  <a:lnTo>
                    <a:pt x="1435" y="1363"/>
                  </a:lnTo>
                  <a:lnTo>
                    <a:pt x="1417" y="1357"/>
                  </a:lnTo>
                  <a:lnTo>
                    <a:pt x="1397" y="1356"/>
                  </a:lnTo>
                  <a:close/>
                  <a:moveTo>
                    <a:pt x="843" y="0"/>
                  </a:moveTo>
                  <a:lnTo>
                    <a:pt x="870" y="1"/>
                  </a:lnTo>
                  <a:lnTo>
                    <a:pt x="898" y="6"/>
                  </a:lnTo>
                  <a:lnTo>
                    <a:pt x="927" y="15"/>
                  </a:lnTo>
                  <a:lnTo>
                    <a:pt x="957" y="25"/>
                  </a:lnTo>
                  <a:lnTo>
                    <a:pt x="988" y="36"/>
                  </a:lnTo>
                  <a:lnTo>
                    <a:pt x="1019" y="50"/>
                  </a:lnTo>
                  <a:lnTo>
                    <a:pt x="1052" y="64"/>
                  </a:lnTo>
                  <a:lnTo>
                    <a:pt x="1084" y="79"/>
                  </a:lnTo>
                  <a:lnTo>
                    <a:pt x="1117" y="92"/>
                  </a:lnTo>
                  <a:lnTo>
                    <a:pt x="1150" y="105"/>
                  </a:lnTo>
                  <a:lnTo>
                    <a:pt x="1185" y="116"/>
                  </a:lnTo>
                  <a:lnTo>
                    <a:pt x="1218" y="124"/>
                  </a:lnTo>
                  <a:lnTo>
                    <a:pt x="1252" y="130"/>
                  </a:lnTo>
                  <a:lnTo>
                    <a:pt x="1285" y="133"/>
                  </a:lnTo>
                  <a:lnTo>
                    <a:pt x="1319" y="131"/>
                  </a:lnTo>
                  <a:lnTo>
                    <a:pt x="1348" y="125"/>
                  </a:lnTo>
                  <a:lnTo>
                    <a:pt x="1381" y="118"/>
                  </a:lnTo>
                  <a:lnTo>
                    <a:pt x="1418" y="109"/>
                  </a:lnTo>
                  <a:lnTo>
                    <a:pt x="1455" y="98"/>
                  </a:lnTo>
                  <a:lnTo>
                    <a:pt x="1495" y="87"/>
                  </a:lnTo>
                  <a:lnTo>
                    <a:pt x="1536" y="76"/>
                  </a:lnTo>
                  <a:lnTo>
                    <a:pt x="1578" y="64"/>
                  </a:lnTo>
                  <a:lnTo>
                    <a:pt x="1621" y="52"/>
                  </a:lnTo>
                  <a:lnTo>
                    <a:pt x="1663" y="41"/>
                  </a:lnTo>
                  <a:lnTo>
                    <a:pt x="1705" y="31"/>
                  </a:lnTo>
                  <a:lnTo>
                    <a:pt x="1745" y="22"/>
                  </a:lnTo>
                  <a:lnTo>
                    <a:pt x="1784" y="16"/>
                  </a:lnTo>
                  <a:lnTo>
                    <a:pt x="1822" y="10"/>
                  </a:lnTo>
                  <a:lnTo>
                    <a:pt x="1857" y="8"/>
                  </a:lnTo>
                  <a:lnTo>
                    <a:pt x="1889" y="8"/>
                  </a:lnTo>
                  <a:lnTo>
                    <a:pt x="1917" y="11"/>
                  </a:lnTo>
                  <a:lnTo>
                    <a:pt x="1928" y="17"/>
                  </a:lnTo>
                  <a:lnTo>
                    <a:pt x="1938" y="27"/>
                  </a:lnTo>
                  <a:lnTo>
                    <a:pt x="1944" y="40"/>
                  </a:lnTo>
                  <a:lnTo>
                    <a:pt x="1948" y="58"/>
                  </a:lnTo>
                  <a:lnTo>
                    <a:pt x="1949" y="80"/>
                  </a:lnTo>
                  <a:lnTo>
                    <a:pt x="1947" y="105"/>
                  </a:lnTo>
                  <a:lnTo>
                    <a:pt x="1944" y="132"/>
                  </a:lnTo>
                  <a:lnTo>
                    <a:pt x="1938" y="163"/>
                  </a:lnTo>
                  <a:lnTo>
                    <a:pt x="1929" y="195"/>
                  </a:lnTo>
                  <a:lnTo>
                    <a:pt x="1918" y="229"/>
                  </a:lnTo>
                  <a:lnTo>
                    <a:pt x="1905" y="265"/>
                  </a:lnTo>
                  <a:lnTo>
                    <a:pt x="1891" y="304"/>
                  </a:lnTo>
                  <a:lnTo>
                    <a:pt x="1874" y="342"/>
                  </a:lnTo>
                  <a:lnTo>
                    <a:pt x="1856" y="381"/>
                  </a:lnTo>
                  <a:lnTo>
                    <a:pt x="1836" y="421"/>
                  </a:lnTo>
                  <a:lnTo>
                    <a:pt x="1814" y="461"/>
                  </a:lnTo>
                  <a:lnTo>
                    <a:pt x="1791" y="501"/>
                  </a:lnTo>
                  <a:lnTo>
                    <a:pt x="1767" y="539"/>
                  </a:lnTo>
                  <a:lnTo>
                    <a:pt x="1740" y="577"/>
                  </a:lnTo>
                  <a:lnTo>
                    <a:pt x="1713" y="614"/>
                  </a:lnTo>
                  <a:lnTo>
                    <a:pt x="1684" y="649"/>
                  </a:lnTo>
                  <a:lnTo>
                    <a:pt x="1654" y="682"/>
                  </a:lnTo>
                  <a:lnTo>
                    <a:pt x="1623" y="713"/>
                  </a:lnTo>
                  <a:lnTo>
                    <a:pt x="1591" y="742"/>
                  </a:lnTo>
                  <a:lnTo>
                    <a:pt x="1632" y="761"/>
                  </a:lnTo>
                  <a:lnTo>
                    <a:pt x="1674" y="780"/>
                  </a:lnTo>
                  <a:lnTo>
                    <a:pt x="1717" y="804"/>
                  </a:lnTo>
                  <a:lnTo>
                    <a:pt x="1759" y="829"/>
                  </a:lnTo>
                  <a:lnTo>
                    <a:pt x="1803" y="856"/>
                  </a:lnTo>
                  <a:lnTo>
                    <a:pt x="1845" y="885"/>
                  </a:lnTo>
                  <a:lnTo>
                    <a:pt x="1889" y="916"/>
                  </a:lnTo>
                  <a:lnTo>
                    <a:pt x="1931" y="949"/>
                  </a:lnTo>
                  <a:lnTo>
                    <a:pt x="1975" y="985"/>
                  </a:lnTo>
                  <a:lnTo>
                    <a:pt x="2017" y="1022"/>
                  </a:lnTo>
                  <a:lnTo>
                    <a:pt x="2060" y="1060"/>
                  </a:lnTo>
                  <a:lnTo>
                    <a:pt x="2102" y="1100"/>
                  </a:lnTo>
                  <a:lnTo>
                    <a:pt x="2144" y="1141"/>
                  </a:lnTo>
                  <a:lnTo>
                    <a:pt x="2185" y="1185"/>
                  </a:lnTo>
                  <a:lnTo>
                    <a:pt x="2225" y="1228"/>
                  </a:lnTo>
                  <a:lnTo>
                    <a:pt x="2266" y="1274"/>
                  </a:lnTo>
                  <a:lnTo>
                    <a:pt x="2305" y="1320"/>
                  </a:lnTo>
                  <a:lnTo>
                    <a:pt x="2343" y="1368"/>
                  </a:lnTo>
                  <a:lnTo>
                    <a:pt x="2382" y="1417"/>
                  </a:lnTo>
                  <a:lnTo>
                    <a:pt x="2418" y="1466"/>
                  </a:lnTo>
                  <a:lnTo>
                    <a:pt x="2453" y="1517"/>
                  </a:lnTo>
                  <a:lnTo>
                    <a:pt x="2488" y="1569"/>
                  </a:lnTo>
                  <a:lnTo>
                    <a:pt x="2522" y="1621"/>
                  </a:lnTo>
                  <a:lnTo>
                    <a:pt x="2554" y="1674"/>
                  </a:lnTo>
                  <a:lnTo>
                    <a:pt x="2584" y="1727"/>
                  </a:lnTo>
                  <a:lnTo>
                    <a:pt x="2613" y="1780"/>
                  </a:lnTo>
                  <a:lnTo>
                    <a:pt x="2641" y="1834"/>
                  </a:lnTo>
                  <a:lnTo>
                    <a:pt x="2667" y="1889"/>
                  </a:lnTo>
                  <a:lnTo>
                    <a:pt x="2691" y="1943"/>
                  </a:lnTo>
                  <a:lnTo>
                    <a:pt x="2714" y="1998"/>
                  </a:lnTo>
                  <a:lnTo>
                    <a:pt x="2735" y="2053"/>
                  </a:lnTo>
                  <a:lnTo>
                    <a:pt x="2754" y="2108"/>
                  </a:lnTo>
                  <a:lnTo>
                    <a:pt x="2770" y="2163"/>
                  </a:lnTo>
                  <a:lnTo>
                    <a:pt x="2785" y="2218"/>
                  </a:lnTo>
                  <a:lnTo>
                    <a:pt x="2798" y="2272"/>
                  </a:lnTo>
                  <a:lnTo>
                    <a:pt x="2808" y="2326"/>
                  </a:lnTo>
                  <a:lnTo>
                    <a:pt x="2816" y="2379"/>
                  </a:lnTo>
                  <a:lnTo>
                    <a:pt x="2822" y="2432"/>
                  </a:lnTo>
                  <a:lnTo>
                    <a:pt x="2825" y="2485"/>
                  </a:lnTo>
                  <a:lnTo>
                    <a:pt x="2825" y="2537"/>
                  </a:lnTo>
                  <a:lnTo>
                    <a:pt x="2824" y="2589"/>
                  </a:lnTo>
                  <a:lnTo>
                    <a:pt x="2819" y="2639"/>
                  </a:lnTo>
                  <a:lnTo>
                    <a:pt x="2812" y="2688"/>
                  </a:lnTo>
                  <a:lnTo>
                    <a:pt x="2801" y="2737"/>
                  </a:lnTo>
                  <a:lnTo>
                    <a:pt x="2788" y="2785"/>
                  </a:lnTo>
                  <a:lnTo>
                    <a:pt x="2771" y="2831"/>
                  </a:lnTo>
                  <a:lnTo>
                    <a:pt x="2751" y="2876"/>
                  </a:lnTo>
                  <a:lnTo>
                    <a:pt x="2729" y="2920"/>
                  </a:lnTo>
                  <a:lnTo>
                    <a:pt x="2703" y="2963"/>
                  </a:lnTo>
                  <a:lnTo>
                    <a:pt x="2674" y="3004"/>
                  </a:lnTo>
                  <a:lnTo>
                    <a:pt x="2641" y="3044"/>
                  </a:lnTo>
                  <a:lnTo>
                    <a:pt x="2604" y="3082"/>
                  </a:lnTo>
                  <a:lnTo>
                    <a:pt x="2565" y="3118"/>
                  </a:lnTo>
                  <a:lnTo>
                    <a:pt x="2522" y="3153"/>
                  </a:lnTo>
                  <a:lnTo>
                    <a:pt x="2474" y="3186"/>
                  </a:lnTo>
                  <a:lnTo>
                    <a:pt x="2423" y="3217"/>
                  </a:lnTo>
                  <a:lnTo>
                    <a:pt x="2368" y="3246"/>
                  </a:lnTo>
                  <a:lnTo>
                    <a:pt x="2309" y="3273"/>
                  </a:lnTo>
                  <a:lnTo>
                    <a:pt x="2246" y="3297"/>
                  </a:lnTo>
                  <a:lnTo>
                    <a:pt x="2180" y="3319"/>
                  </a:lnTo>
                  <a:lnTo>
                    <a:pt x="2108" y="3340"/>
                  </a:lnTo>
                  <a:lnTo>
                    <a:pt x="2033" y="3358"/>
                  </a:lnTo>
                  <a:lnTo>
                    <a:pt x="1952" y="3373"/>
                  </a:lnTo>
                  <a:lnTo>
                    <a:pt x="1868" y="3386"/>
                  </a:lnTo>
                  <a:lnTo>
                    <a:pt x="1779" y="3396"/>
                  </a:lnTo>
                  <a:lnTo>
                    <a:pt x="1686" y="3403"/>
                  </a:lnTo>
                  <a:lnTo>
                    <a:pt x="1587" y="3409"/>
                  </a:lnTo>
                  <a:lnTo>
                    <a:pt x="1484" y="3410"/>
                  </a:lnTo>
                  <a:lnTo>
                    <a:pt x="1376" y="3409"/>
                  </a:lnTo>
                  <a:lnTo>
                    <a:pt x="1263" y="3404"/>
                  </a:lnTo>
                  <a:lnTo>
                    <a:pt x="1145" y="3397"/>
                  </a:lnTo>
                  <a:lnTo>
                    <a:pt x="1048" y="3389"/>
                  </a:lnTo>
                  <a:lnTo>
                    <a:pt x="956" y="3378"/>
                  </a:lnTo>
                  <a:lnTo>
                    <a:pt x="869" y="3363"/>
                  </a:lnTo>
                  <a:lnTo>
                    <a:pt x="786" y="3345"/>
                  </a:lnTo>
                  <a:lnTo>
                    <a:pt x="708" y="3326"/>
                  </a:lnTo>
                  <a:lnTo>
                    <a:pt x="636" y="3303"/>
                  </a:lnTo>
                  <a:lnTo>
                    <a:pt x="566" y="3278"/>
                  </a:lnTo>
                  <a:lnTo>
                    <a:pt x="502" y="3251"/>
                  </a:lnTo>
                  <a:lnTo>
                    <a:pt x="442" y="3221"/>
                  </a:lnTo>
                  <a:lnTo>
                    <a:pt x="387" y="3190"/>
                  </a:lnTo>
                  <a:lnTo>
                    <a:pt x="336" y="3156"/>
                  </a:lnTo>
                  <a:lnTo>
                    <a:pt x="288" y="3120"/>
                  </a:lnTo>
                  <a:lnTo>
                    <a:pt x="244" y="3082"/>
                  </a:lnTo>
                  <a:lnTo>
                    <a:pt x="205" y="3043"/>
                  </a:lnTo>
                  <a:lnTo>
                    <a:pt x="169" y="3001"/>
                  </a:lnTo>
                  <a:lnTo>
                    <a:pt x="137" y="2959"/>
                  </a:lnTo>
                  <a:lnTo>
                    <a:pt x="109" y="2914"/>
                  </a:lnTo>
                  <a:lnTo>
                    <a:pt x="84" y="2868"/>
                  </a:lnTo>
                  <a:lnTo>
                    <a:pt x="62" y="2821"/>
                  </a:lnTo>
                  <a:lnTo>
                    <a:pt x="43" y="2772"/>
                  </a:lnTo>
                  <a:lnTo>
                    <a:pt x="29" y="2721"/>
                  </a:lnTo>
                  <a:lnTo>
                    <a:pt x="17" y="2671"/>
                  </a:lnTo>
                  <a:lnTo>
                    <a:pt x="8" y="2619"/>
                  </a:lnTo>
                  <a:lnTo>
                    <a:pt x="3" y="2566"/>
                  </a:lnTo>
                  <a:lnTo>
                    <a:pt x="0" y="2512"/>
                  </a:lnTo>
                  <a:lnTo>
                    <a:pt x="0" y="2458"/>
                  </a:lnTo>
                  <a:lnTo>
                    <a:pt x="2" y="2402"/>
                  </a:lnTo>
                  <a:lnTo>
                    <a:pt x="8" y="2347"/>
                  </a:lnTo>
                  <a:lnTo>
                    <a:pt x="16" y="2290"/>
                  </a:lnTo>
                  <a:lnTo>
                    <a:pt x="26" y="2234"/>
                  </a:lnTo>
                  <a:lnTo>
                    <a:pt x="38" y="2177"/>
                  </a:lnTo>
                  <a:lnTo>
                    <a:pt x="54" y="2120"/>
                  </a:lnTo>
                  <a:lnTo>
                    <a:pt x="70" y="2063"/>
                  </a:lnTo>
                  <a:lnTo>
                    <a:pt x="90" y="2006"/>
                  </a:lnTo>
                  <a:lnTo>
                    <a:pt x="111" y="1948"/>
                  </a:lnTo>
                  <a:lnTo>
                    <a:pt x="135" y="1891"/>
                  </a:lnTo>
                  <a:lnTo>
                    <a:pt x="159" y="1835"/>
                  </a:lnTo>
                  <a:lnTo>
                    <a:pt x="185" y="1778"/>
                  </a:lnTo>
                  <a:lnTo>
                    <a:pt x="213" y="1722"/>
                  </a:lnTo>
                  <a:lnTo>
                    <a:pt x="243" y="1668"/>
                  </a:lnTo>
                  <a:lnTo>
                    <a:pt x="274" y="1613"/>
                  </a:lnTo>
                  <a:lnTo>
                    <a:pt x="308" y="1558"/>
                  </a:lnTo>
                  <a:lnTo>
                    <a:pt x="342" y="1505"/>
                  </a:lnTo>
                  <a:lnTo>
                    <a:pt x="376" y="1452"/>
                  </a:lnTo>
                  <a:lnTo>
                    <a:pt x="412" y="1401"/>
                  </a:lnTo>
                  <a:lnTo>
                    <a:pt x="449" y="1350"/>
                  </a:lnTo>
                  <a:lnTo>
                    <a:pt x="488" y="1301"/>
                  </a:lnTo>
                  <a:lnTo>
                    <a:pt x="526" y="1253"/>
                  </a:lnTo>
                  <a:lnTo>
                    <a:pt x="566" y="1206"/>
                  </a:lnTo>
                  <a:lnTo>
                    <a:pt x="607" y="1161"/>
                  </a:lnTo>
                  <a:lnTo>
                    <a:pt x="647" y="1117"/>
                  </a:lnTo>
                  <a:lnTo>
                    <a:pt x="689" y="1075"/>
                  </a:lnTo>
                  <a:lnTo>
                    <a:pt x="730" y="1034"/>
                  </a:lnTo>
                  <a:lnTo>
                    <a:pt x="771" y="995"/>
                  </a:lnTo>
                  <a:lnTo>
                    <a:pt x="814" y="959"/>
                  </a:lnTo>
                  <a:lnTo>
                    <a:pt x="856" y="923"/>
                  </a:lnTo>
                  <a:lnTo>
                    <a:pt x="899" y="890"/>
                  </a:lnTo>
                  <a:lnTo>
                    <a:pt x="940" y="860"/>
                  </a:lnTo>
                  <a:lnTo>
                    <a:pt x="983" y="831"/>
                  </a:lnTo>
                  <a:lnTo>
                    <a:pt x="1024" y="805"/>
                  </a:lnTo>
                  <a:lnTo>
                    <a:pt x="1066" y="781"/>
                  </a:lnTo>
                  <a:lnTo>
                    <a:pt x="1106" y="761"/>
                  </a:lnTo>
                  <a:lnTo>
                    <a:pt x="1067" y="733"/>
                  </a:lnTo>
                  <a:lnTo>
                    <a:pt x="1028" y="703"/>
                  </a:lnTo>
                  <a:lnTo>
                    <a:pt x="992" y="669"/>
                  </a:lnTo>
                  <a:lnTo>
                    <a:pt x="958" y="634"/>
                  </a:lnTo>
                  <a:lnTo>
                    <a:pt x="925" y="597"/>
                  </a:lnTo>
                  <a:lnTo>
                    <a:pt x="894" y="559"/>
                  </a:lnTo>
                  <a:lnTo>
                    <a:pt x="866" y="519"/>
                  </a:lnTo>
                  <a:lnTo>
                    <a:pt x="839" y="479"/>
                  </a:lnTo>
                  <a:lnTo>
                    <a:pt x="815" y="437"/>
                  </a:lnTo>
                  <a:lnTo>
                    <a:pt x="793" y="397"/>
                  </a:lnTo>
                  <a:lnTo>
                    <a:pt x="774" y="357"/>
                  </a:lnTo>
                  <a:lnTo>
                    <a:pt x="757" y="316"/>
                  </a:lnTo>
                  <a:lnTo>
                    <a:pt x="744" y="278"/>
                  </a:lnTo>
                  <a:lnTo>
                    <a:pt x="733" y="239"/>
                  </a:lnTo>
                  <a:lnTo>
                    <a:pt x="725" y="204"/>
                  </a:lnTo>
                  <a:lnTo>
                    <a:pt x="721" y="170"/>
                  </a:lnTo>
                  <a:lnTo>
                    <a:pt x="720" y="139"/>
                  </a:lnTo>
                  <a:lnTo>
                    <a:pt x="722" y="110"/>
                  </a:lnTo>
                  <a:lnTo>
                    <a:pt x="727" y="84"/>
                  </a:lnTo>
                  <a:lnTo>
                    <a:pt x="736" y="62"/>
                  </a:lnTo>
                  <a:lnTo>
                    <a:pt x="750" y="44"/>
                  </a:lnTo>
                  <a:lnTo>
                    <a:pt x="770" y="24"/>
                  </a:lnTo>
                  <a:lnTo>
                    <a:pt x="793" y="11"/>
                  </a:lnTo>
                  <a:lnTo>
                    <a:pt x="818" y="3"/>
                  </a:lnTo>
                  <a:lnTo>
                    <a:pt x="8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7" name="Freeform 22"/>
            <p:cNvSpPr/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83" name="object 57"/>
          <p:cNvSpPr txBox="1"/>
          <p:nvPr/>
        </p:nvSpPr>
        <p:spPr>
          <a:xfrm>
            <a:off x="6773545" y="1306830"/>
            <a:ext cx="717550" cy="16510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Bino-inshootlar</a:t>
            </a:r>
          </a:p>
        </p:txBody>
      </p:sp>
      <p:sp>
        <p:nvSpPr>
          <p:cNvPr id="84" name="object 58"/>
          <p:cNvSpPr txBox="1"/>
          <p:nvPr/>
        </p:nvSpPr>
        <p:spPr>
          <a:xfrm>
            <a:off x="6762115" y="1559560"/>
            <a:ext cx="717550" cy="24765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Uskuna va jihozlar</a:t>
            </a: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 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</p:txBody>
      </p:sp>
      <p:sp>
        <p:nvSpPr>
          <p:cNvPr id="85" name="object 59"/>
          <p:cNvSpPr txBox="1"/>
          <p:nvPr/>
        </p:nvSpPr>
        <p:spPr>
          <a:xfrm>
            <a:off x="6793390" y="2264304"/>
            <a:ext cx="64389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Aylanma mablag’</a:t>
            </a:r>
          </a:p>
        </p:txBody>
      </p:sp>
      <p:sp>
        <p:nvSpPr>
          <p:cNvPr id="87" name="object 51"/>
          <p:cNvSpPr/>
          <p:nvPr/>
        </p:nvSpPr>
        <p:spPr>
          <a:xfrm>
            <a:off x="6362973" y="1265742"/>
            <a:ext cx="269747" cy="242936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1" y="0"/>
                </a:moveTo>
                <a:lnTo>
                  <a:pt x="134668" y="6529"/>
                </a:lnTo>
                <a:lnTo>
                  <a:pt x="90757" y="24976"/>
                </a:lnTo>
                <a:lnTo>
                  <a:pt x="53620" y="53625"/>
                </a:lnTo>
                <a:lnTo>
                  <a:pt x="24973" y="90762"/>
                </a:lnTo>
                <a:lnTo>
                  <a:pt x="6529" y="134672"/>
                </a:lnTo>
                <a:lnTo>
                  <a:pt x="0" y="183641"/>
                </a:lnTo>
                <a:lnTo>
                  <a:pt x="6529" y="232346"/>
                </a:lnTo>
                <a:lnTo>
                  <a:pt x="24973" y="276182"/>
                </a:lnTo>
                <a:lnTo>
                  <a:pt x="53620" y="313372"/>
                </a:lnTo>
                <a:lnTo>
                  <a:pt x="90757" y="342137"/>
                </a:lnTo>
                <a:lnTo>
                  <a:pt x="134668" y="360701"/>
                </a:lnTo>
                <a:lnTo>
                  <a:pt x="183641" y="367283"/>
                </a:lnTo>
                <a:lnTo>
                  <a:pt x="232364" y="360701"/>
                </a:lnTo>
                <a:lnTo>
                  <a:pt x="276205" y="342137"/>
                </a:lnTo>
                <a:lnTo>
                  <a:pt x="313391" y="313372"/>
                </a:lnTo>
                <a:lnTo>
                  <a:pt x="342149" y="276182"/>
                </a:lnTo>
                <a:lnTo>
                  <a:pt x="345786" y="267588"/>
                </a:lnTo>
                <a:lnTo>
                  <a:pt x="87515" y="267588"/>
                </a:lnTo>
                <a:lnTo>
                  <a:pt x="83934" y="264032"/>
                </a:lnTo>
                <a:lnTo>
                  <a:pt x="83934" y="255396"/>
                </a:lnTo>
                <a:lnTo>
                  <a:pt x="87515" y="252475"/>
                </a:lnTo>
                <a:lnTo>
                  <a:pt x="221665" y="252475"/>
                </a:lnTo>
                <a:lnTo>
                  <a:pt x="221665" y="221614"/>
                </a:lnTo>
                <a:lnTo>
                  <a:pt x="71729" y="221614"/>
                </a:lnTo>
                <a:lnTo>
                  <a:pt x="68859" y="218058"/>
                </a:lnTo>
                <a:lnTo>
                  <a:pt x="68859" y="171449"/>
                </a:lnTo>
                <a:lnTo>
                  <a:pt x="71729" y="167893"/>
                </a:lnTo>
                <a:lnTo>
                  <a:pt x="98996" y="167893"/>
                </a:lnTo>
                <a:lnTo>
                  <a:pt x="98996" y="137667"/>
                </a:lnTo>
                <a:lnTo>
                  <a:pt x="72453" y="137667"/>
                </a:lnTo>
                <a:lnTo>
                  <a:pt x="69583" y="134873"/>
                </a:lnTo>
                <a:lnTo>
                  <a:pt x="68859" y="131317"/>
                </a:lnTo>
                <a:lnTo>
                  <a:pt x="68148" y="126999"/>
                </a:lnTo>
                <a:lnTo>
                  <a:pt x="70294" y="123443"/>
                </a:lnTo>
                <a:lnTo>
                  <a:pt x="73888" y="122681"/>
                </a:lnTo>
                <a:lnTo>
                  <a:pt x="242468" y="68833"/>
                </a:lnTo>
                <a:lnTo>
                  <a:pt x="245338" y="68198"/>
                </a:lnTo>
                <a:lnTo>
                  <a:pt x="324676" y="68198"/>
                </a:lnTo>
                <a:lnTo>
                  <a:pt x="313391" y="53625"/>
                </a:lnTo>
                <a:lnTo>
                  <a:pt x="276205" y="24976"/>
                </a:lnTo>
                <a:lnTo>
                  <a:pt x="232364" y="6529"/>
                </a:lnTo>
                <a:lnTo>
                  <a:pt x="183641" y="0"/>
                </a:lnTo>
                <a:close/>
              </a:path>
              <a:path w="367665" h="367665">
                <a:moveTo>
                  <a:pt x="324676" y="68198"/>
                </a:moveTo>
                <a:lnTo>
                  <a:pt x="245338" y="68198"/>
                </a:lnTo>
                <a:lnTo>
                  <a:pt x="248208" y="68833"/>
                </a:lnTo>
                <a:lnTo>
                  <a:pt x="250355" y="70992"/>
                </a:lnTo>
                <a:lnTo>
                  <a:pt x="296265" y="124840"/>
                </a:lnTo>
                <a:lnTo>
                  <a:pt x="298411" y="126999"/>
                </a:lnTo>
                <a:lnTo>
                  <a:pt x="298411" y="130555"/>
                </a:lnTo>
                <a:lnTo>
                  <a:pt x="297700" y="132714"/>
                </a:lnTo>
                <a:lnTo>
                  <a:pt x="296265" y="135635"/>
                </a:lnTo>
                <a:lnTo>
                  <a:pt x="293395" y="137667"/>
                </a:lnTo>
                <a:lnTo>
                  <a:pt x="275463" y="137667"/>
                </a:lnTo>
                <a:lnTo>
                  <a:pt x="275463" y="252475"/>
                </a:lnTo>
                <a:lnTo>
                  <a:pt x="279768" y="252475"/>
                </a:lnTo>
                <a:lnTo>
                  <a:pt x="282638" y="255396"/>
                </a:lnTo>
                <a:lnTo>
                  <a:pt x="282638" y="264032"/>
                </a:lnTo>
                <a:lnTo>
                  <a:pt x="279768" y="267588"/>
                </a:lnTo>
                <a:lnTo>
                  <a:pt x="345786" y="267588"/>
                </a:lnTo>
                <a:lnTo>
                  <a:pt x="360704" y="232346"/>
                </a:lnTo>
                <a:lnTo>
                  <a:pt x="367284" y="183641"/>
                </a:lnTo>
                <a:lnTo>
                  <a:pt x="360834" y="135635"/>
                </a:lnTo>
                <a:lnTo>
                  <a:pt x="360731" y="134873"/>
                </a:lnTo>
                <a:lnTo>
                  <a:pt x="360704" y="134672"/>
                </a:lnTo>
                <a:lnTo>
                  <a:pt x="342149" y="90762"/>
                </a:lnTo>
                <a:lnTo>
                  <a:pt x="324676" y="68198"/>
                </a:lnTo>
                <a:close/>
              </a:path>
              <a:path w="367665" h="367665">
                <a:moveTo>
                  <a:pt x="259676" y="219455"/>
                </a:moveTo>
                <a:lnTo>
                  <a:pt x="236727" y="247522"/>
                </a:lnTo>
                <a:lnTo>
                  <a:pt x="236727" y="252475"/>
                </a:lnTo>
                <a:lnTo>
                  <a:pt x="259676" y="252475"/>
                </a:lnTo>
                <a:lnTo>
                  <a:pt x="259676" y="219455"/>
                </a:lnTo>
                <a:close/>
              </a:path>
              <a:path w="367665" h="367665">
                <a:moveTo>
                  <a:pt x="259676" y="166369"/>
                </a:moveTo>
                <a:lnTo>
                  <a:pt x="236727" y="193674"/>
                </a:lnTo>
                <a:lnTo>
                  <a:pt x="236727" y="223773"/>
                </a:lnTo>
                <a:lnTo>
                  <a:pt x="259676" y="195833"/>
                </a:lnTo>
                <a:lnTo>
                  <a:pt x="259676" y="166369"/>
                </a:lnTo>
                <a:close/>
              </a:path>
              <a:path w="367665" h="367665">
                <a:moveTo>
                  <a:pt x="221665" y="137667"/>
                </a:moveTo>
                <a:lnTo>
                  <a:pt x="114769" y="137667"/>
                </a:lnTo>
                <a:lnTo>
                  <a:pt x="114769" y="167893"/>
                </a:lnTo>
                <a:lnTo>
                  <a:pt x="142036" y="167893"/>
                </a:lnTo>
                <a:lnTo>
                  <a:pt x="144907" y="171449"/>
                </a:lnTo>
                <a:lnTo>
                  <a:pt x="144907" y="218058"/>
                </a:lnTo>
                <a:lnTo>
                  <a:pt x="142036" y="221614"/>
                </a:lnTo>
                <a:lnTo>
                  <a:pt x="221665" y="221614"/>
                </a:lnTo>
                <a:lnTo>
                  <a:pt x="221665" y="137667"/>
                </a:lnTo>
                <a:close/>
              </a:path>
              <a:path w="367665" h="367665">
                <a:moveTo>
                  <a:pt x="129844" y="183641"/>
                </a:moveTo>
                <a:lnTo>
                  <a:pt x="83934" y="183641"/>
                </a:lnTo>
                <a:lnTo>
                  <a:pt x="83934" y="206628"/>
                </a:lnTo>
                <a:lnTo>
                  <a:pt x="129844" y="206628"/>
                </a:lnTo>
                <a:lnTo>
                  <a:pt x="129844" y="183641"/>
                </a:lnTo>
                <a:close/>
              </a:path>
              <a:path w="367665" h="367665">
                <a:moveTo>
                  <a:pt x="259676" y="137667"/>
                </a:moveTo>
                <a:lnTo>
                  <a:pt x="236727" y="137667"/>
                </a:lnTo>
                <a:lnTo>
                  <a:pt x="236727" y="170052"/>
                </a:lnTo>
                <a:lnTo>
                  <a:pt x="259676" y="141985"/>
                </a:lnTo>
                <a:lnTo>
                  <a:pt x="259676" y="137667"/>
                </a:lnTo>
                <a:close/>
              </a:path>
              <a:path w="367665" h="367665">
                <a:moveTo>
                  <a:pt x="236727" y="86740"/>
                </a:moveTo>
                <a:lnTo>
                  <a:pt x="125539" y="121919"/>
                </a:lnTo>
                <a:lnTo>
                  <a:pt x="236727" y="121919"/>
                </a:lnTo>
                <a:lnTo>
                  <a:pt x="236727" y="86740"/>
                </a:lnTo>
                <a:close/>
              </a:path>
              <a:path w="367665" h="367665">
                <a:moveTo>
                  <a:pt x="252501" y="96900"/>
                </a:moveTo>
                <a:lnTo>
                  <a:pt x="252501" y="121919"/>
                </a:lnTo>
                <a:lnTo>
                  <a:pt x="274027" y="121919"/>
                </a:lnTo>
                <a:lnTo>
                  <a:pt x="252501" y="9690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8" name="object 52"/>
          <p:cNvPicPr/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6375808" y="1558157"/>
            <a:ext cx="269455" cy="281178"/>
          </a:xfrm>
          <a:prstGeom prst="rect">
            <a:avLst/>
          </a:prstGeom>
        </p:spPr>
      </p:pic>
      <p:sp>
        <p:nvSpPr>
          <p:cNvPr id="91" name="object 55"/>
          <p:cNvSpPr/>
          <p:nvPr/>
        </p:nvSpPr>
        <p:spPr>
          <a:xfrm>
            <a:off x="6358251" y="2256101"/>
            <a:ext cx="302437" cy="303149"/>
          </a:xfrm>
          <a:custGeom>
            <a:avLst/>
            <a:gdLst/>
            <a:ahLst/>
            <a:cxnLst/>
            <a:rect l="l" t="t" r="r" b="b"/>
            <a:pathLst>
              <a:path w="370840" h="368934">
                <a:moveTo>
                  <a:pt x="185166" y="0"/>
                </a:moveTo>
                <a:lnTo>
                  <a:pt x="135788" y="6559"/>
                </a:lnTo>
                <a:lnTo>
                  <a:pt x="91513" y="25089"/>
                </a:lnTo>
                <a:lnTo>
                  <a:pt x="54068" y="53863"/>
                </a:lnTo>
                <a:lnTo>
                  <a:pt x="25182" y="91157"/>
                </a:lnTo>
                <a:lnTo>
                  <a:pt x="6583" y="135246"/>
                </a:lnTo>
                <a:lnTo>
                  <a:pt x="0" y="184403"/>
                </a:lnTo>
                <a:lnTo>
                  <a:pt x="6583" y="233328"/>
                </a:lnTo>
                <a:lnTo>
                  <a:pt x="25182" y="277351"/>
                </a:lnTo>
                <a:lnTo>
                  <a:pt x="54068" y="314691"/>
                </a:lnTo>
                <a:lnTo>
                  <a:pt x="91513" y="343568"/>
                </a:lnTo>
                <a:lnTo>
                  <a:pt x="135788" y="362201"/>
                </a:lnTo>
                <a:lnTo>
                  <a:pt x="185166" y="368807"/>
                </a:lnTo>
                <a:lnTo>
                  <a:pt x="234292" y="362201"/>
                </a:lnTo>
                <a:lnTo>
                  <a:pt x="278496" y="343568"/>
                </a:lnTo>
                <a:lnTo>
                  <a:pt x="315991" y="314691"/>
                </a:lnTo>
                <a:lnTo>
                  <a:pt x="327667" y="299656"/>
                </a:lnTo>
                <a:lnTo>
                  <a:pt x="162013" y="299656"/>
                </a:lnTo>
                <a:lnTo>
                  <a:pt x="160578" y="298932"/>
                </a:lnTo>
                <a:lnTo>
                  <a:pt x="158407" y="297497"/>
                </a:lnTo>
                <a:lnTo>
                  <a:pt x="68719" y="207390"/>
                </a:lnTo>
                <a:lnTo>
                  <a:pt x="68719" y="202437"/>
                </a:lnTo>
                <a:lnTo>
                  <a:pt x="71602" y="199516"/>
                </a:lnTo>
                <a:lnTo>
                  <a:pt x="193840" y="77850"/>
                </a:lnTo>
                <a:lnTo>
                  <a:pt x="195287" y="75691"/>
                </a:lnTo>
                <a:lnTo>
                  <a:pt x="197459" y="74929"/>
                </a:lnTo>
                <a:lnTo>
                  <a:pt x="332371" y="74929"/>
                </a:lnTo>
                <a:lnTo>
                  <a:pt x="315991" y="53863"/>
                </a:lnTo>
                <a:lnTo>
                  <a:pt x="278496" y="25089"/>
                </a:lnTo>
                <a:lnTo>
                  <a:pt x="234292" y="6559"/>
                </a:lnTo>
                <a:lnTo>
                  <a:pt x="185166" y="0"/>
                </a:lnTo>
                <a:close/>
              </a:path>
              <a:path w="370840" h="368934">
                <a:moveTo>
                  <a:pt x="332371" y="74929"/>
                </a:moveTo>
                <a:lnTo>
                  <a:pt x="200355" y="74929"/>
                </a:lnTo>
                <a:lnTo>
                  <a:pt x="279920" y="82803"/>
                </a:lnTo>
                <a:lnTo>
                  <a:pt x="283540" y="82803"/>
                </a:lnTo>
                <a:lnTo>
                  <a:pt x="286423" y="85724"/>
                </a:lnTo>
                <a:lnTo>
                  <a:pt x="287147" y="89280"/>
                </a:lnTo>
                <a:lnTo>
                  <a:pt x="298005" y="164972"/>
                </a:lnTo>
                <a:lnTo>
                  <a:pt x="298729" y="167131"/>
                </a:lnTo>
                <a:lnTo>
                  <a:pt x="297281" y="170052"/>
                </a:lnTo>
                <a:lnTo>
                  <a:pt x="295833" y="171449"/>
                </a:lnTo>
                <a:lnTo>
                  <a:pt x="169976" y="297497"/>
                </a:lnTo>
                <a:lnTo>
                  <a:pt x="167805" y="298932"/>
                </a:lnTo>
                <a:lnTo>
                  <a:pt x="166357" y="299656"/>
                </a:lnTo>
                <a:lnTo>
                  <a:pt x="327667" y="299656"/>
                </a:lnTo>
                <a:lnTo>
                  <a:pt x="344988" y="277351"/>
                </a:lnTo>
                <a:lnTo>
                  <a:pt x="363698" y="233328"/>
                </a:lnTo>
                <a:lnTo>
                  <a:pt x="370332" y="184403"/>
                </a:lnTo>
                <a:lnTo>
                  <a:pt x="363698" y="135246"/>
                </a:lnTo>
                <a:lnTo>
                  <a:pt x="344988" y="91157"/>
                </a:lnTo>
                <a:lnTo>
                  <a:pt x="332371" y="74929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object 60"/>
          <p:cNvSpPr txBox="1"/>
          <p:nvPr/>
        </p:nvSpPr>
        <p:spPr>
          <a:xfrm>
            <a:off x="8070181" y="1254270"/>
            <a:ext cx="930153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$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8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.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1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million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</p:txBody>
      </p:sp>
      <p:sp>
        <p:nvSpPr>
          <p:cNvPr id="102" name="object 66"/>
          <p:cNvSpPr txBox="1"/>
          <p:nvPr/>
        </p:nvSpPr>
        <p:spPr>
          <a:xfrm>
            <a:off x="8069764" y="1578956"/>
            <a:ext cx="978037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$</a:t>
            </a:r>
            <a:r>
              <a:rPr kumimoji="0" lang="en-US" alt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49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.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9</a:t>
            </a:r>
            <a:r>
              <a:rPr kumimoji="0" sz="1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million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</p:txBody>
      </p:sp>
      <p:sp>
        <p:nvSpPr>
          <p:cNvPr id="103" name="object 67"/>
          <p:cNvSpPr txBox="1"/>
          <p:nvPr/>
        </p:nvSpPr>
        <p:spPr>
          <a:xfrm>
            <a:off x="8084610" y="2304676"/>
            <a:ext cx="930571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$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5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 </a:t>
            </a:r>
            <a:r>
              <a:rPr kumimoji="0" sz="1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million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</p:txBody>
      </p:sp>
      <p:sp>
        <p:nvSpPr>
          <p:cNvPr id="108" name="object 61"/>
          <p:cNvSpPr/>
          <p:nvPr/>
        </p:nvSpPr>
        <p:spPr>
          <a:xfrm>
            <a:off x="7568227" y="1209132"/>
            <a:ext cx="354963" cy="321787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object 61"/>
          <p:cNvSpPr/>
          <p:nvPr/>
        </p:nvSpPr>
        <p:spPr>
          <a:xfrm>
            <a:off x="7562697" y="1559541"/>
            <a:ext cx="354963" cy="306985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object 61"/>
          <p:cNvSpPr/>
          <p:nvPr/>
        </p:nvSpPr>
        <p:spPr>
          <a:xfrm>
            <a:off x="7585838" y="2266146"/>
            <a:ext cx="365475" cy="329983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object 63"/>
          <p:cNvSpPr txBox="1"/>
          <p:nvPr/>
        </p:nvSpPr>
        <p:spPr>
          <a:xfrm>
            <a:off x="7556760" y="1243878"/>
            <a:ext cx="426009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0" spc="-25" dirty="0">
                <a:solidFill>
                  <a:srgbClr val="85BB24"/>
                </a:solidFill>
                <a:latin typeface="Calibri Light" panose="020F0302020204030204"/>
                <a:cs typeface="Calibri Light" panose="020F0302020204030204"/>
              </a:rPr>
              <a:t>1</a:t>
            </a:r>
            <a:r>
              <a:rPr lang="en-US" altLang="ru-RU" sz="1200" kern="0" spc="-25" dirty="0">
                <a:solidFill>
                  <a:srgbClr val="85BB24"/>
                </a:solidFill>
                <a:latin typeface="Calibri Light" panose="020F0302020204030204"/>
                <a:cs typeface="Calibri Light" panose="020F0302020204030204"/>
              </a:rPr>
              <a:t>1</a:t>
            </a:r>
            <a:r>
              <a:rPr kumimoji="0" lang="ru-RU" sz="12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,5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</p:txBody>
      </p:sp>
      <p:sp>
        <p:nvSpPr>
          <p:cNvPr id="113" name="object 64"/>
          <p:cNvSpPr txBox="1"/>
          <p:nvPr/>
        </p:nvSpPr>
        <p:spPr>
          <a:xfrm>
            <a:off x="7584741" y="1593263"/>
            <a:ext cx="438499" cy="212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71</a:t>
            </a:r>
            <a:r>
              <a:rPr kumimoji="0" lang="ru-RU" sz="13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,</a:t>
            </a:r>
            <a:r>
              <a:rPr kumimoji="0" lang="en-US" sz="13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3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%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</p:txBody>
      </p:sp>
      <p:sp>
        <p:nvSpPr>
          <p:cNvPr id="114" name="object 65"/>
          <p:cNvSpPr txBox="1"/>
          <p:nvPr/>
        </p:nvSpPr>
        <p:spPr>
          <a:xfrm>
            <a:off x="1749932" y="8408289"/>
            <a:ext cx="24193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6%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</p:txBody>
      </p:sp>
      <p:sp>
        <p:nvSpPr>
          <p:cNvPr id="116" name="object 71"/>
          <p:cNvSpPr txBox="1"/>
          <p:nvPr/>
        </p:nvSpPr>
        <p:spPr>
          <a:xfrm>
            <a:off x="7642438" y="2324127"/>
            <a:ext cx="37984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kern="0" spc="-25" dirty="0">
                <a:solidFill>
                  <a:srgbClr val="85BB24"/>
                </a:solidFill>
                <a:latin typeface="Calibri Light" panose="020F0302020204030204"/>
                <a:cs typeface="Calibri Light" panose="020F0302020204030204"/>
              </a:rPr>
              <a:t>7</a:t>
            </a:r>
            <a:r>
              <a:rPr kumimoji="0" lang="ru-RU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,2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</p:txBody>
      </p:sp>
      <p:sp>
        <p:nvSpPr>
          <p:cNvPr id="118" name="object 3"/>
          <p:cNvSpPr txBox="1"/>
          <p:nvPr/>
        </p:nvSpPr>
        <p:spPr>
          <a:xfrm>
            <a:off x="10415437" y="2560886"/>
            <a:ext cx="1763336" cy="532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Investitsion ko'rsatkichlar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119" name="object 20"/>
          <p:cNvSpPr txBox="1"/>
          <p:nvPr/>
        </p:nvSpPr>
        <p:spPr>
          <a:xfrm>
            <a:off x="10522082" y="3059371"/>
            <a:ext cx="1718535" cy="15163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NPV, US$ million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–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 191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,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0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IRR, %   –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40,0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EBITDA, %   –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81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DPP, years -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4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,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02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7" name="object 12"/>
          <p:cNvSpPr txBox="1"/>
          <p:nvPr/>
        </p:nvSpPr>
        <p:spPr>
          <a:xfrm>
            <a:off x="3373120" y="721360"/>
            <a:ext cx="2827020" cy="340995"/>
          </a:xfrm>
          <a:prstGeom prst="rect">
            <a:avLst/>
          </a:prstGeom>
        </p:spPr>
        <p:txBody>
          <a:bodyPr vert="horz" wrap="square" lIns="0" tIns="24765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Faoliyat yo’nalishi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Qishloq xo'jaligi va eski shinalarni qayta ishlash</a:t>
            </a:r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  <p:sp>
        <p:nvSpPr>
          <p:cNvPr id="94" name="object 14"/>
          <p:cNvSpPr txBox="1"/>
          <p:nvPr/>
        </p:nvSpPr>
        <p:spPr>
          <a:xfrm>
            <a:off x="112709" y="4484931"/>
            <a:ext cx="6052820" cy="70421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 marR="7620" lvl="0" indent="0" algn="just" defTabSz="914400" rtl="0" eaLnBrk="1" fontAlgn="auto" latinLnBrk="0" hangingPunct="1">
              <a:lnSpc>
                <a:spcPts val="116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en-US" alt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Sotuv bozori</a:t>
            </a:r>
          </a:p>
          <a:p>
            <a:pPr marL="12700" marR="7620" lvl="0" indent="0" algn="just" defTabSz="914400" rtl="0" eaLnBrk="1" fontAlgn="auto" latinLnBrk="0" hangingPunct="1">
              <a:lnSpc>
                <a:spcPts val="116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en-US" alt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Organik paxta xomashyosi bozori 2031 yilga borib 17,14 milliard AQSh dollariga yetishi kutilmoqda va yillik murakkab o'sish sur'ati (CAGR) </a:t>
            </a:r>
            <a:r>
              <a:rPr kumimoji="0" lang="ru-RU" altLang="en-US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ru-RU" altLang="en-US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</a:t>
            </a:r>
            <a:r>
              <a:rPr kumimoji="0" lang="en-US" alt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 oshadi. Yuqori sifatli paxtaga bo'lgan talabning oshishi iste'molchilarning xohish-istaklarining o'zgarishi va moda sanoatida paxta aralashmalarining tobora ommalashib borayotgani bilan bog'liq.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5" name="object 13"/>
          <p:cNvSpPr txBox="1"/>
          <p:nvPr/>
        </p:nvSpPr>
        <p:spPr>
          <a:xfrm>
            <a:off x="116498" y="5336630"/>
            <a:ext cx="2151380" cy="141986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 marR="762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en-US" alt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Talab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762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en-US" altLang="ru-RU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2024-yilda O‘zbekiston va unga qo‘shni davlatlar qiymati 140 million AQSh dollaridan ortiq bo‘lgan  kauchuk quvurlari, quvurlar va shlanglar import qildi. Talabning yillik o'sishi o'tgan yilning shu davriga nisbatan o'rtacha 15% ni tashkil etadi.</a:t>
            </a:r>
          </a:p>
        </p:txBody>
      </p:sp>
      <p:sp>
        <p:nvSpPr>
          <p:cNvPr id="76" name="object 6"/>
          <p:cNvSpPr txBox="1"/>
          <p:nvPr/>
        </p:nvSpPr>
        <p:spPr>
          <a:xfrm>
            <a:off x="53374" y="2905572"/>
            <a:ext cx="6010391" cy="1581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Tizim afzalliklari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84150" marR="508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Suv resurslarining bug'lanishi kuzatilmaydi, an'anaviy sug'orishga nisbatan suv sarfini 80% gacha, yer usti tomchilatib sug'orishga nisbatan 30% gacha tejaydi.</a:t>
            </a:r>
          </a:p>
          <a:p>
            <a:pPr marL="184150" marR="508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Ishlov berish uchun texnikalarning kam kirishi sababli, traktor shinalarining tuproqqa ta'sirini keskin kamaytirish hisobiga tuproq qatlamining tuzilishi saqlanib qoladi va qishloq xo'jaligi ekinlari ildizlarining erkin o'sishi va sifatli oziqlanishini ta'minlaydi.</a:t>
            </a:r>
          </a:p>
          <a:p>
            <a:pPr marL="184150" marR="508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Mineral o‘g‘itlarni yer ostidan sug‘orish shlanglari orqali yetkazib berish orqali 60 foizgacha tejaladi.</a:t>
            </a:r>
          </a:p>
          <a:p>
            <a:pPr marL="184150" marR="508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altLang="ru-RU" sz="10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Markazlashtirilgan suv ta’minoti hisobiga qo‘l mehnatidan foydalanish 70 foizgacha kamayadi.</a:t>
            </a:r>
          </a:p>
          <a:p>
            <a:pPr marL="184150" marR="508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Paxta yetishtirishda (o</a:t>
            </a:r>
            <a:r>
              <a: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ʻ</a:t>
            </a:r>
            <a:r>
              <a:rPr kumimoji="0" lang="en-US" alt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rtacha 5 t/ga) an</a:t>
            </a:r>
            <a:r>
              <a: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ʼ</a:t>
            </a:r>
            <a:r>
              <a:rPr kumimoji="0" lang="en-US" alt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anaviy sug</a:t>
            </a:r>
            <a:r>
              <a: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ʻ</a:t>
            </a:r>
            <a:r>
              <a:rPr kumimoji="0" lang="en-US" alt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orish usuliga nisbatan 2,5 baravar yuqori hosildorlikka erishildi.</a:t>
            </a:r>
          </a:p>
        </p:txBody>
      </p:sp>
      <p:sp>
        <p:nvSpPr>
          <p:cNvPr id="93" name="object 54"/>
          <p:cNvSpPr/>
          <p:nvPr/>
        </p:nvSpPr>
        <p:spPr>
          <a:xfrm>
            <a:off x="6343644" y="1881264"/>
            <a:ext cx="322275" cy="303149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2" y="0"/>
                </a:moveTo>
                <a:lnTo>
                  <a:pt x="134668" y="6529"/>
                </a:lnTo>
                <a:lnTo>
                  <a:pt x="90757" y="24973"/>
                </a:lnTo>
                <a:lnTo>
                  <a:pt x="53620" y="53620"/>
                </a:lnTo>
                <a:lnTo>
                  <a:pt x="24973" y="90757"/>
                </a:lnTo>
                <a:lnTo>
                  <a:pt x="6529" y="134668"/>
                </a:lnTo>
                <a:lnTo>
                  <a:pt x="0" y="183641"/>
                </a:lnTo>
                <a:lnTo>
                  <a:pt x="6529" y="232364"/>
                </a:lnTo>
                <a:lnTo>
                  <a:pt x="24973" y="276205"/>
                </a:lnTo>
                <a:lnTo>
                  <a:pt x="53620" y="313391"/>
                </a:lnTo>
                <a:lnTo>
                  <a:pt x="90757" y="342149"/>
                </a:lnTo>
                <a:lnTo>
                  <a:pt x="134668" y="360704"/>
                </a:lnTo>
                <a:lnTo>
                  <a:pt x="183642" y="367283"/>
                </a:lnTo>
                <a:lnTo>
                  <a:pt x="232364" y="360704"/>
                </a:lnTo>
                <a:lnTo>
                  <a:pt x="276205" y="342149"/>
                </a:lnTo>
                <a:lnTo>
                  <a:pt x="313391" y="313391"/>
                </a:lnTo>
                <a:lnTo>
                  <a:pt x="337174" y="282638"/>
                </a:lnTo>
                <a:lnTo>
                  <a:pt x="133426" y="282638"/>
                </a:lnTo>
                <a:lnTo>
                  <a:pt x="129844" y="279768"/>
                </a:lnTo>
                <a:lnTo>
                  <a:pt x="129844" y="240309"/>
                </a:lnTo>
                <a:lnTo>
                  <a:pt x="133426" y="236727"/>
                </a:lnTo>
                <a:lnTo>
                  <a:pt x="87515" y="236727"/>
                </a:lnTo>
                <a:lnTo>
                  <a:pt x="83934" y="233857"/>
                </a:lnTo>
                <a:lnTo>
                  <a:pt x="83934" y="194398"/>
                </a:lnTo>
                <a:lnTo>
                  <a:pt x="87515" y="190817"/>
                </a:lnTo>
                <a:lnTo>
                  <a:pt x="98996" y="190817"/>
                </a:lnTo>
                <a:lnTo>
                  <a:pt x="98996" y="144906"/>
                </a:lnTo>
                <a:lnTo>
                  <a:pt x="87515" y="144906"/>
                </a:lnTo>
                <a:lnTo>
                  <a:pt x="83934" y="142036"/>
                </a:lnTo>
                <a:lnTo>
                  <a:pt x="83934" y="102577"/>
                </a:lnTo>
                <a:lnTo>
                  <a:pt x="87515" y="98996"/>
                </a:lnTo>
                <a:lnTo>
                  <a:pt x="345630" y="98996"/>
                </a:lnTo>
                <a:lnTo>
                  <a:pt x="342149" y="90757"/>
                </a:lnTo>
                <a:lnTo>
                  <a:pt x="313391" y="53620"/>
                </a:lnTo>
                <a:lnTo>
                  <a:pt x="276205" y="24973"/>
                </a:lnTo>
                <a:lnTo>
                  <a:pt x="232364" y="6529"/>
                </a:lnTo>
                <a:lnTo>
                  <a:pt x="183642" y="0"/>
                </a:lnTo>
                <a:close/>
              </a:path>
              <a:path w="367665" h="367665">
                <a:moveTo>
                  <a:pt x="221665" y="267576"/>
                </a:moveTo>
                <a:lnTo>
                  <a:pt x="175755" y="267576"/>
                </a:lnTo>
                <a:lnTo>
                  <a:pt x="175755" y="279768"/>
                </a:lnTo>
                <a:lnTo>
                  <a:pt x="172161" y="282638"/>
                </a:lnTo>
                <a:lnTo>
                  <a:pt x="225247" y="282638"/>
                </a:lnTo>
                <a:lnTo>
                  <a:pt x="221665" y="279768"/>
                </a:lnTo>
                <a:lnTo>
                  <a:pt x="221665" y="267576"/>
                </a:lnTo>
                <a:close/>
              </a:path>
              <a:path w="367665" h="367665">
                <a:moveTo>
                  <a:pt x="345630" y="98996"/>
                </a:moveTo>
                <a:lnTo>
                  <a:pt x="218071" y="98996"/>
                </a:lnTo>
                <a:lnTo>
                  <a:pt x="221665" y="102577"/>
                </a:lnTo>
                <a:lnTo>
                  <a:pt x="221665" y="142036"/>
                </a:lnTo>
                <a:lnTo>
                  <a:pt x="218071" y="144906"/>
                </a:lnTo>
                <a:lnTo>
                  <a:pt x="263982" y="144906"/>
                </a:lnTo>
                <a:lnTo>
                  <a:pt x="267576" y="148488"/>
                </a:lnTo>
                <a:lnTo>
                  <a:pt x="267576" y="187947"/>
                </a:lnTo>
                <a:lnTo>
                  <a:pt x="263982" y="190817"/>
                </a:lnTo>
                <a:lnTo>
                  <a:pt x="252501" y="190817"/>
                </a:lnTo>
                <a:lnTo>
                  <a:pt x="252501" y="236727"/>
                </a:lnTo>
                <a:lnTo>
                  <a:pt x="263982" y="236727"/>
                </a:lnTo>
                <a:lnTo>
                  <a:pt x="267576" y="240309"/>
                </a:lnTo>
                <a:lnTo>
                  <a:pt x="267576" y="279768"/>
                </a:lnTo>
                <a:lnTo>
                  <a:pt x="263982" y="282638"/>
                </a:lnTo>
                <a:lnTo>
                  <a:pt x="337174" y="282638"/>
                </a:lnTo>
                <a:lnTo>
                  <a:pt x="342149" y="276205"/>
                </a:lnTo>
                <a:lnTo>
                  <a:pt x="360704" y="232364"/>
                </a:lnTo>
                <a:lnTo>
                  <a:pt x="367284" y="183641"/>
                </a:lnTo>
                <a:lnTo>
                  <a:pt x="360704" y="134668"/>
                </a:lnTo>
                <a:lnTo>
                  <a:pt x="345630" y="98996"/>
                </a:lnTo>
                <a:close/>
              </a:path>
              <a:path w="367665" h="367665">
                <a:moveTo>
                  <a:pt x="160680" y="252501"/>
                </a:moveTo>
                <a:lnTo>
                  <a:pt x="144907" y="252501"/>
                </a:lnTo>
                <a:lnTo>
                  <a:pt x="144907" y="267576"/>
                </a:lnTo>
                <a:lnTo>
                  <a:pt x="160680" y="267576"/>
                </a:lnTo>
                <a:lnTo>
                  <a:pt x="160680" y="252501"/>
                </a:lnTo>
                <a:close/>
              </a:path>
              <a:path w="367665" h="367665">
                <a:moveTo>
                  <a:pt x="252501" y="252501"/>
                </a:moveTo>
                <a:lnTo>
                  <a:pt x="236728" y="252501"/>
                </a:lnTo>
                <a:lnTo>
                  <a:pt x="236728" y="267576"/>
                </a:lnTo>
                <a:lnTo>
                  <a:pt x="252501" y="267576"/>
                </a:lnTo>
                <a:lnTo>
                  <a:pt x="252501" y="252501"/>
                </a:lnTo>
                <a:close/>
              </a:path>
              <a:path w="367665" h="367665">
                <a:moveTo>
                  <a:pt x="225247" y="236727"/>
                </a:moveTo>
                <a:lnTo>
                  <a:pt x="172161" y="236727"/>
                </a:lnTo>
                <a:lnTo>
                  <a:pt x="175755" y="240309"/>
                </a:lnTo>
                <a:lnTo>
                  <a:pt x="175755" y="252501"/>
                </a:lnTo>
                <a:lnTo>
                  <a:pt x="221665" y="252501"/>
                </a:lnTo>
                <a:lnTo>
                  <a:pt x="221665" y="240309"/>
                </a:lnTo>
                <a:lnTo>
                  <a:pt x="225247" y="236727"/>
                </a:lnTo>
                <a:close/>
              </a:path>
              <a:path w="367665" h="367665">
                <a:moveTo>
                  <a:pt x="144907" y="221665"/>
                </a:moveTo>
                <a:lnTo>
                  <a:pt x="129844" y="221665"/>
                </a:lnTo>
                <a:lnTo>
                  <a:pt x="129844" y="233857"/>
                </a:lnTo>
                <a:lnTo>
                  <a:pt x="126250" y="236727"/>
                </a:lnTo>
                <a:lnTo>
                  <a:pt x="144907" y="236727"/>
                </a:lnTo>
                <a:lnTo>
                  <a:pt x="144907" y="221665"/>
                </a:lnTo>
                <a:close/>
              </a:path>
              <a:path w="367665" h="367665">
                <a:moveTo>
                  <a:pt x="175755" y="221665"/>
                </a:moveTo>
                <a:lnTo>
                  <a:pt x="160680" y="221665"/>
                </a:lnTo>
                <a:lnTo>
                  <a:pt x="160680" y="236727"/>
                </a:lnTo>
                <a:lnTo>
                  <a:pt x="179336" y="236727"/>
                </a:lnTo>
                <a:lnTo>
                  <a:pt x="175755" y="233857"/>
                </a:lnTo>
                <a:lnTo>
                  <a:pt x="175755" y="221665"/>
                </a:lnTo>
                <a:close/>
              </a:path>
              <a:path w="367665" h="367665">
                <a:moveTo>
                  <a:pt x="236728" y="190817"/>
                </a:moveTo>
                <a:lnTo>
                  <a:pt x="218071" y="190817"/>
                </a:lnTo>
                <a:lnTo>
                  <a:pt x="221665" y="194398"/>
                </a:lnTo>
                <a:lnTo>
                  <a:pt x="221665" y="233857"/>
                </a:lnTo>
                <a:lnTo>
                  <a:pt x="218071" y="236727"/>
                </a:lnTo>
                <a:lnTo>
                  <a:pt x="236728" y="236727"/>
                </a:lnTo>
                <a:lnTo>
                  <a:pt x="236728" y="190817"/>
                </a:lnTo>
                <a:close/>
              </a:path>
              <a:path w="367665" h="367665">
                <a:moveTo>
                  <a:pt x="114769" y="206590"/>
                </a:moveTo>
                <a:lnTo>
                  <a:pt x="98996" y="206590"/>
                </a:lnTo>
                <a:lnTo>
                  <a:pt x="98996" y="221665"/>
                </a:lnTo>
                <a:lnTo>
                  <a:pt x="114769" y="221665"/>
                </a:lnTo>
                <a:lnTo>
                  <a:pt x="114769" y="206590"/>
                </a:lnTo>
                <a:close/>
              </a:path>
              <a:path w="367665" h="367665">
                <a:moveTo>
                  <a:pt x="206590" y="206590"/>
                </a:moveTo>
                <a:lnTo>
                  <a:pt x="190817" y="206590"/>
                </a:lnTo>
                <a:lnTo>
                  <a:pt x="190817" y="221665"/>
                </a:lnTo>
                <a:lnTo>
                  <a:pt x="206590" y="221665"/>
                </a:lnTo>
                <a:lnTo>
                  <a:pt x="206590" y="206590"/>
                </a:lnTo>
                <a:close/>
              </a:path>
              <a:path w="367665" h="367665">
                <a:moveTo>
                  <a:pt x="179336" y="190817"/>
                </a:moveTo>
                <a:lnTo>
                  <a:pt x="126250" y="190817"/>
                </a:lnTo>
                <a:lnTo>
                  <a:pt x="129844" y="194398"/>
                </a:lnTo>
                <a:lnTo>
                  <a:pt x="129844" y="206590"/>
                </a:lnTo>
                <a:lnTo>
                  <a:pt x="175755" y="206590"/>
                </a:lnTo>
                <a:lnTo>
                  <a:pt x="175755" y="194398"/>
                </a:lnTo>
                <a:lnTo>
                  <a:pt x="179336" y="190817"/>
                </a:lnTo>
                <a:close/>
              </a:path>
              <a:path w="367665" h="367665">
                <a:moveTo>
                  <a:pt x="190817" y="144906"/>
                </a:moveTo>
                <a:lnTo>
                  <a:pt x="114769" y="144906"/>
                </a:lnTo>
                <a:lnTo>
                  <a:pt x="114769" y="190817"/>
                </a:lnTo>
                <a:lnTo>
                  <a:pt x="190817" y="190817"/>
                </a:lnTo>
                <a:lnTo>
                  <a:pt x="190817" y="144906"/>
                </a:lnTo>
                <a:close/>
              </a:path>
              <a:path w="367665" h="367665">
                <a:moveTo>
                  <a:pt x="221665" y="175755"/>
                </a:moveTo>
                <a:lnTo>
                  <a:pt x="206590" y="175755"/>
                </a:lnTo>
                <a:lnTo>
                  <a:pt x="206590" y="190817"/>
                </a:lnTo>
                <a:lnTo>
                  <a:pt x="225247" y="190817"/>
                </a:lnTo>
                <a:lnTo>
                  <a:pt x="221665" y="187947"/>
                </a:lnTo>
                <a:lnTo>
                  <a:pt x="221665" y="175755"/>
                </a:lnTo>
                <a:close/>
              </a:path>
              <a:path w="367665" h="367665">
                <a:moveTo>
                  <a:pt x="252501" y="160680"/>
                </a:moveTo>
                <a:lnTo>
                  <a:pt x="236728" y="160680"/>
                </a:lnTo>
                <a:lnTo>
                  <a:pt x="236728" y="175755"/>
                </a:lnTo>
                <a:lnTo>
                  <a:pt x="252501" y="175755"/>
                </a:lnTo>
                <a:lnTo>
                  <a:pt x="252501" y="160680"/>
                </a:lnTo>
                <a:close/>
              </a:path>
              <a:path w="367665" h="367665">
                <a:moveTo>
                  <a:pt x="225247" y="144906"/>
                </a:moveTo>
                <a:lnTo>
                  <a:pt x="206590" y="144906"/>
                </a:lnTo>
                <a:lnTo>
                  <a:pt x="206590" y="160680"/>
                </a:lnTo>
                <a:lnTo>
                  <a:pt x="221665" y="160680"/>
                </a:lnTo>
                <a:lnTo>
                  <a:pt x="221665" y="148488"/>
                </a:lnTo>
                <a:lnTo>
                  <a:pt x="225247" y="144906"/>
                </a:lnTo>
                <a:close/>
              </a:path>
              <a:path w="367665" h="367665">
                <a:moveTo>
                  <a:pt x="175755" y="129844"/>
                </a:moveTo>
                <a:lnTo>
                  <a:pt x="129844" y="129844"/>
                </a:lnTo>
                <a:lnTo>
                  <a:pt x="129844" y="142036"/>
                </a:lnTo>
                <a:lnTo>
                  <a:pt x="126250" y="144906"/>
                </a:lnTo>
                <a:lnTo>
                  <a:pt x="179336" y="144906"/>
                </a:lnTo>
                <a:lnTo>
                  <a:pt x="175755" y="142036"/>
                </a:lnTo>
                <a:lnTo>
                  <a:pt x="175755" y="129844"/>
                </a:lnTo>
                <a:close/>
              </a:path>
              <a:path w="367665" h="367665">
                <a:moveTo>
                  <a:pt x="114769" y="114769"/>
                </a:moveTo>
                <a:lnTo>
                  <a:pt x="98996" y="114769"/>
                </a:lnTo>
                <a:lnTo>
                  <a:pt x="98996" y="129844"/>
                </a:lnTo>
                <a:lnTo>
                  <a:pt x="114769" y="129844"/>
                </a:lnTo>
                <a:lnTo>
                  <a:pt x="114769" y="114769"/>
                </a:lnTo>
                <a:close/>
              </a:path>
              <a:path w="367665" h="367665">
                <a:moveTo>
                  <a:pt x="206590" y="114769"/>
                </a:moveTo>
                <a:lnTo>
                  <a:pt x="190817" y="114769"/>
                </a:lnTo>
                <a:lnTo>
                  <a:pt x="190817" y="129844"/>
                </a:lnTo>
                <a:lnTo>
                  <a:pt x="206590" y="129844"/>
                </a:lnTo>
                <a:lnTo>
                  <a:pt x="206590" y="114769"/>
                </a:lnTo>
                <a:close/>
              </a:path>
              <a:path w="367665" h="367665">
                <a:moveTo>
                  <a:pt x="179336" y="98996"/>
                </a:moveTo>
                <a:lnTo>
                  <a:pt x="126250" y="98996"/>
                </a:lnTo>
                <a:lnTo>
                  <a:pt x="129844" y="102577"/>
                </a:lnTo>
                <a:lnTo>
                  <a:pt x="129844" y="114769"/>
                </a:lnTo>
                <a:lnTo>
                  <a:pt x="175755" y="114769"/>
                </a:lnTo>
                <a:lnTo>
                  <a:pt x="175755" y="102577"/>
                </a:lnTo>
                <a:lnTo>
                  <a:pt x="179336" y="98996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object 59"/>
          <p:cNvSpPr txBox="1"/>
          <p:nvPr/>
        </p:nvSpPr>
        <p:spPr>
          <a:xfrm>
            <a:off x="6777990" y="1898650"/>
            <a:ext cx="789940" cy="29083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Yerga ishlov berish uchun texnikalar</a:t>
            </a:r>
          </a:p>
        </p:txBody>
      </p:sp>
      <p:sp>
        <p:nvSpPr>
          <p:cNvPr id="100" name="object 67"/>
          <p:cNvSpPr txBox="1"/>
          <p:nvPr/>
        </p:nvSpPr>
        <p:spPr>
          <a:xfrm>
            <a:off x="8069764" y="1951207"/>
            <a:ext cx="972684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$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7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 </a:t>
            </a:r>
            <a:r>
              <a:rPr kumimoji="0" sz="1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million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</p:txBody>
      </p:sp>
      <p:sp>
        <p:nvSpPr>
          <p:cNvPr id="106" name="object 71"/>
          <p:cNvSpPr txBox="1"/>
          <p:nvPr/>
        </p:nvSpPr>
        <p:spPr>
          <a:xfrm>
            <a:off x="7554616" y="1931208"/>
            <a:ext cx="44228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10,0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</p:txBody>
      </p:sp>
      <p:sp>
        <p:nvSpPr>
          <p:cNvPr id="117" name="object 61"/>
          <p:cNvSpPr/>
          <p:nvPr/>
        </p:nvSpPr>
        <p:spPr>
          <a:xfrm>
            <a:off x="7542475" y="1899245"/>
            <a:ext cx="365475" cy="329983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77" y="732602"/>
            <a:ext cx="3266862" cy="16750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7639" y="5229280"/>
            <a:ext cx="3774629" cy="15815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9893" y="2832806"/>
            <a:ext cx="4049715" cy="186293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64500" y="4764405"/>
            <a:ext cx="943610" cy="909320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11424285" y="5900420"/>
            <a:ext cx="614045" cy="193040"/>
          </a:xfrm>
          <a:prstGeom prst="rect">
            <a:avLst/>
          </a:prstGeom>
          <a:noFill/>
          <a:ln w="9525" cap="sq" cmpd="sng">
            <a:solidFill>
              <a:schemeClr val="accent1">
                <a:shade val="50000"/>
              </a:schemeClr>
            </a:solidFill>
            <a:prstDash val="dash"/>
            <a:miter lim="800000"/>
          </a:ln>
        </p:spPr>
        <p:txBody>
          <a:bodyPr wrap="square" rtlCol="0">
            <a:noAutofit/>
          </a:bodyPr>
          <a:lstStyle/>
          <a:p>
            <a:r>
              <a:rPr lang="en-US" altLang="ru-RU" sz="8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Yozyovon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/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2863" y="203128"/>
            <a:ext cx="7683840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Xalqaro logistika transport karidorlari</a:t>
            </a:r>
          </a:p>
        </p:txBody>
      </p:sp>
      <p:pic>
        <p:nvPicPr>
          <p:cNvPr id="148" name="Рисунок 1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/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/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/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/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/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/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/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/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/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/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/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/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/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/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/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/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/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/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/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/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/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/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/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/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/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/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/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/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/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/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/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/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/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/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/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/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/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/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/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/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/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/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/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/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/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/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/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/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/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/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/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/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/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/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/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/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/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/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/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/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/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/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/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/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/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/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4" name="Рисунок 1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/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19630" y="77470"/>
            <a:ext cx="10010140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Toshkent va O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ʻ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zbekistonning boshqa aeroportlaridan parvozlar</a:t>
            </a: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526774" y="4667595"/>
            <a:ext cx="2702987" cy="1337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 ta davlatdan kelgan sayyohlar uchun vizasiz rejim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ʻ</a:t>
            </a:r>
            <a:r>
              <a:rPr kumimoji="0" lang="en-US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zbekiston aeroportida 59 ta turli aviakompaniyalar faoliyat ko</a:t>
            </a: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ʻ</a:t>
            </a:r>
            <a:r>
              <a:rPr kumimoji="0" lang="en-US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rsatmoqda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Mamlakat bo</a:t>
            </a: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ʻ</a:t>
            </a:r>
            <a:r>
              <a:rPr kumimoji="0" lang="en-US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ylab 11 ta aeroport, ularning asosiylari Toshkent, Samarqand va Buxoroda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10*75"/>
  <p:tag name="TABLE_ENDDRAG_RECT" val="731*472*110*7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619</Words>
  <Application>Microsoft Office PowerPoint</Application>
  <PresentationFormat>Широкоэкранный</PresentationFormat>
  <Paragraphs>115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13" baseType="lpstr">
      <vt:lpstr>Arial</vt:lpstr>
      <vt:lpstr>Calibri</vt:lpstr>
      <vt:lpstr>Calibri Light</vt:lpstr>
      <vt:lpstr>EYInterstate</vt:lpstr>
      <vt:lpstr>Montserrat</vt:lpstr>
      <vt:lpstr>Times New Roman</vt:lpstr>
      <vt:lpstr>Trebuchet MS</vt:lpstr>
      <vt:lpstr>Wingdings</vt:lpstr>
      <vt:lpstr>Тема Office</vt:lpstr>
      <vt:lpstr>Office Theme</vt:lpstr>
      <vt:lpstr>Tuproq ostidan tomchilatib sug’orish tizimi loyihasi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животноводческого комплекса</dc:title>
  <dc:creator>Admin</dc:creator>
  <cp:lastModifiedBy>Admin</cp:lastModifiedBy>
  <cp:revision>23</cp:revision>
  <dcterms:created xsi:type="dcterms:W3CDTF">2025-05-23T14:06:00Z</dcterms:created>
  <dcterms:modified xsi:type="dcterms:W3CDTF">2025-07-10T05:41:42Z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08532A0D8AD74713A3E10999D336034F_13</vt:lpwstr>
  </property>
  <property fmtid="{D5CDD505-2E9C-101B-9397-08002B2CF9AE}" pid="3" name="KSOProductBuildVer">
    <vt:lpwstr>1049-12.2.0.21931</vt:lpwstr>
  </property>
</Properties>
</file>