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147479750" r:id="rId3"/>
    <p:sldId id="2147479774" r:id="rId4"/>
    <p:sldId id="2147479776" r:id="rId5"/>
    <p:sldId id="2147479779" r:id="rId6"/>
    <p:sldId id="2147479780" r:id="rId7"/>
    <p:sldId id="2147479782" r:id="rId8"/>
    <p:sldId id="2147479781" r:id="rId9"/>
    <p:sldId id="2147479664" r:id="rId10"/>
    <p:sldId id="21474796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87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20"/>
      </p:cViewPr>
      <p:guideLst>
        <p:guide orient="horz" pos="2160"/>
        <p:guide pos="5087"/>
        <p:guide pos="6811"/>
        <p:guide orient="horz" pos="2727"/>
        <p:guide orient="horz" pos="1525"/>
        <p:guide orient="horz" pos="913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26463-CBAF-4DB4-A679-F17C61C4B28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29D0-19BB-4137-8B1C-2F91A7FBB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7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3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5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FA82C-FE74-4047-BA33-592350B08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DE72A-5B22-448C-A4E6-5EAA1DC7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62B3-44E9-487D-B09F-4564B4AC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0130A-2FC8-476E-9357-E645E277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A9D14-D206-4D8B-B29A-5AAF567D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3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F7307-A520-49A1-A9B7-D98603FA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0E2392-7E88-47B5-AA5C-06F88B01B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C21FA-65F4-4653-95AB-E6AF977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B786A-8A67-4248-8F31-54CE5FAD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625C0-BC67-488B-A4AF-7DD8270B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9270DC-2383-4F50-A8B5-97C2BF74F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8C063A-5743-4A59-BCE2-1C8B1F3B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DB5CC-77B0-471A-8072-1898CAA9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DFE54-E658-4345-BBCE-C487A360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B8779-087C-4CBC-9461-C873808D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8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F36E-D742-41FF-86BF-DB06B752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B5A01-95C3-45AE-8F91-DA55376D2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F61A-4986-4212-BC69-7CFEA153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A63F-84D7-42FA-A7DF-6E2BA803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2AFF-AE75-405D-8935-07379B93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217-5043-4906-9C1A-19B086B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0B98-5BE2-438B-8B3E-D45EE697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E684-94C1-47AF-827D-CF0E3EF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9A84-7222-43F9-8755-01CE291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9720-0C61-4CB2-8461-7F5D48F9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D49B-BDCB-4C87-B9ED-E136D7AE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CDB91-58D4-4B8B-82AB-09D639C1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C830-FA68-439F-9629-21E2C9A9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8687-F5C4-41F0-BF4A-89ACF1B6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444A-547E-409C-8D8A-7A415A15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55EF-4798-46AF-A3DE-9E2846ED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A393-C6DD-4989-8A64-7921D93EE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74A1-5AF7-49DD-968A-D5982261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F6725-646C-4F5D-8F5F-ACB2CE2B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FB24-4D31-41D0-8A4C-B3E2755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FA7E-9887-410C-8DFF-09030C7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9CE-B4EF-476C-96B0-FF36C756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2369-0DAB-453A-9874-846EEBAC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4578D-2A4C-435A-B996-3587EE4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6F75B-5428-416A-AACC-B10BC5703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5593-CE7A-4A1A-9759-6EAD157C8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15F3-4E3C-4520-BA8E-D9C3B7B8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7743-BFE9-4FDF-B619-A5D0A0AC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3D764-F04F-4756-ADAA-6705C38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6B-21FF-4E12-95C2-B6CE6D7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63016-83CA-4C49-B552-ADE8E2B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8F744-E61D-4DD5-98D8-F866346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AF878-2E2F-4F5D-982A-3273B74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A32F-ABAD-4396-BC91-35700E4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B16B-7D1E-4DF0-A6B8-315DB48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AFA6-6058-4A08-BB82-C50B6D97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E8D9-7886-4C3E-B5F2-240C3D9E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E0B1-38A3-4DE7-B310-E204F909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AFE4-8B38-4ED1-ADF4-E93C8AB5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4692-7A41-4F9F-AB76-9BBCB20B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8EFA-6444-4676-BD7E-10C6728F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1D16-E952-4B1E-B2DC-F31B68C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60D0-C054-4068-9780-C129C854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ECA71-E6F4-457F-9CFF-BCD64D1F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1E2CC-7CEA-4004-B362-AB67F35A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474CC-6F2F-4FAF-A0C5-F87E2A93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80BD-0174-44B0-B960-EFFEC2A9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2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6446-B45C-4A97-8927-BF565FB3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EFDA-BBFC-4610-8CD6-4303EEE3E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B79EB-B1A3-45D0-9B07-164F6CB1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DC7C-52DD-4DF2-B548-970E6158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ACF1A-6A69-4A7C-926E-1348C2CB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C4C7-1FCF-4E20-8568-BCDB4009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696E-30D8-4BCA-9AC0-48BE4BCC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E48FC-0B66-4855-91F3-A397BF3C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B0E8-EE46-45EA-BEB2-207B6088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331E-A467-47EF-98A2-4171C3DF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0359-C092-4198-98BA-0D78EC1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F9FEB-1C77-420D-8BA2-F777DAB2B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9CC5-A75C-4251-8686-96330444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2058-21B4-47AD-A445-F8FC7AC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F04E-B140-4E59-9FE5-6685DA10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A313-75C0-4FBB-9BCB-94A714C7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4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33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C92070-9C6F-4BBE-88C3-3D5E83AFF6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1723" y="2035694"/>
            <a:ext cx="1488556" cy="1488556"/>
          </a:xfrm>
          <a:custGeom>
            <a:avLst/>
            <a:gdLst>
              <a:gd name="connsiteX0" fmla="*/ 744278 w 1488556"/>
              <a:gd name="connsiteY0" fmla="*/ 0 h 1488556"/>
              <a:gd name="connsiteX1" fmla="*/ 1488556 w 1488556"/>
              <a:gd name="connsiteY1" fmla="*/ 744278 h 1488556"/>
              <a:gd name="connsiteX2" fmla="*/ 744278 w 1488556"/>
              <a:gd name="connsiteY2" fmla="*/ 1488556 h 1488556"/>
              <a:gd name="connsiteX3" fmla="*/ 0 w 1488556"/>
              <a:gd name="connsiteY3" fmla="*/ 744278 h 1488556"/>
              <a:gd name="connsiteX4" fmla="*/ 744278 w 1488556"/>
              <a:gd name="connsiteY4" fmla="*/ 0 h 14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6" h="1488556">
                <a:moveTo>
                  <a:pt x="744278" y="0"/>
                </a:moveTo>
                <a:cubicBezTo>
                  <a:pt x="1155331" y="0"/>
                  <a:pt x="1488556" y="333225"/>
                  <a:pt x="1488556" y="744278"/>
                </a:cubicBezTo>
                <a:cubicBezTo>
                  <a:pt x="1488556" y="1155331"/>
                  <a:pt x="1155331" y="1488556"/>
                  <a:pt x="744278" y="1488556"/>
                </a:cubicBezTo>
                <a:cubicBezTo>
                  <a:pt x="333225" y="1488556"/>
                  <a:pt x="0" y="1155331"/>
                  <a:pt x="0" y="744278"/>
                </a:cubicBezTo>
                <a:cubicBezTo>
                  <a:pt x="0" y="333225"/>
                  <a:pt x="333225" y="0"/>
                  <a:pt x="744278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7231A0-C366-4F47-958B-0A341426C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1675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5DAA7D-35BC-42AD-BD82-FC985759D6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8238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0.8224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47921-FF22-4FDA-A074-ED16FD8F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7A5C7-AF97-4D23-A622-29D582D8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60200-F74E-4E05-99E5-E4965F93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EA6CC-F1D7-4EA1-A1B6-31F59DF2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115C8-8A75-4026-A3EF-29A6132B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12D7-9986-4820-A5A3-40121728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911A9-B164-4C46-932C-0F4A5E4E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0B5BC-6C23-4964-BDE1-00BF11A2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3428D-CFEA-4FDB-84F9-09E44589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08EA5-A284-428A-AE15-675AC025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3BBD4-0B17-483C-B254-E250906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6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FC78A-BEB5-41CE-A395-3853F024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13732-A6DA-48D0-B663-7538996A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32E4D-0103-4A19-9330-C440CF71C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C37D2D-63B6-4B81-8A25-08CF0875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18D38-6386-47BF-BBCE-EA81AAB1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28482-3637-4E0A-8890-9D628FB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DED4D1-BCA8-4345-9AFD-1E2862D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8571F7-1D37-4EA3-83DC-633DB815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C870-6B4A-4F2E-8FE0-530292C7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BB330E-9F42-49AD-A1C1-9A5A2F55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4FFF12-E786-42FF-8437-D2090A0C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88DB7-58F9-4353-9F67-A207D171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9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693D3A-7557-4C37-B2EA-5E36E553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3CE2D2-B564-4978-930F-4072426D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1179B1-9F46-45E7-AA95-1EBECB96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6818-D994-4277-A31D-104EB6C9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39ECE-DAE4-4AA6-B04E-39A2C9C8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476B59-9283-4E37-AA77-42632F13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957E6-BAD0-4257-A43F-32D01757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C4239-B038-44E3-98B9-863946B0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CB64F-5FC7-4582-93FB-592F21DA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CA43-D365-49CD-BCE0-996C847D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FEA5D-8EE0-4A4C-805D-E3047528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88455-A25F-4162-AF77-831CDEC54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D2A6E-C8F4-410E-9DF9-070BBF45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FE1B7-4A09-40E2-8668-C3D9D8D4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DB18F-E712-4D26-BD73-AD0947F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6CCFF-8174-4D5A-BB7F-BFFAF66B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9AA28-2791-43BD-9EFE-8E2C2DFB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029AF-3829-40E5-87C6-CEF65A4F5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B65A-A620-46BE-857A-7F49C6FC1B2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D0726-461B-4917-9351-43FA9DA0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15A2C-B9E5-4CE6-A0FD-934FE542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A79A-04C4-443B-85BB-0EC03899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F4AA-F1D8-4FAA-A160-D95BE334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E6E-24BC-4A42-904F-7E87EC8E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DADB-1CDC-4509-B6A9-345D45227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124-F480-403E-A988-0BA85AE1B68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A414-018C-43CE-BEDB-2679001FF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76337-4C09-4DEE-B88C-54DFED7B4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12732" y="2647638"/>
            <a:ext cx="6307806" cy="23051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ekoturizm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sohasiga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industriyasida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alohida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yodgorliklari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landshaftlar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qolishdan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manfaatdor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yagona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yo‘nalishdir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Bio,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gidro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paleontologik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merosning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mavjudligi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O‘rmonli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archazorlar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butazorlar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zonalaridan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buloq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daryo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sharshara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dengizini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gidrologik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jarlik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ta tog‘,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qoya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toshlar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qumtepa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qoyalarni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ta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Dinozavr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paleontologik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2025-yil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oxirigacha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"O‘zbekiston-2030"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dasturi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ekoturizmni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million dollar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rejalashtirmoqda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Global Ecotourism Market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hisobotiga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238,48 milliard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2032-yilga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sur’ati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(CAGR) 7,94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439,46 milliard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O‘zbekiston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Respublikasida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ekologik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turizmning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investitsiya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loyihalari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E6B5E6B-5E2B-BB36-ADE7-1E98F97B5078}"/>
              </a:ext>
            </a:extLst>
          </p:cNvPr>
          <p:cNvSpPr txBox="1"/>
          <p:nvPr/>
        </p:nvSpPr>
        <p:spPr>
          <a:xfrm>
            <a:off x="2840457" y="685665"/>
            <a:ext cx="3356005" cy="186140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- 448 924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km</a:t>
            </a:r>
            <a:r>
              <a:rPr lang="ru-RU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- 38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O‘zbekistonning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ekoturistik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salohiyati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landshaftlarning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xilma-xilligi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noyob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obyektlarga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xilma-xillikni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saqlovchi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etiladigan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qariyb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13,2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gektarni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Respublikasida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loyihalariga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investorlarni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etamiz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3DEB236E-AD6D-C198-1F8F-ABD00F8D0AF6}"/>
              </a:ext>
            </a:extLst>
          </p:cNvPr>
          <p:cNvSpPr txBox="1"/>
          <p:nvPr/>
        </p:nvSpPr>
        <p:spPr>
          <a:xfrm>
            <a:off x="6664281" y="5922103"/>
            <a:ext cx="5438374" cy="56105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tashabbuskori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Ekologiya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atrof-muhitni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o‘zgarishi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vazirligi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DE6FE55-46CD-2DB4-2074-38369E4DA182}"/>
              </a:ext>
            </a:extLst>
          </p:cNvPr>
          <p:cNvGrpSpPr/>
          <p:nvPr/>
        </p:nvGrpSpPr>
        <p:grpSpPr>
          <a:xfrm>
            <a:off x="6523445" y="937564"/>
            <a:ext cx="1605752" cy="545741"/>
            <a:chOff x="6377557" y="808575"/>
            <a:chExt cx="1416006" cy="799567"/>
          </a:xfrm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FD4C2A5-4B41-F50B-EF8D-C7B9EADB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bject 57">
              <a:extLst>
                <a:ext uri="{FF2B5EF4-FFF2-40B4-BE49-F238E27FC236}">
                  <a16:creationId xmlns:a16="http://schemas.microsoft.com/office/drawing/2014/main" id="{9014F26A-6BBD-76D6-876E-AFC43590A69B}"/>
                </a:ext>
              </a:extLst>
            </p:cNvPr>
            <p:cNvSpPr txBox="1"/>
            <p:nvPr/>
          </p:nvSpPr>
          <p:spPr>
            <a:xfrm>
              <a:off x="6575993" y="808575"/>
              <a:ext cx="1217570" cy="4697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Ekozonalarning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umumiy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maydoni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object 52">
              <a:extLst>
                <a:ext uri="{FF2B5EF4-FFF2-40B4-BE49-F238E27FC236}">
                  <a16:creationId xmlns:a16="http://schemas.microsoft.com/office/drawing/2014/main" id="{2162DCC8-3CBE-8AD7-B576-F84224A2A99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6377557" y="870756"/>
              <a:ext cx="194826" cy="281178"/>
            </a:xfrm>
            <a:prstGeom prst="rect">
              <a:avLst/>
            </a:prstGeom>
          </p:spPr>
        </p:pic>
        <p:sp>
          <p:nvSpPr>
            <p:cNvPr id="47" name="object 60">
              <a:extLst>
                <a:ext uri="{FF2B5EF4-FFF2-40B4-BE49-F238E27FC236}">
                  <a16:creationId xmlns:a16="http://schemas.microsoft.com/office/drawing/2014/main" id="{6AB7618A-8871-E2FA-5FCD-C663920A18B3}"/>
                </a:ext>
              </a:extLst>
            </p:cNvPr>
            <p:cNvSpPr txBox="1"/>
            <p:nvPr/>
          </p:nvSpPr>
          <p:spPr>
            <a:xfrm>
              <a:off x="6662427" y="1273706"/>
              <a:ext cx="925942" cy="3344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279,1 ga</a:t>
              </a:r>
              <a:endParaRPr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id="{783629F7-29E3-16AF-D898-D1D7843C09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26333" y="1862484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492875F4-05B3-4D30-A945-9D7187DE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76A81AEF-53CB-1085-FE29-F59E3EF2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C18D32B3-5938-3241-4E29-47FB81DFE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Скругленный прямоугольник 873">
            <a:extLst>
              <a:ext uri="{FF2B5EF4-FFF2-40B4-BE49-F238E27FC236}">
                <a16:creationId xmlns:a16="http://schemas.microsoft.com/office/drawing/2014/main" id="{C0E2C49E-F766-F13E-F7F5-AFAB07D7C486}"/>
              </a:ext>
            </a:extLst>
          </p:cNvPr>
          <p:cNvSpPr/>
          <p:nvPr/>
        </p:nvSpPr>
        <p:spPr>
          <a:xfrm>
            <a:off x="6774849" y="1790510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B4B3E36-F287-F9D1-839A-CB85AEA28205}"/>
              </a:ext>
            </a:extLst>
          </p:cNvPr>
          <p:cNvSpPr txBox="1"/>
          <p:nvPr/>
        </p:nvSpPr>
        <p:spPr>
          <a:xfrm>
            <a:off x="7237778" y="2088814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694526B0-515F-1717-C975-4A3B4401E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874" y="2577103"/>
            <a:ext cx="384081" cy="30712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A0DF496E-5B51-6D57-0450-DB94E4F716C5}"/>
              </a:ext>
            </a:extLst>
          </p:cNvPr>
          <p:cNvSpPr txBox="1"/>
          <p:nvPr/>
        </p:nvSpPr>
        <p:spPr>
          <a:xfrm>
            <a:off x="7263248" y="2574146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1,02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82" name="object 5">
            <a:extLst>
              <a:ext uri="{FF2B5EF4-FFF2-40B4-BE49-F238E27FC236}">
                <a16:creationId xmlns:a16="http://schemas.microsoft.com/office/drawing/2014/main" id="{9D3E712C-3CFA-4E0E-8F98-72F6A3C4C7DA}"/>
              </a:ext>
            </a:extLst>
          </p:cNvPr>
          <p:cNvSpPr txBox="1"/>
          <p:nvPr/>
        </p:nvSpPr>
        <p:spPr>
          <a:xfrm>
            <a:off x="6930729" y="1767267"/>
            <a:ext cx="974409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Andijon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object 5">
            <a:extLst>
              <a:ext uri="{FF2B5EF4-FFF2-40B4-BE49-F238E27FC236}">
                <a16:creationId xmlns:a16="http://schemas.microsoft.com/office/drawing/2014/main" id="{49D8F6C6-F137-BA25-7A59-24194AE38C71}"/>
              </a:ext>
            </a:extLst>
          </p:cNvPr>
          <p:cNvSpPr txBox="1"/>
          <p:nvPr/>
        </p:nvSpPr>
        <p:spPr>
          <a:xfrm>
            <a:off x="6446689" y="1498635"/>
            <a:ext cx="4440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Tarmoqlar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kesimida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takliflari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ro‘yxati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88" name="object 13">
            <a:extLst>
              <a:ext uri="{FF2B5EF4-FFF2-40B4-BE49-F238E27FC236}">
                <a16:creationId xmlns:a16="http://schemas.microsoft.com/office/drawing/2014/main" id="{BB9329B9-B9C1-48EE-8772-5A79AFABB7CD}"/>
              </a:ext>
            </a:extLst>
          </p:cNvPr>
          <p:cNvSpPr txBox="1"/>
          <p:nvPr/>
        </p:nvSpPr>
        <p:spPr>
          <a:xfrm>
            <a:off x="6386139" y="687267"/>
            <a:ext cx="36173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spcBef>
                <a:spcPts val="195"/>
              </a:spcBef>
              <a:tabLst>
                <a:tab pos="184785" algn="l"/>
              </a:tabLst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etilayotgan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ko‘rsatkichlari</a:t>
            </a:r>
            <a:endParaRPr lang="ru-RU" sz="11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21">
            <a:extLst>
              <a:ext uri="{FF2B5EF4-FFF2-40B4-BE49-F238E27FC236}">
                <a16:creationId xmlns:a16="http://schemas.microsoft.com/office/drawing/2014/main" id="{150E4ECC-E587-4BB2-91DD-C2626DB2EF1A}"/>
              </a:ext>
            </a:extLst>
          </p:cNvPr>
          <p:cNvSpPr>
            <a:spLocks noEditPoints="1"/>
          </p:cNvSpPr>
          <p:nvPr/>
        </p:nvSpPr>
        <p:spPr bwMode="auto">
          <a:xfrm>
            <a:off x="8283360" y="960060"/>
            <a:ext cx="328770" cy="228328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80316AD-EE5E-4ACD-B319-E1057070569D}"/>
              </a:ext>
            </a:extLst>
          </p:cNvPr>
          <p:cNvGrpSpPr/>
          <p:nvPr/>
        </p:nvGrpSpPr>
        <p:grpSpPr>
          <a:xfrm>
            <a:off x="8512344" y="951633"/>
            <a:ext cx="1380725" cy="516341"/>
            <a:chOff x="6464563" y="818368"/>
            <a:chExt cx="1217570" cy="756491"/>
          </a:xfrm>
        </p:grpSpPr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552DBF4E-18DE-48DB-9583-3748570C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7" name="object 57">
              <a:extLst>
                <a:ext uri="{FF2B5EF4-FFF2-40B4-BE49-F238E27FC236}">
                  <a16:creationId xmlns:a16="http://schemas.microsoft.com/office/drawing/2014/main" id="{5EF7A560-6709-40D3-92FF-4BBF9313D604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69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Investitsiyaga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bo‘lgan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ehtiyoj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bject 60">
              <a:extLst>
                <a:ext uri="{FF2B5EF4-FFF2-40B4-BE49-F238E27FC236}">
                  <a16:creationId xmlns:a16="http://schemas.microsoft.com/office/drawing/2014/main" id="{9863968C-61C6-4DEF-BD00-3BA1D767803E}"/>
                </a:ext>
              </a:extLst>
            </p:cNvPr>
            <p:cNvSpPr txBox="1"/>
            <p:nvPr/>
          </p:nvSpPr>
          <p:spPr>
            <a:xfrm>
              <a:off x="6542327" y="1240424"/>
              <a:ext cx="946176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$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10,9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mln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CAFA826A-63B2-4F6D-A599-0119266D3EF8}"/>
              </a:ext>
            </a:extLst>
          </p:cNvPr>
          <p:cNvGrpSpPr/>
          <p:nvPr/>
        </p:nvGrpSpPr>
        <p:grpSpPr>
          <a:xfrm>
            <a:off x="10251092" y="924127"/>
            <a:ext cx="1394608" cy="517071"/>
            <a:chOff x="6452320" y="818368"/>
            <a:chExt cx="1229813" cy="757560"/>
          </a:xfrm>
        </p:grpSpPr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46B4670B-39FF-4FF9-B513-778306765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170" y="1452548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object 57">
              <a:extLst>
                <a:ext uri="{FF2B5EF4-FFF2-40B4-BE49-F238E27FC236}">
                  <a16:creationId xmlns:a16="http://schemas.microsoft.com/office/drawing/2014/main" id="{B161720C-5D79-4E8E-9B4A-9D8AD722287C}"/>
                </a:ext>
              </a:extLst>
            </p:cNvPr>
            <p:cNvSpPr txBox="1"/>
            <p:nvPr/>
          </p:nvSpPr>
          <p:spPr>
            <a:xfrm>
              <a:off x="6464563" y="818368"/>
              <a:ext cx="1217570" cy="4885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Yangi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ishchilar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joylar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bject 60">
              <a:extLst>
                <a:ext uri="{FF2B5EF4-FFF2-40B4-BE49-F238E27FC236}">
                  <a16:creationId xmlns:a16="http://schemas.microsoft.com/office/drawing/2014/main" id="{E2CD282E-1017-4C4A-87A9-6FA3A86003EC}"/>
                </a:ext>
              </a:extLst>
            </p:cNvPr>
            <p:cNvSpPr txBox="1"/>
            <p:nvPr/>
          </p:nvSpPr>
          <p:spPr>
            <a:xfrm>
              <a:off x="6452320" y="1241493"/>
              <a:ext cx="1096578" cy="3344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568 </a:t>
              </a:r>
              <a:r>
                <a:rPr lang="en-US" sz="105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ishchilar</a:t>
              </a:r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object 54">
            <a:extLst>
              <a:ext uri="{FF2B5EF4-FFF2-40B4-BE49-F238E27FC236}">
                <a16:creationId xmlns:a16="http://schemas.microsoft.com/office/drawing/2014/main" id="{682056C1-5602-4C00-8CF6-A854144B33D8}"/>
              </a:ext>
            </a:extLst>
          </p:cNvPr>
          <p:cNvSpPr/>
          <p:nvPr/>
        </p:nvSpPr>
        <p:spPr>
          <a:xfrm>
            <a:off x="10126790" y="914530"/>
            <a:ext cx="298852" cy="279691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" name="Group 17">
            <a:extLst>
              <a:ext uri="{FF2B5EF4-FFF2-40B4-BE49-F238E27FC236}">
                <a16:creationId xmlns:a16="http://schemas.microsoft.com/office/drawing/2014/main" id="{0E4C45FE-F39B-4EA6-B3E0-78AA7765F1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50780" y="2623787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22" name="Freeform 19">
              <a:extLst>
                <a:ext uri="{FF2B5EF4-FFF2-40B4-BE49-F238E27FC236}">
                  <a16:creationId xmlns:a16="http://schemas.microsoft.com/office/drawing/2014/main" id="{5EB98AD4-0FFC-4499-9BFB-9B11EF54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3" name="Freeform 20">
              <a:extLst>
                <a:ext uri="{FF2B5EF4-FFF2-40B4-BE49-F238E27FC236}">
                  <a16:creationId xmlns:a16="http://schemas.microsoft.com/office/drawing/2014/main" id="{D5BC2704-140E-42F6-98B4-ACD29A487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4" name="Freeform 22">
              <a:extLst>
                <a:ext uri="{FF2B5EF4-FFF2-40B4-BE49-F238E27FC236}">
                  <a16:creationId xmlns:a16="http://schemas.microsoft.com/office/drawing/2014/main" id="{3E35B82D-EC0B-47BB-BF66-9A71C5C73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21" name="object 6">
            <a:extLst>
              <a:ext uri="{FF2B5EF4-FFF2-40B4-BE49-F238E27FC236}">
                <a16:creationId xmlns:a16="http://schemas.microsoft.com/office/drawing/2014/main" id="{2DD3C85F-3EAA-432F-BB70-52ACD69B758D}"/>
              </a:ext>
            </a:extLst>
          </p:cNvPr>
          <p:cNvSpPr txBox="1"/>
          <p:nvPr/>
        </p:nvSpPr>
        <p:spPr>
          <a:xfrm>
            <a:off x="188957" y="5003790"/>
            <a:ext cx="6307806" cy="730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Ekoturizm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2025-yilda 270,5 milliard AQSH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dollariga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baholanmoqda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2035-yilga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551,8 milliard AQSH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dollariga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yetishi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qilinmoqda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2025-2035-yillar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oralig‘ida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7,4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object 6">
            <a:extLst>
              <a:ext uri="{FF2B5EF4-FFF2-40B4-BE49-F238E27FC236}">
                <a16:creationId xmlns:a16="http://schemas.microsoft.com/office/drawing/2014/main" id="{3D77ED41-237C-4573-9750-8A2723BB0273}"/>
              </a:ext>
            </a:extLst>
          </p:cNvPr>
          <p:cNvSpPr txBox="1"/>
          <p:nvPr/>
        </p:nvSpPr>
        <p:spPr>
          <a:xfrm>
            <a:off x="138883" y="5848763"/>
            <a:ext cx="6307806" cy="75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Imtiyozlar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hududlaridagi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mehmonxona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SPA-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mehmonxona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sanatoriy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oromgohlar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tematik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bog‘lar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soliqlarni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kamaytirish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muddatga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solig‘idan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sohadagi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tadbirkorlar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naqd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pulsiz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hisob-kitoblar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ulushining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foizigacha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QQSni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qoplash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D955464-8BAC-434F-8F81-6F7B062E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" y="750596"/>
            <a:ext cx="2748168" cy="18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AF29177-0A29-4AB0-8C1E-B09B0369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93" y="2128295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Скругленный прямоугольник 873">
            <a:extLst>
              <a:ext uri="{FF2B5EF4-FFF2-40B4-BE49-F238E27FC236}">
                <a16:creationId xmlns:a16="http://schemas.microsoft.com/office/drawing/2014/main" id="{656755B6-03A7-4C4F-B04C-6F17F0B7863C}"/>
              </a:ext>
            </a:extLst>
          </p:cNvPr>
          <p:cNvSpPr/>
          <p:nvPr/>
        </p:nvSpPr>
        <p:spPr>
          <a:xfrm>
            <a:off x="8564934" y="1790510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C20E336-38DB-421C-9209-262A521E9B77}"/>
              </a:ext>
            </a:extLst>
          </p:cNvPr>
          <p:cNvSpPr txBox="1"/>
          <p:nvPr/>
        </p:nvSpPr>
        <p:spPr>
          <a:xfrm>
            <a:off x="9027863" y="2088814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21,9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1C8E0C6C-90B7-439E-9E28-0008DF648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959" y="2577103"/>
            <a:ext cx="384081" cy="307127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8FD0660D-0D4A-4B98-B0A1-677A7A38E36C}"/>
              </a:ext>
            </a:extLst>
          </p:cNvPr>
          <p:cNvSpPr txBox="1"/>
          <p:nvPr/>
        </p:nvSpPr>
        <p:spPr>
          <a:xfrm>
            <a:off x="9053333" y="2574146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3,85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60" name="object 5">
            <a:extLst>
              <a:ext uri="{FF2B5EF4-FFF2-40B4-BE49-F238E27FC236}">
                <a16:creationId xmlns:a16="http://schemas.microsoft.com/office/drawing/2014/main" id="{4A91675C-88F1-41DB-8962-86C9FF36CEB6}"/>
              </a:ext>
            </a:extLst>
          </p:cNvPr>
          <p:cNvSpPr txBox="1"/>
          <p:nvPr/>
        </p:nvSpPr>
        <p:spPr>
          <a:xfrm>
            <a:off x="8720814" y="1767267"/>
            <a:ext cx="974409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Jizzax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1" name="Picture 8" descr="Picture background">
            <a:extLst>
              <a:ext uri="{FF2B5EF4-FFF2-40B4-BE49-F238E27FC236}">
                <a16:creationId xmlns:a16="http://schemas.microsoft.com/office/drawing/2014/main" id="{2F78479E-D86B-45A0-86D2-BE25BD10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78" y="2128295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Скругленный прямоугольник 873">
            <a:extLst>
              <a:ext uri="{FF2B5EF4-FFF2-40B4-BE49-F238E27FC236}">
                <a16:creationId xmlns:a16="http://schemas.microsoft.com/office/drawing/2014/main" id="{9236C17B-806C-4B7E-B1ED-A49B9E261D6E}"/>
              </a:ext>
            </a:extLst>
          </p:cNvPr>
          <p:cNvSpPr/>
          <p:nvPr/>
        </p:nvSpPr>
        <p:spPr>
          <a:xfrm>
            <a:off x="10360361" y="1807197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8215AF5-616F-44BC-B799-C7A1C9908031}"/>
              </a:ext>
            </a:extLst>
          </p:cNvPr>
          <p:cNvSpPr txBox="1"/>
          <p:nvPr/>
        </p:nvSpPr>
        <p:spPr>
          <a:xfrm>
            <a:off x="10823290" y="2105501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0,02 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BCBABB63-4FB8-4DC5-86FC-A5465E11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4386" y="2593790"/>
            <a:ext cx="384081" cy="307127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D769B265-45A2-4400-ACC6-7AB9CB6589CB}"/>
              </a:ext>
            </a:extLst>
          </p:cNvPr>
          <p:cNvSpPr txBox="1"/>
          <p:nvPr/>
        </p:nvSpPr>
        <p:spPr>
          <a:xfrm>
            <a:off x="10848760" y="2590833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68" name="object 5">
            <a:extLst>
              <a:ext uri="{FF2B5EF4-FFF2-40B4-BE49-F238E27FC236}">
                <a16:creationId xmlns:a16="http://schemas.microsoft.com/office/drawing/2014/main" id="{7FC5F2F0-E382-44C5-9A0D-837970808125}"/>
              </a:ext>
            </a:extLst>
          </p:cNvPr>
          <p:cNvSpPr txBox="1"/>
          <p:nvPr/>
        </p:nvSpPr>
        <p:spPr>
          <a:xfrm>
            <a:off x="10380068" y="1784435"/>
            <a:ext cx="128870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Qashqadaryo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" name="Picture 8" descr="Picture background">
            <a:extLst>
              <a:ext uri="{FF2B5EF4-FFF2-40B4-BE49-F238E27FC236}">
                <a16:creationId xmlns:a16="http://schemas.microsoft.com/office/drawing/2014/main" id="{8C6F2DE1-C4E4-40B9-A02B-99AA752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05" y="2144982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7">
            <a:extLst>
              <a:ext uri="{FF2B5EF4-FFF2-40B4-BE49-F238E27FC236}">
                <a16:creationId xmlns:a16="http://schemas.microsoft.com/office/drawing/2014/main" id="{4098C473-343F-461B-81C7-E476A02D22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46040" y="3289239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109CD64B-C362-460B-899C-67FA138C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C894FD76-AC69-4C56-BC26-568AAFD63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22">
              <a:extLst>
                <a:ext uri="{FF2B5EF4-FFF2-40B4-BE49-F238E27FC236}">
                  <a16:creationId xmlns:a16="http://schemas.microsoft.com/office/drawing/2014/main" id="{31D11E31-DB72-4746-A827-EE8F7C41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4" name="Скругленный прямоугольник 873">
            <a:extLst>
              <a:ext uri="{FF2B5EF4-FFF2-40B4-BE49-F238E27FC236}">
                <a16:creationId xmlns:a16="http://schemas.microsoft.com/office/drawing/2014/main" id="{9F508333-A5BD-4C21-AEC4-D6E3A11D86B9}"/>
              </a:ext>
            </a:extLst>
          </p:cNvPr>
          <p:cNvSpPr/>
          <p:nvPr/>
        </p:nvSpPr>
        <p:spPr>
          <a:xfrm>
            <a:off x="6794556" y="3217265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3DF93AF-771D-4E10-BA88-BD9F5942C904}"/>
              </a:ext>
            </a:extLst>
          </p:cNvPr>
          <p:cNvSpPr txBox="1"/>
          <p:nvPr/>
        </p:nvSpPr>
        <p:spPr>
          <a:xfrm>
            <a:off x="7257485" y="3515569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20,1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" name="Рисунок 175">
            <a:extLst>
              <a:ext uri="{FF2B5EF4-FFF2-40B4-BE49-F238E27FC236}">
                <a16:creationId xmlns:a16="http://schemas.microsoft.com/office/drawing/2014/main" id="{EA3F0A4A-4A36-4A83-9224-D3C3FCDC1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581" y="4003858"/>
            <a:ext cx="384081" cy="307127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FE32D7D2-A93A-4A1D-A4E7-C72CE044723B}"/>
              </a:ext>
            </a:extLst>
          </p:cNvPr>
          <p:cNvSpPr txBox="1"/>
          <p:nvPr/>
        </p:nvSpPr>
        <p:spPr>
          <a:xfrm>
            <a:off x="7282955" y="4000901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79" name="object 5">
            <a:extLst>
              <a:ext uri="{FF2B5EF4-FFF2-40B4-BE49-F238E27FC236}">
                <a16:creationId xmlns:a16="http://schemas.microsoft.com/office/drawing/2014/main" id="{1BEBA993-9674-4286-86EE-54C36D59A1F2}"/>
              </a:ext>
            </a:extLst>
          </p:cNvPr>
          <p:cNvSpPr txBox="1"/>
          <p:nvPr/>
        </p:nvSpPr>
        <p:spPr>
          <a:xfrm>
            <a:off x="6950436" y="3194022"/>
            <a:ext cx="9744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Namangan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0" name="Group 17">
            <a:extLst>
              <a:ext uri="{FF2B5EF4-FFF2-40B4-BE49-F238E27FC236}">
                <a16:creationId xmlns:a16="http://schemas.microsoft.com/office/drawing/2014/main" id="{DB4860CA-AE7B-46AF-9DAC-684F225F17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70487" y="4050542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320F11CA-C3B6-48CC-AEFB-ACCE9F0D3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24F0EABA-CA02-4A0B-AD33-F00DEB43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4507BB00-820B-4786-8A90-B826968E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85" name="Picture 8" descr="Picture background">
            <a:extLst>
              <a:ext uri="{FF2B5EF4-FFF2-40B4-BE49-F238E27FC236}">
                <a16:creationId xmlns:a16="http://schemas.microsoft.com/office/drawing/2014/main" id="{0B7C017D-A9CC-48EC-B84F-4D6A3559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00" y="3555050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Скругленный прямоугольник 873">
            <a:extLst>
              <a:ext uri="{FF2B5EF4-FFF2-40B4-BE49-F238E27FC236}">
                <a16:creationId xmlns:a16="http://schemas.microsoft.com/office/drawing/2014/main" id="{21AF44E0-4DC2-494B-B5F6-981EEBA15EB5}"/>
              </a:ext>
            </a:extLst>
          </p:cNvPr>
          <p:cNvSpPr/>
          <p:nvPr/>
        </p:nvSpPr>
        <p:spPr>
          <a:xfrm>
            <a:off x="8584641" y="3217265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3CEC91F-F663-43E2-82D0-327A6232A81E}"/>
              </a:ext>
            </a:extLst>
          </p:cNvPr>
          <p:cNvSpPr txBox="1"/>
          <p:nvPr/>
        </p:nvSpPr>
        <p:spPr>
          <a:xfrm>
            <a:off x="9047570" y="3515569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82AC4F08-8DDA-4954-A11A-2F5114A87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666" y="4003858"/>
            <a:ext cx="384081" cy="307127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A551607A-7E7F-464A-8B7F-C810AD3F810E}"/>
              </a:ext>
            </a:extLst>
          </p:cNvPr>
          <p:cNvSpPr txBox="1"/>
          <p:nvPr/>
        </p:nvSpPr>
        <p:spPr>
          <a:xfrm>
            <a:off x="9073040" y="4000901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90" name="object 5">
            <a:extLst>
              <a:ext uri="{FF2B5EF4-FFF2-40B4-BE49-F238E27FC236}">
                <a16:creationId xmlns:a16="http://schemas.microsoft.com/office/drawing/2014/main" id="{0223BADB-9365-4EE6-A0A9-D937B8378D64}"/>
              </a:ext>
            </a:extLst>
          </p:cNvPr>
          <p:cNvSpPr txBox="1"/>
          <p:nvPr/>
        </p:nvSpPr>
        <p:spPr>
          <a:xfrm>
            <a:off x="8740521" y="3194022"/>
            <a:ext cx="1017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Samarqand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1" name="Picture 8" descr="Picture background">
            <a:extLst>
              <a:ext uri="{FF2B5EF4-FFF2-40B4-BE49-F238E27FC236}">
                <a16:creationId xmlns:a16="http://schemas.microsoft.com/office/drawing/2014/main" id="{409D35CF-C6FB-45BD-8C25-014D74D6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85" y="3555050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Скругленный прямоугольник 873">
            <a:extLst>
              <a:ext uri="{FF2B5EF4-FFF2-40B4-BE49-F238E27FC236}">
                <a16:creationId xmlns:a16="http://schemas.microsoft.com/office/drawing/2014/main" id="{C194ACAA-35C9-4719-B9C9-32F57FBEB5C4}"/>
              </a:ext>
            </a:extLst>
          </p:cNvPr>
          <p:cNvSpPr/>
          <p:nvPr/>
        </p:nvSpPr>
        <p:spPr>
          <a:xfrm>
            <a:off x="10380068" y="3233952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A1686F1-336C-4A10-8956-D9BC3E6B207A}"/>
              </a:ext>
            </a:extLst>
          </p:cNvPr>
          <p:cNvSpPr txBox="1"/>
          <p:nvPr/>
        </p:nvSpPr>
        <p:spPr>
          <a:xfrm>
            <a:off x="10842997" y="3532256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22,5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A21AC3CF-116F-4689-81DB-95A8FB611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093" y="4020545"/>
            <a:ext cx="384081" cy="307127"/>
          </a:xfrm>
          <a:prstGeom prst="rect">
            <a:avLst/>
          </a:prstGeom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0BA16449-46AA-4173-A233-C01F556C7CCE}"/>
              </a:ext>
            </a:extLst>
          </p:cNvPr>
          <p:cNvSpPr txBox="1"/>
          <p:nvPr/>
        </p:nvSpPr>
        <p:spPr>
          <a:xfrm>
            <a:off x="10868467" y="4017588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0,81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96" name="object 5">
            <a:extLst>
              <a:ext uri="{FF2B5EF4-FFF2-40B4-BE49-F238E27FC236}">
                <a16:creationId xmlns:a16="http://schemas.microsoft.com/office/drawing/2014/main" id="{A1B2C7B3-7A62-4866-8CC3-ABF3B7EDE653}"/>
              </a:ext>
            </a:extLst>
          </p:cNvPr>
          <p:cNvSpPr txBox="1"/>
          <p:nvPr/>
        </p:nvSpPr>
        <p:spPr>
          <a:xfrm>
            <a:off x="10418090" y="3210709"/>
            <a:ext cx="129151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Surxondaryo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8" descr="Picture background">
            <a:extLst>
              <a:ext uri="{FF2B5EF4-FFF2-40B4-BE49-F238E27FC236}">
                <a16:creationId xmlns:a16="http://schemas.microsoft.com/office/drawing/2014/main" id="{4FD13B0C-FD20-4E9B-94ED-080274FE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312" y="3571737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7">
            <a:extLst>
              <a:ext uri="{FF2B5EF4-FFF2-40B4-BE49-F238E27FC236}">
                <a16:creationId xmlns:a16="http://schemas.microsoft.com/office/drawing/2014/main" id="{1615CB6B-7510-426F-8F0F-BD0E9DA757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89406" y="4672408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A30475F7-907D-4698-BDB7-4882464CD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8A31BAA5-DD3A-4EA1-B73C-13A1E56A3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2" name="Freeform 22">
              <a:extLst>
                <a:ext uri="{FF2B5EF4-FFF2-40B4-BE49-F238E27FC236}">
                  <a16:creationId xmlns:a16="http://schemas.microsoft.com/office/drawing/2014/main" id="{5A468152-76BC-4847-BB52-E04B98CE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3" name="Скругленный прямоугольник 873">
            <a:extLst>
              <a:ext uri="{FF2B5EF4-FFF2-40B4-BE49-F238E27FC236}">
                <a16:creationId xmlns:a16="http://schemas.microsoft.com/office/drawing/2014/main" id="{73AEB5D2-05A8-470D-8D15-8D7B3CB7B683}"/>
              </a:ext>
            </a:extLst>
          </p:cNvPr>
          <p:cNvSpPr/>
          <p:nvPr/>
        </p:nvSpPr>
        <p:spPr>
          <a:xfrm>
            <a:off x="6837922" y="4600434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39C0201-06DC-4ABB-8D92-C6769D3AC130}"/>
              </a:ext>
            </a:extLst>
          </p:cNvPr>
          <p:cNvSpPr txBox="1"/>
          <p:nvPr/>
        </p:nvSpPr>
        <p:spPr>
          <a:xfrm>
            <a:off x="7300851" y="4898738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186,7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FC9B165F-3AE6-4D1F-B226-01CF67CE0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947" y="5387027"/>
            <a:ext cx="384081" cy="307127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8B27DCD0-CF50-44ED-A3C7-D4E4B6A60F69}"/>
              </a:ext>
            </a:extLst>
          </p:cNvPr>
          <p:cNvSpPr txBox="1"/>
          <p:nvPr/>
        </p:nvSpPr>
        <p:spPr>
          <a:xfrm>
            <a:off x="7326321" y="5384070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BB309CAF-5D48-4774-9A2A-6481F41DCE02}"/>
              </a:ext>
            </a:extLst>
          </p:cNvPr>
          <p:cNvSpPr txBox="1"/>
          <p:nvPr/>
        </p:nvSpPr>
        <p:spPr>
          <a:xfrm>
            <a:off x="6993802" y="4577191"/>
            <a:ext cx="9744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" name="Group 17">
            <a:extLst>
              <a:ext uri="{FF2B5EF4-FFF2-40B4-BE49-F238E27FC236}">
                <a16:creationId xmlns:a16="http://schemas.microsoft.com/office/drawing/2014/main" id="{B06593DD-30AC-4A6F-8F34-DCB486F9BF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13853" y="5433711"/>
            <a:ext cx="66170" cy="21663"/>
            <a:chOff x="4973" y="3723"/>
            <a:chExt cx="57" cy="88"/>
          </a:xfrm>
          <a:solidFill>
            <a:srgbClr val="92D050"/>
          </a:solidFill>
        </p:grpSpPr>
        <p:sp>
          <p:nvSpPr>
            <p:cNvPr id="209" name="Freeform 19">
              <a:extLst>
                <a:ext uri="{FF2B5EF4-FFF2-40B4-BE49-F238E27FC236}">
                  <a16:creationId xmlns:a16="http://schemas.microsoft.com/office/drawing/2014/main" id="{A2B305D1-B964-41B6-9570-07337C5AF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0" name="Freeform 20">
              <a:extLst>
                <a:ext uri="{FF2B5EF4-FFF2-40B4-BE49-F238E27FC236}">
                  <a16:creationId xmlns:a16="http://schemas.microsoft.com/office/drawing/2014/main" id="{751073F1-9945-49AD-9B78-3CA0390E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3" name="Freeform 22">
              <a:extLst>
                <a:ext uri="{FF2B5EF4-FFF2-40B4-BE49-F238E27FC236}">
                  <a16:creationId xmlns:a16="http://schemas.microsoft.com/office/drawing/2014/main" id="{0080C266-271D-4F9D-9314-251A8A7E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>
                <a:defRPr/>
              </a:pPr>
              <a:endParaRPr lang="en-US" sz="1799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24" name="Picture 8" descr="Picture background">
            <a:extLst>
              <a:ext uri="{FF2B5EF4-FFF2-40B4-BE49-F238E27FC236}">
                <a16:creationId xmlns:a16="http://schemas.microsoft.com/office/drawing/2014/main" id="{F29895DF-0565-44A2-B560-8AC94BF7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66" y="4938219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Скругленный прямоугольник 873">
            <a:extLst>
              <a:ext uri="{FF2B5EF4-FFF2-40B4-BE49-F238E27FC236}">
                <a16:creationId xmlns:a16="http://schemas.microsoft.com/office/drawing/2014/main" id="{EBF26149-C6C4-48FC-B244-F9A16B369B65}"/>
              </a:ext>
            </a:extLst>
          </p:cNvPr>
          <p:cNvSpPr/>
          <p:nvPr/>
        </p:nvSpPr>
        <p:spPr>
          <a:xfrm>
            <a:off x="8628007" y="4600434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5BAFD302-92F0-4505-BB07-C31F23AC4C6E}"/>
              </a:ext>
            </a:extLst>
          </p:cNvPr>
          <p:cNvSpPr txBox="1"/>
          <p:nvPr/>
        </p:nvSpPr>
        <p:spPr>
          <a:xfrm>
            <a:off x="9090936" y="4898738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27A9CB8D-23FC-45B9-A4C1-26B0F68C0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032" y="5387027"/>
            <a:ext cx="384081" cy="307127"/>
          </a:xfrm>
          <a:prstGeom prst="rect">
            <a:avLst/>
          </a:prstGeom>
        </p:spPr>
      </p:pic>
      <p:sp>
        <p:nvSpPr>
          <p:cNvPr id="328" name="TextBox 327">
            <a:extLst>
              <a:ext uri="{FF2B5EF4-FFF2-40B4-BE49-F238E27FC236}">
                <a16:creationId xmlns:a16="http://schemas.microsoft.com/office/drawing/2014/main" id="{F1D148CA-1F73-46E7-8F2B-E21BC332DBE4}"/>
              </a:ext>
            </a:extLst>
          </p:cNvPr>
          <p:cNvSpPr txBox="1"/>
          <p:nvPr/>
        </p:nvSpPr>
        <p:spPr>
          <a:xfrm>
            <a:off x="9116406" y="5384070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0,11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329" name="object 5">
            <a:extLst>
              <a:ext uri="{FF2B5EF4-FFF2-40B4-BE49-F238E27FC236}">
                <a16:creationId xmlns:a16="http://schemas.microsoft.com/office/drawing/2014/main" id="{4A4E8F20-4F9A-44F6-8ADE-E33D579CD62D}"/>
              </a:ext>
            </a:extLst>
          </p:cNvPr>
          <p:cNvSpPr txBox="1"/>
          <p:nvPr/>
        </p:nvSpPr>
        <p:spPr>
          <a:xfrm>
            <a:off x="8783887" y="4577191"/>
            <a:ext cx="1067218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Sirdaryo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0" name="Picture 8" descr="Picture background">
            <a:extLst>
              <a:ext uri="{FF2B5EF4-FFF2-40B4-BE49-F238E27FC236}">
                <a16:creationId xmlns:a16="http://schemas.microsoft.com/office/drawing/2014/main" id="{AB2B7524-263C-4C8A-AF80-3363C795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51" y="4938219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Скругленный прямоугольник 873">
            <a:extLst>
              <a:ext uri="{FF2B5EF4-FFF2-40B4-BE49-F238E27FC236}">
                <a16:creationId xmlns:a16="http://schemas.microsoft.com/office/drawing/2014/main" id="{D341A289-CC9C-40C5-B0E7-154A6D46C16D}"/>
              </a:ext>
            </a:extLst>
          </p:cNvPr>
          <p:cNvSpPr/>
          <p:nvPr/>
        </p:nvSpPr>
        <p:spPr>
          <a:xfrm>
            <a:off x="10423434" y="4617121"/>
            <a:ext cx="1286171" cy="1144843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D4D58AD-AD55-48F2-8A61-3ADBB6FF297D}"/>
              </a:ext>
            </a:extLst>
          </p:cNvPr>
          <p:cNvSpPr txBox="1"/>
          <p:nvPr/>
        </p:nvSpPr>
        <p:spPr>
          <a:xfrm>
            <a:off x="10886363" y="4915425"/>
            <a:ext cx="8061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Ekozona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3" name="Рисунок 332">
            <a:extLst>
              <a:ext uri="{FF2B5EF4-FFF2-40B4-BE49-F238E27FC236}">
                <a16:creationId xmlns:a16="http://schemas.microsoft.com/office/drawing/2014/main" id="{798001BB-200C-4C43-9FA8-EC419E626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459" y="5403714"/>
            <a:ext cx="384081" cy="307127"/>
          </a:xfrm>
          <a:prstGeom prst="rect">
            <a:avLst/>
          </a:prstGeom>
        </p:spPr>
      </p:pic>
      <p:sp>
        <p:nvSpPr>
          <p:cNvPr id="334" name="TextBox 333">
            <a:extLst>
              <a:ext uri="{FF2B5EF4-FFF2-40B4-BE49-F238E27FC236}">
                <a16:creationId xmlns:a16="http://schemas.microsoft.com/office/drawing/2014/main" id="{8C976490-6FB3-4BC2-AA3A-0DBE0B6E8DAC}"/>
              </a:ext>
            </a:extLst>
          </p:cNvPr>
          <p:cNvSpPr txBox="1"/>
          <p:nvPr/>
        </p:nvSpPr>
        <p:spPr>
          <a:xfrm>
            <a:off x="10911833" y="5400757"/>
            <a:ext cx="89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335" name="object 5">
            <a:extLst>
              <a:ext uri="{FF2B5EF4-FFF2-40B4-BE49-F238E27FC236}">
                <a16:creationId xmlns:a16="http://schemas.microsoft.com/office/drawing/2014/main" id="{E4DE6E7D-9ACB-490B-88C0-ECC2D5BFFBF0}"/>
              </a:ext>
            </a:extLst>
          </p:cNvPr>
          <p:cNvSpPr txBox="1"/>
          <p:nvPr/>
        </p:nvSpPr>
        <p:spPr>
          <a:xfrm>
            <a:off x="10579314" y="4593878"/>
            <a:ext cx="9744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6" name="Picture 8" descr="Picture background">
            <a:extLst>
              <a:ext uri="{FF2B5EF4-FFF2-40B4-BE49-F238E27FC236}">
                <a16:creationId xmlns:a16="http://schemas.microsoft.com/office/drawing/2014/main" id="{40B0C9F9-6CA1-49B9-B0BF-E97DF844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678" y="4954906"/>
            <a:ext cx="342317" cy="3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4543A3-A871-44B0-9BA4-4FD784D7E9E8}"/>
              </a:ext>
            </a:extLst>
          </p:cNvPr>
          <p:cNvSpPr/>
          <p:nvPr/>
        </p:nvSpPr>
        <p:spPr>
          <a:xfrm>
            <a:off x="-14514" y="-9525"/>
            <a:ext cx="122210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0FF98-ACF4-326A-49D2-F3D1CCF1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53858" cy="6867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8B28FE-9932-3BE4-9E4B-6028C700CAB6}"/>
              </a:ext>
            </a:extLst>
          </p:cNvPr>
          <p:cNvGrpSpPr/>
          <p:nvPr/>
        </p:nvGrpSpPr>
        <p:grpSpPr>
          <a:xfrm>
            <a:off x="2356731" y="3317648"/>
            <a:ext cx="7090229" cy="584775"/>
            <a:chOff x="2356731" y="3541067"/>
            <a:chExt cx="7090229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A23744-D77C-42C9-9123-02987EB3A91C}"/>
                </a:ext>
              </a:extLst>
            </p:cNvPr>
            <p:cNvSpPr txBox="1"/>
            <p:nvPr/>
          </p:nvSpPr>
          <p:spPr>
            <a:xfrm>
              <a:off x="2356731" y="3541067"/>
              <a:ext cx="7090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icrosoft Tai Le" panose="020B0502040204020203" pitchFamily="34" charset="0"/>
                  <a:cs typeface="Microsoft Tai Le" panose="020B0502040204020203" pitchFamily="34" charset="0"/>
                </a:rPr>
                <a:t>Loyiha</a:t>
              </a:r>
              <a:r>
                <a:rPr kumimoji="0" 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icrosoft Tai Le" panose="020B0502040204020203" pitchFamily="34" charset="0"/>
                  <a:cs typeface="Microsoft Tai Le" panose="020B0502040204020203" pitchFamily="34" charset="0"/>
                </a:rPr>
                <a:t> </a:t>
              </a:r>
              <a:r>
                <a:rPr kumimoji="0" lang="en-US" sz="32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icrosoft Tai Le" panose="020B0502040204020203" pitchFamily="34" charset="0"/>
                  <a:cs typeface="Microsoft Tai Le" panose="020B0502040204020203" pitchFamily="34" charset="0"/>
                </a:rPr>
                <a:t>takliflari</a:t>
              </a:r>
              <a:endParaRPr kumimoji="0" lang="ru" sz="32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cs typeface="Microsoft Tai Le" panose="020B0502040204020203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D017D1-9B42-4963-8502-47952533B93E}"/>
                </a:ext>
              </a:extLst>
            </p:cNvPr>
            <p:cNvCxnSpPr/>
            <p:nvPr/>
          </p:nvCxnSpPr>
          <p:spPr>
            <a:xfrm>
              <a:off x="3970425" y="3985389"/>
              <a:ext cx="42511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9">
            <a:extLst>
              <a:ext uri="{FF2B5EF4-FFF2-40B4-BE49-F238E27FC236}">
                <a16:creationId xmlns:a16="http://schemas.microsoft.com/office/drawing/2014/main" id="{774CFFF1-0D07-4ED1-B59A-071B59A1FFEA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A58753A7-50CE-43FD-8337-9B132EAD17C5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Ekoturizm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88621"/>
              </p:ext>
            </p:extLst>
          </p:nvPr>
        </p:nvGraphicFramePr>
        <p:xfrm>
          <a:off x="3018503" y="657778"/>
          <a:ext cx="9172089" cy="620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58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Loyihalarning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maskani-1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1,0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maskani-2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Xonobod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6,0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684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 viloyati Xo‘jaobod tumanida ekoturizm 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0,5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Andijon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G‘allaorol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Qorovultepa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suv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ombori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Zomin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Pitomnik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kiyikchilik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Sh.Rashidov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Zomin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0,2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48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Zomin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Zomin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0,4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45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maskanlari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0,7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444,4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1136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Uchma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0,1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1DD470A-1D88-4969-A69F-3A8B2E6B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4" y="2382473"/>
            <a:ext cx="2743189" cy="23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6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Ekoturizm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56260"/>
              </p:ext>
            </p:extLst>
          </p:nvPr>
        </p:nvGraphicFramePr>
        <p:xfrm>
          <a:off x="3018503" y="657778"/>
          <a:ext cx="9172089" cy="6200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Loyihalarning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Bog‘don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maskanlari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77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G‘allaorol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Zomin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Pitomnik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kiyikchilik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70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Zomin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Sh.Rashidov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474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Zomin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Forish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Jizzax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Kitob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Kitob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Mingchinor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maskanlari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Qashqadaryo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77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Pop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Pop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maskanlari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333,3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05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Kosonsoy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3CC026-BEEA-4FF1-99EF-8E64CA189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08" y="2398256"/>
            <a:ext cx="2359822" cy="26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Ekoturizm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67690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Loyihalarning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viloyati Pop tumanida ekoturizm 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Pop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klasteri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avtokemping,konteyner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shaharcha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kanatli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arqonli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park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Pop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ziplayn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otda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sayr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qilish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xizmati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piknik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zona)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Namangan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Ishtixon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Ishtixon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Qoradaryo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Samarqand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‘ MTB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Termiz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tanlangan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maydoni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‘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MTBda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tanlangan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uchastkasi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‘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MTBda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tashrif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Bobotog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‘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MTBda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tanlangan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uchastkasi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Sariosiyo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Yuqori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To‘palang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MTBda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tashrif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Surxondaryo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17F7948E-5B2D-4829-B9B7-5A4D9DD9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1" y="2067394"/>
            <a:ext cx="2636547" cy="22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Ekoturizm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57020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Loyihalarning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Bo‘stonliq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Nanay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MFYdagi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148,1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Bo‘stonliq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Yangiqo‘g‘on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MFYdagi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Bo‘stonliq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Yangiqo‘g‘on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MFYdagi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Bo‘stonliq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"4R12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aylanmasi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Bo‘stonliq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Burchmulla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DO‘X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Jurakbay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Beldersoy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aylanma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Parkent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Saksonota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ishlab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chiqarish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korxonasi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"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So‘qoq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hududidagi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Ertoshsoy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qishlog‘idagi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Lashkerak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Yangiobod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bo‘limidagi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1,95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Parkent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Saksonota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E790B7E4-375A-400B-BB8C-8FF7D040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3" y="2099229"/>
            <a:ext cx="2634970" cy="21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6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61661" y="212073"/>
            <a:ext cx="9578441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takliflari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ro‘yxati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Ekoturizm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94055"/>
              </p:ext>
            </p:extLst>
          </p:nvPr>
        </p:nvGraphicFramePr>
        <p:xfrm>
          <a:off x="3018503" y="657778"/>
          <a:ext cx="9172089" cy="6200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17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499666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40845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197423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168631">
                  <a:extLst>
                    <a:ext uri="{9D8B030D-6E8A-4147-A177-3AD203B41FA5}">
                      <a16:colId xmlns:a16="http://schemas.microsoft.com/office/drawing/2014/main" val="1538927199"/>
                    </a:ext>
                  </a:extLst>
                </a:gridCol>
              </a:tblGrid>
              <a:tr h="4787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uz-Cyrl-U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Loyihalarning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nomi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Xo‘jalik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maydoni</a:t>
                      </a:r>
                      <a:r>
                        <a:rPr lang="en-US" sz="1200" b="1" u="none" strike="noStrike" dirty="0">
                          <a:effectLst/>
                        </a:rPr>
                        <a:t>, ga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Joylashtirish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Loyiha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qiymati</a:t>
                      </a:r>
                      <a:r>
                        <a:rPr lang="en-US" sz="1200" b="1" u="none" strike="noStrike" dirty="0">
                          <a:effectLst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</a:rPr>
                        <a:t>mln</a:t>
                      </a:r>
                      <a:r>
                        <a:rPr lang="en-US" sz="1200" b="1" u="none" strike="noStrike" dirty="0">
                          <a:effectLst/>
                        </a:rPr>
                        <a:t>.$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davlat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o‘rmon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xo‘jaligidagi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markazi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Ohangaron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tanlangan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27,0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47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Parkent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50,0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Bekobod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Toshkent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96105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Guliston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1,0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840161"/>
                  </a:ext>
                </a:extLst>
              </a:tr>
              <a:tr h="5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Sayxunobod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Sirdaryo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8308734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Beshariq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10,0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Farg‘ona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0509428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Quva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Farg‘ona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3143312"/>
                  </a:ext>
                </a:extLst>
              </a:tr>
              <a:tr h="5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Dang‘ara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tumanida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ekoturizm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maskani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tashkil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etish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uchun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tanlangan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maydoni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         2,0 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Farg‘ona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viloyati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345901"/>
                  </a:ext>
                </a:extLst>
              </a:tr>
              <a:tr h="812289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6373558"/>
                  </a:ext>
                </a:extLst>
              </a:tr>
            </a:tbl>
          </a:graphicData>
        </a:graphic>
      </p:graphicFrame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1E1B2519-F279-4EFE-8753-5AEE6B5D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" y="2349441"/>
            <a:ext cx="2966906" cy="18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332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881826" y="189418"/>
            <a:ext cx="374979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Xalqaro logistika transport yo‘laklari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1FCDFBDE-A70F-491A-AB1F-DBBBDAF3F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0557" r="3456" b="21888"/>
          <a:stretch/>
        </p:blipFill>
        <p:spPr>
          <a:xfrm>
            <a:off x="245807" y="18307"/>
            <a:ext cx="1663578" cy="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2846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486333" y="85869"/>
            <a:ext cx="721933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Toshkentdan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sifatli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qatnovi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en-US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O‘zbekistonning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aeroportlari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5252" y="4345888"/>
            <a:ext cx="2192781" cy="186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mamlakatdan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sayyohlar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vizasiz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rejim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aeroportlarida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 ta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aviatashuvchining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doirasi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bo‘ylab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ta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aeroport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asosiylari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Toshkent, Samarqand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Buxoroda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76313-1FA0-4A8F-A574-E30C83DC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6007" r="3559" b="20960"/>
          <a:stretch/>
        </p:blipFill>
        <p:spPr>
          <a:xfrm>
            <a:off x="235975" y="66205"/>
            <a:ext cx="167148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1617</Words>
  <Application>Microsoft Office PowerPoint</Application>
  <PresentationFormat>Широкоэкранный</PresentationFormat>
  <Paragraphs>408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Microsoft Tai Le</vt:lpstr>
      <vt:lpstr>Montserrat</vt:lpstr>
      <vt:lpstr>Segoe UI</vt:lpstr>
      <vt:lpstr>Segoe UI Light</vt:lpstr>
      <vt:lpstr>Times New Roman</vt:lpstr>
      <vt:lpstr>Wingdings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207</cp:revision>
  <dcterms:created xsi:type="dcterms:W3CDTF">2025-05-06T13:27:45Z</dcterms:created>
  <dcterms:modified xsi:type="dcterms:W3CDTF">2025-06-26T07:10:36Z</dcterms:modified>
</cp:coreProperties>
</file>